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2" r:id="rId1"/>
  </p:sldMasterIdLst>
  <p:notesMasterIdLst>
    <p:notesMasterId r:id="rId102"/>
  </p:notesMasterIdLst>
  <p:handoutMasterIdLst>
    <p:handoutMasterId r:id="rId103"/>
  </p:handoutMasterIdLst>
  <p:sldIdLst>
    <p:sldId id="286" r:id="rId2"/>
    <p:sldId id="2096" r:id="rId3"/>
    <p:sldId id="2204" r:id="rId4"/>
    <p:sldId id="2205" r:id="rId5"/>
    <p:sldId id="2197" r:id="rId6"/>
    <p:sldId id="2094" r:id="rId7"/>
    <p:sldId id="2098" r:id="rId8"/>
    <p:sldId id="2195" r:id="rId9"/>
    <p:sldId id="2111" r:id="rId10"/>
    <p:sldId id="2206" r:id="rId11"/>
    <p:sldId id="2229" r:id="rId12"/>
    <p:sldId id="2230" r:id="rId13"/>
    <p:sldId id="2231" r:id="rId14"/>
    <p:sldId id="2232" r:id="rId15"/>
    <p:sldId id="2207" r:id="rId16"/>
    <p:sldId id="2233" r:id="rId17"/>
    <p:sldId id="2211" r:id="rId18"/>
    <p:sldId id="2215" r:id="rId19"/>
    <p:sldId id="2210" r:id="rId20"/>
    <p:sldId id="2234" r:id="rId21"/>
    <p:sldId id="2213" r:id="rId22"/>
    <p:sldId id="2212" r:id="rId23"/>
    <p:sldId id="2216" r:id="rId24"/>
    <p:sldId id="2209" r:id="rId25"/>
    <p:sldId id="2217" r:id="rId26"/>
    <p:sldId id="2218" r:id="rId27"/>
    <p:sldId id="2238" r:id="rId28"/>
    <p:sldId id="2219" r:id="rId29"/>
    <p:sldId id="2220" r:id="rId30"/>
    <p:sldId id="2221" r:id="rId31"/>
    <p:sldId id="2222" r:id="rId32"/>
    <p:sldId id="2226" r:id="rId33"/>
    <p:sldId id="2227" r:id="rId34"/>
    <p:sldId id="2224" r:id="rId35"/>
    <p:sldId id="2225" r:id="rId36"/>
    <p:sldId id="2223" r:id="rId37"/>
    <p:sldId id="2228" r:id="rId38"/>
    <p:sldId id="2239" r:id="rId39"/>
    <p:sldId id="2240" r:id="rId40"/>
    <p:sldId id="2235" r:id="rId41"/>
    <p:sldId id="2236" r:id="rId42"/>
    <p:sldId id="2202" r:id="rId43"/>
    <p:sldId id="1999" r:id="rId44"/>
    <p:sldId id="2199" r:id="rId45"/>
    <p:sldId id="2198" r:id="rId46"/>
    <p:sldId id="2200" r:id="rId47"/>
    <p:sldId id="2201" r:id="rId48"/>
    <p:sldId id="2128" r:id="rId49"/>
    <p:sldId id="2118" r:id="rId50"/>
    <p:sldId id="2192" r:id="rId51"/>
    <p:sldId id="2081" r:id="rId52"/>
    <p:sldId id="2089" r:id="rId53"/>
    <p:sldId id="2113" r:id="rId54"/>
    <p:sldId id="2001" r:id="rId55"/>
    <p:sldId id="2115" r:id="rId56"/>
    <p:sldId id="2002" r:id="rId57"/>
    <p:sldId id="2114" r:id="rId58"/>
    <p:sldId id="2005" r:id="rId59"/>
    <p:sldId id="2000" r:id="rId60"/>
    <p:sldId id="2006" r:id="rId61"/>
    <p:sldId id="2007" r:id="rId62"/>
    <p:sldId id="2020" r:id="rId63"/>
    <p:sldId id="2031" r:id="rId64"/>
    <p:sldId id="2033" r:id="rId65"/>
    <p:sldId id="2036" r:id="rId66"/>
    <p:sldId id="2038" r:id="rId67"/>
    <p:sldId id="2039" r:id="rId68"/>
    <p:sldId id="2047" r:id="rId69"/>
    <p:sldId id="2049" r:id="rId70"/>
    <p:sldId id="2194" r:id="rId71"/>
    <p:sldId id="2048" r:id="rId72"/>
    <p:sldId id="2050" r:id="rId73"/>
    <p:sldId id="2051" r:id="rId74"/>
    <p:sldId id="2052" r:id="rId75"/>
    <p:sldId id="2134" r:id="rId76"/>
    <p:sldId id="2054" r:id="rId77"/>
    <p:sldId id="2135" r:id="rId78"/>
    <p:sldId id="2136" r:id="rId79"/>
    <p:sldId id="2056" r:id="rId80"/>
    <p:sldId id="2057" r:id="rId81"/>
    <p:sldId id="2137" r:id="rId82"/>
    <p:sldId id="2059" r:id="rId83"/>
    <p:sldId id="2138" r:id="rId84"/>
    <p:sldId id="2061" r:id="rId85"/>
    <p:sldId id="1426" r:id="rId86"/>
    <p:sldId id="2242" r:id="rId87"/>
    <p:sldId id="295" r:id="rId88"/>
    <p:sldId id="296" r:id="rId89"/>
    <p:sldId id="297" r:id="rId90"/>
    <p:sldId id="298" r:id="rId91"/>
    <p:sldId id="301" r:id="rId92"/>
    <p:sldId id="300" r:id="rId93"/>
    <p:sldId id="302" r:id="rId94"/>
    <p:sldId id="303" r:id="rId95"/>
    <p:sldId id="287" r:id="rId96"/>
    <p:sldId id="289" r:id="rId97"/>
    <p:sldId id="290" r:id="rId98"/>
    <p:sldId id="291" r:id="rId99"/>
    <p:sldId id="292" r:id="rId100"/>
    <p:sldId id="288" r:id="rId10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00FF"/>
    <a:srgbClr val="993300"/>
    <a:srgbClr val="FF33CC"/>
    <a:srgbClr val="660066"/>
    <a:srgbClr val="996633"/>
    <a:srgbClr val="99FF99"/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5872" autoAdjust="0"/>
  </p:normalViewPr>
  <p:slideViewPr>
    <p:cSldViewPr snapToGrid="0">
      <p:cViewPr varScale="1">
        <p:scale>
          <a:sx n="69" d="100"/>
          <a:sy n="69" d="100"/>
        </p:scale>
        <p:origin x="4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FC27CDE-278E-42EB-A07A-36CE0580A1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8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l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385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AFC0995-EDE8-4AD6-B24B-C31989B03B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763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707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8597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829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67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2698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0562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6993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0507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619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479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564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565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8616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073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9765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731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510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264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7376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9178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84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5504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4610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23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2083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4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32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02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432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809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921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3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7B80C65-8D16-C145-A796-3CB5D9164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3" y="170342"/>
            <a:ext cx="6698298" cy="4799018"/>
          </a:xfrm>
          <a:prstGeom prst="rect">
            <a:avLst/>
          </a:prstGeom>
        </p:spPr>
      </p:pic>
      <p:cxnSp>
        <p:nvCxnSpPr>
          <p:cNvPr id="11" name="Conector reto 5">
            <a:extLst>
              <a:ext uri="{FF2B5EF4-FFF2-40B4-BE49-F238E27FC236}">
                <a16:creationId xmlns:a16="http://schemas.microsoft.com/office/drawing/2014/main" id="{0C56BF10-6B8E-454A-B8E4-251B7A635C37}"/>
              </a:ext>
            </a:extLst>
          </p:cNvPr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4">
            <a:extLst>
              <a:ext uri="{FF2B5EF4-FFF2-40B4-BE49-F238E27FC236}">
                <a16:creationId xmlns:a16="http://schemas.microsoft.com/office/drawing/2014/main" id="{A9BFA706-63D7-4A47-A75B-2C0116FC1E6F}"/>
              </a:ext>
            </a:extLst>
          </p:cNvPr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Página </a:t>
            </a:r>
            <a:fld id="{6955C53C-DEBD-4068-8B45-B04783D75FB7}" type="slidenum">
              <a:rPr lang="pt-BR" noProof="1"/>
              <a:pPr>
                <a:defRPr/>
              </a:pPr>
              <a:t>‹nº›</a:t>
            </a:fld>
            <a:endParaRPr lang="pt-BR" noProof="1"/>
          </a:p>
        </p:txBody>
      </p:sp>
      <p:cxnSp>
        <p:nvCxnSpPr>
          <p:cNvPr id="6" name="Conector reto 9">
            <a:extLst>
              <a:ext uri="{FF2B5EF4-FFF2-40B4-BE49-F238E27FC236}">
                <a16:creationId xmlns:a16="http://schemas.microsoft.com/office/drawing/2014/main" id="{7C7D0A32-27FC-B245-BA0D-EB7058C1544C}"/>
              </a:ext>
            </a:extLst>
          </p:cNvPr>
          <p:cNvCxnSpPr/>
          <p:nvPr userDrawn="1"/>
        </p:nvCxnSpPr>
        <p:spPr>
          <a:xfrm flipV="1">
            <a:off x="367988" y="6279885"/>
            <a:ext cx="6791095" cy="179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to 6">
            <a:extLst>
              <a:ext uri="{FF2B5EF4-FFF2-40B4-BE49-F238E27FC236}">
                <a16:creationId xmlns:a16="http://schemas.microsoft.com/office/drawing/2014/main" id="{0EA002D2-94E6-C642-B977-6E041CD0D66D}"/>
              </a:ext>
            </a:extLst>
          </p:cNvPr>
          <p:cNvCxnSpPr/>
          <p:nvPr userDrawn="1"/>
        </p:nvCxnSpPr>
        <p:spPr>
          <a:xfrm flipV="1">
            <a:off x="367988" y="400133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A90E472C-B482-124E-A22D-7C2376EE2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2" y="5394044"/>
            <a:ext cx="253306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8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AED62-0931-844A-B269-0FC59171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5" name="Conector reto 5">
            <a:extLst>
              <a:ext uri="{FF2B5EF4-FFF2-40B4-BE49-F238E27FC236}">
                <a16:creationId xmlns:a16="http://schemas.microsoft.com/office/drawing/2014/main" id="{166DFCF1-D961-744D-9A10-13B94A3FAA4F}"/>
              </a:ext>
            </a:extLst>
          </p:cNvPr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2072AE2-9ACF-304E-B136-D0386E7B4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988" y="5433427"/>
            <a:ext cx="8396868" cy="8960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6A3CB25-F513-D24F-BFF3-EA8EBF61A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9" y="-236903"/>
            <a:ext cx="6792665" cy="4799018"/>
          </a:xfrm>
          <a:prstGeom prst="rect">
            <a:avLst/>
          </a:prstGeom>
        </p:spPr>
      </p:pic>
      <p:cxnSp>
        <p:nvCxnSpPr>
          <p:cNvPr id="8" name="Conector reto 4">
            <a:extLst>
              <a:ext uri="{FF2B5EF4-FFF2-40B4-BE49-F238E27FC236}">
                <a16:creationId xmlns:a16="http://schemas.microsoft.com/office/drawing/2014/main" id="{DF0B4D04-92BA-484F-8193-DAAE6A3CF92E}"/>
              </a:ext>
            </a:extLst>
          </p:cNvPr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2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GE - INCIO E F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 flipV="1">
            <a:off x="367988" y="511645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 flipV="1">
            <a:off x="367988" y="6409326"/>
            <a:ext cx="8396868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3" y="-83451"/>
            <a:ext cx="6698298" cy="47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GE - MEI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 flipV="1">
            <a:off x="367988" y="400133"/>
            <a:ext cx="8396868" cy="1792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 flipV="1">
            <a:off x="367988" y="6279885"/>
            <a:ext cx="6791095" cy="179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2" y="5394044"/>
            <a:ext cx="2533063" cy="17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1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6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5" r:id="rId2"/>
    <p:sldLayoutId id="2147485126" r:id="rId3"/>
    <p:sldLayoutId id="2147485127" r:id="rId4"/>
    <p:sldLayoutId id="214748512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transferencias.sc.gov.br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B221225-75E3-491F-89AC-A1672B5B0C36}"/>
              </a:ext>
            </a:extLst>
          </p:cNvPr>
          <p:cNvSpPr/>
          <p:nvPr/>
        </p:nvSpPr>
        <p:spPr>
          <a:xfrm>
            <a:off x="186612" y="5268685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AUDITORIA GERAL DO ESTADO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GERÊNCIA DE RECURSOS ANTECIPADOS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6931D1-B9EE-4B59-B9BF-E5E748A8D22C}"/>
              </a:ext>
            </a:extLst>
          </p:cNvPr>
          <p:cNvSpPr txBox="1"/>
          <p:nvPr/>
        </p:nvSpPr>
        <p:spPr>
          <a:xfrm>
            <a:off x="1427975" y="3921233"/>
            <a:ext cx="787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Módulo </a:t>
            </a:r>
            <a:r>
              <a:rPr lang="pt-BR" sz="24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SCTransferências</a:t>
            </a:r>
            <a:r>
              <a:rPr lang="pt-BR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-  SIGEFWEB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79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3">
            <a:extLst>
              <a:ext uri="{FF2B5EF4-FFF2-40B4-BE49-F238E27FC236}">
                <a16:creationId xmlns:a16="http://schemas.microsoft.com/office/drawing/2014/main" id="{A8EBE584-B703-4F29-AB1B-7EAD76BB4103}"/>
              </a:ext>
            </a:extLst>
          </p:cNvPr>
          <p:cNvSpPr/>
          <p:nvPr/>
        </p:nvSpPr>
        <p:spPr>
          <a:xfrm>
            <a:off x="1908698" y="550414"/>
            <a:ext cx="5761608" cy="171338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A Proposta de Trabalho consiste em diversas informações prestadas pelo proponente com relação ao projeto que ele pretende executar com o recurso público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B4074164-1337-429F-8C0C-939280FBFF80}"/>
              </a:ext>
            </a:extLst>
          </p:cNvPr>
          <p:cNvSpPr/>
          <p:nvPr/>
        </p:nvSpPr>
        <p:spPr>
          <a:xfrm>
            <a:off x="452759" y="3062796"/>
            <a:ext cx="3701990" cy="156247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/>
              <a:t>roponente deve estar com o seu cadastro atualizado no Cadastro Único de Proponentes - CAUP.</a:t>
            </a:r>
            <a:endParaRPr lang="pt-BR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de cantos arredondados 3">
            <a:extLst>
              <a:ext uri="{FF2B5EF4-FFF2-40B4-BE49-F238E27FC236}">
                <a16:creationId xmlns:a16="http://schemas.microsoft.com/office/drawing/2014/main" id="{29690283-2E90-431A-A802-05FCDD6A68E9}"/>
              </a:ext>
            </a:extLst>
          </p:cNvPr>
          <p:cNvSpPr/>
          <p:nvPr/>
        </p:nvSpPr>
        <p:spPr>
          <a:xfrm>
            <a:off x="5123894" y="3116062"/>
            <a:ext cx="3701990" cy="1484049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/>
              <a:t>roponente deve selecionar um Programa Transferência para fazer a proposta.</a:t>
            </a:r>
            <a:endParaRPr lang="pt-BR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Seta: Curva para a Direita 5">
            <a:extLst>
              <a:ext uri="{FF2B5EF4-FFF2-40B4-BE49-F238E27FC236}">
                <a16:creationId xmlns:a16="http://schemas.microsoft.com/office/drawing/2014/main" id="{EB5565D7-FA4D-4B23-B84C-FF6EC442AF3F}"/>
              </a:ext>
            </a:extLst>
          </p:cNvPr>
          <p:cNvSpPr/>
          <p:nvPr/>
        </p:nvSpPr>
        <p:spPr>
          <a:xfrm>
            <a:off x="4802818" y="215727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: Curva para a Esquerda 6">
            <a:extLst>
              <a:ext uri="{FF2B5EF4-FFF2-40B4-BE49-F238E27FC236}">
                <a16:creationId xmlns:a16="http://schemas.microsoft.com/office/drawing/2014/main" id="{F000E0CA-E0EF-4BA9-80AD-4EC759981818}"/>
              </a:ext>
            </a:extLst>
          </p:cNvPr>
          <p:cNvSpPr/>
          <p:nvPr/>
        </p:nvSpPr>
        <p:spPr>
          <a:xfrm>
            <a:off x="3577701" y="210400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E858365A-E50B-4760-A089-C17869DFF9FA}"/>
              </a:ext>
            </a:extLst>
          </p:cNvPr>
          <p:cNvSpPr/>
          <p:nvPr/>
        </p:nvSpPr>
        <p:spPr>
          <a:xfrm>
            <a:off x="1945689" y="4811696"/>
            <a:ext cx="5761608" cy="99577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Como consultar o Programa Transferência?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7C8095-FA41-4E25-8396-F8850F1E2252}"/>
              </a:ext>
            </a:extLst>
          </p:cNvPr>
          <p:cNvSpPr txBox="1"/>
          <p:nvPr/>
        </p:nvSpPr>
        <p:spPr>
          <a:xfrm>
            <a:off x="3444536" y="0"/>
            <a:ext cx="263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Proposta de Trabalho</a:t>
            </a:r>
          </a:p>
        </p:txBody>
      </p:sp>
    </p:spTree>
    <p:extLst>
      <p:ext uri="{BB962C8B-B14F-4D97-AF65-F5344CB8AC3E}">
        <p14:creationId xmlns:p14="http://schemas.microsoft.com/office/powerpoint/2010/main" val="6800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221225-75E3-491F-89AC-A1672B5B0C36}"/>
              </a:ext>
            </a:extLst>
          </p:cNvPr>
          <p:cNvSpPr/>
          <p:nvPr/>
        </p:nvSpPr>
        <p:spPr>
          <a:xfrm>
            <a:off x="1" y="3980488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OBRIGADO</a:t>
            </a:r>
            <a:endParaRPr lang="pt-BR" sz="1600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9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8E21E0-0BEE-439D-882A-88E961E5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951"/>
            <a:ext cx="9144000" cy="3272641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A94FCD8-4DFA-4E77-BB8C-56D9DA6E97FC}"/>
              </a:ext>
            </a:extLst>
          </p:cNvPr>
          <p:cNvSpPr/>
          <p:nvPr/>
        </p:nvSpPr>
        <p:spPr>
          <a:xfrm>
            <a:off x="146583" y="2267597"/>
            <a:ext cx="3033036" cy="267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7CF24D4-EA6E-4A76-B2C9-532DC40F2A1B}"/>
              </a:ext>
            </a:extLst>
          </p:cNvPr>
          <p:cNvSpPr/>
          <p:nvPr/>
        </p:nvSpPr>
        <p:spPr>
          <a:xfrm>
            <a:off x="247029" y="4248797"/>
            <a:ext cx="3033036" cy="2677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Curva para Baixo 7">
            <a:extLst>
              <a:ext uri="{FF2B5EF4-FFF2-40B4-BE49-F238E27FC236}">
                <a16:creationId xmlns:a16="http://schemas.microsoft.com/office/drawing/2014/main" id="{267FD80B-6E60-42B2-B9F4-0FB0B6ACB2C4}"/>
              </a:ext>
            </a:extLst>
          </p:cNvPr>
          <p:cNvSpPr/>
          <p:nvPr/>
        </p:nvSpPr>
        <p:spPr>
          <a:xfrm rot="2784796">
            <a:off x="3352004" y="2378816"/>
            <a:ext cx="950256" cy="4544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Curva para Cima 8">
            <a:extLst>
              <a:ext uri="{FF2B5EF4-FFF2-40B4-BE49-F238E27FC236}">
                <a16:creationId xmlns:a16="http://schemas.microsoft.com/office/drawing/2014/main" id="{8401785C-F23F-458C-BEA0-56D4D1B5ACD3}"/>
              </a:ext>
            </a:extLst>
          </p:cNvPr>
          <p:cNvSpPr/>
          <p:nvPr/>
        </p:nvSpPr>
        <p:spPr>
          <a:xfrm rot="18694362">
            <a:off x="3263923" y="4190844"/>
            <a:ext cx="874983" cy="4645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E20403-D860-423B-A2C2-5909B48528A1}"/>
              </a:ext>
            </a:extLst>
          </p:cNvPr>
          <p:cNvSpPr txBox="1"/>
          <p:nvPr/>
        </p:nvSpPr>
        <p:spPr>
          <a:xfrm>
            <a:off x="2239241" y="3154964"/>
            <a:ext cx="6904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São preenchidos automaticamente pelo sistema no momento de inclusão da proposta.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A03D2DC-3F2E-4C17-B9A3-F0106A5A8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772" y="0"/>
            <a:ext cx="250567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68243DB9-222F-4981-B0B9-16F47BB2F14D}"/>
              </a:ext>
            </a:extLst>
          </p:cNvPr>
          <p:cNvSpPr/>
          <p:nvPr/>
        </p:nvSpPr>
        <p:spPr>
          <a:xfrm>
            <a:off x="1394970" y="4925291"/>
            <a:ext cx="6938538" cy="7574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/>
              <a:t>Campos com asterisco são de preenchimento obrigatório.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91F8F3-E065-4B67-BF9C-32E7611B1D11}"/>
              </a:ext>
            </a:extLst>
          </p:cNvPr>
          <p:cNvSpPr txBox="1"/>
          <p:nvPr/>
        </p:nvSpPr>
        <p:spPr>
          <a:xfrm>
            <a:off x="3366655" y="83128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>
                <a:solidFill>
                  <a:srgbClr val="0070C0"/>
                </a:solidFill>
              </a:rPr>
              <a:t>Aba Identificação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DB48607-5EDE-4D4C-85E4-663A3A76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270"/>
            <a:ext cx="9144000" cy="36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F949C4-3FEB-46CE-8AC6-EA0A6C2501AC}"/>
              </a:ext>
            </a:extLst>
          </p:cNvPr>
          <p:cNvSpPr txBox="1"/>
          <p:nvPr/>
        </p:nvSpPr>
        <p:spPr>
          <a:xfrm>
            <a:off x="3296516" y="10148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Identificação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C16C1BD-A95A-4953-801F-63AB9A11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360"/>
            <a:ext cx="9144000" cy="364488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675B99E-F373-4D1B-A683-82B6B7EC632C}"/>
              </a:ext>
            </a:extLst>
          </p:cNvPr>
          <p:cNvSpPr/>
          <p:nvPr/>
        </p:nvSpPr>
        <p:spPr>
          <a:xfrm>
            <a:off x="832383" y="1540233"/>
            <a:ext cx="6087962" cy="278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1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44EF96-48FD-4A31-A234-53EB78DCB317}"/>
              </a:ext>
            </a:extLst>
          </p:cNvPr>
          <p:cNvSpPr txBox="1"/>
          <p:nvPr/>
        </p:nvSpPr>
        <p:spPr>
          <a:xfrm>
            <a:off x="3202999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Descrição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8E5A37-1346-405B-83F0-5CDA546D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445"/>
            <a:ext cx="9144000" cy="29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BA90684-D263-4276-8BE2-0F6DFA4A2487}"/>
              </a:ext>
            </a:extLst>
          </p:cNvPr>
          <p:cNvSpPr txBox="1"/>
          <p:nvPr/>
        </p:nvSpPr>
        <p:spPr>
          <a:xfrm>
            <a:off x="3286126" y="80697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Interveniente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2BD6F132-EE09-4497-BCCB-C377E22D1653}"/>
              </a:ext>
            </a:extLst>
          </p:cNvPr>
          <p:cNvSpPr/>
          <p:nvPr/>
        </p:nvSpPr>
        <p:spPr>
          <a:xfrm>
            <a:off x="1239107" y="4426527"/>
            <a:ext cx="6938538" cy="17248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Essa aba não deve ser preenchida pelo proponente. Se o concedente entender que deve haver um interveniente colocará a proposta em readequação informando os dados para preenchimento pelo proponente.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795A656-ACA8-4EFA-8219-871D39F62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36"/>
            <a:ext cx="9144000" cy="3697654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BC84B11-443A-4CED-85AE-E9D20C1D0176}"/>
              </a:ext>
            </a:extLst>
          </p:cNvPr>
          <p:cNvSpPr/>
          <p:nvPr/>
        </p:nvSpPr>
        <p:spPr>
          <a:xfrm>
            <a:off x="8193305" y="1396539"/>
            <a:ext cx="368804" cy="3283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FC4F23-6CBE-45FB-A497-34A18B4A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43"/>
            <a:ext cx="9144000" cy="2939838"/>
          </a:xfrm>
          <a:prstGeom prst="rect">
            <a:avLst/>
          </a:prstGeom>
        </p:spPr>
      </p:pic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CE7CDB6C-953B-4ED1-B585-004E816FD0FC}"/>
              </a:ext>
            </a:extLst>
          </p:cNvPr>
          <p:cNvSpPr/>
          <p:nvPr/>
        </p:nvSpPr>
        <p:spPr>
          <a:xfrm>
            <a:off x="1197543" y="3707477"/>
            <a:ext cx="6938538" cy="212805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Interveniente: órgão ou entidade da administração pública direta ou indireta, de qualquer esfera de governo, ou entidade privada sem fins lucrativos, que participe do convênio para auxiliar no acompanhamento e na fiscalização ou assumir outras obrigações não financeiras em nome próprio.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82DA30-9706-41A7-913D-C4E1AC6FB892}"/>
              </a:ext>
            </a:extLst>
          </p:cNvPr>
          <p:cNvSpPr txBox="1"/>
          <p:nvPr/>
        </p:nvSpPr>
        <p:spPr>
          <a:xfrm>
            <a:off x="3158837" y="0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000" dirty="0">
                <a:solidFill>
                  <a:srgbClr val="0070C0"/>
                </a:solidFill>
              </a:rPr>
              <a:t>Interveniente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3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D86CBA-E602-49F6-AEDF-D78BE4242221}"/>
              </a:ext>
            </a:extLst>
          </p:cNvPr>
          <p:cNvSpPr txBox="1"/>
          <p:nvPr/>
        </p:nvSpPr>
        <p:spPr>
          <a:xfrm>
            <a:off x="3390035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Recursos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10742D8-FF3A-4973-810E-02041634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879"/>
            <a:ext cx="9144000" cy="3100495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A7E754C-9C4E-4D3E-9FAD-EE953C7F0C34}"/>
              </a:ext>
            </a:extLst>
          </p:cNvPr>
          <p:cNvSpPr/>
          <p:nvPr/>
        </p:nvSpPr>
        <p:spPr>
          <a:xfrm>
            <a:off x="603784" y="1506680"/>
            <a:ext cx="4789099" cy="9663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id="{F9CF2257-B04A-4BC1-BC70-11543A813297}"/>
              </a:ext>
            </a:extLst>
          </p:cNvPr>
          <p:cNvSpPr/>
          <p:nvPr/>
        </p:nvSpPr>
        <p:spPr>
          <a:xfrm>
            <a:off x="1280670" y="3906983"/>
            <a:ext cx="6938538" cy="17248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Os campos Valor Global, Contrapartida, Valor Repasse e Valor Contrapartida podem ser preenchidos da seguinte forma – </a:t>
            </a:r>
            <a:r>
              <a:rPr lang="pt-BR" b="1"/>
              <a:t>DOIS CAMPOS devem ser preenchidos </a:t>
            </a:r>
            <a:r>
              <a:rPr lang="pt-BR"/>
              <a:t>e deve-se clicar no botão calculadora</a:t>
            </a:r>
            <a:endParaRPr lang="pt-BR" sz="2200" dirty="0"/>
          </a:p>
        </p:txBody>
      </p:sp>
      <p:sp>
        <p:nvSpPr>
          <p:cNvPr id="19" name="Seta: Curva para Cima 18">
            <a:extLst>
              <a:ext uri="{FF2B5EF4-FFF2-40B4-BE49-F238E27FC236}">
                <a16:creationId xmlns:a16="http://schemas.microsoft.com/office/drawing/2014/main" id="{C140617C-59EC-478D-8D2A-ACBE6CC54A01}"/>
              </a:ext>
            </a:extLst>
          </p:cNvPr>
          <p:cNvSpPr/>
          <p:nvPr/>
        </p:nvSpPr>
        <p:spPr>
          <a:xfrm rot="6079798">
            <a:off x="836988" y="2942736"/>
            <a:ext cx="143239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id="{56ADD39E-40BC-4CFE-80AB-714B26E397B3}"/>
              </a:ext>
            </a:extLst>
          </p:cNvPr>
          <p:cNvSpPr/>
          <p:nvPr/>
        </p:nvSpPr>
        <p:spPr>
          <a:xfrm>
            <a:off x="5647623" y="1587731"/>
            <a:ext cx="3346749" cy="78970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dirty="0"/>
              <a:t>Valor contrapartida = contr. Financeira + bens e serviços</a:t>
            </a:r>
          </a:p>
        </p:txBody>
      </p:sp>
      <p:sp>
        <p:nvSpPr>
          <p:cNvPr id="22" name="Seta: Curva para Cima 21">
            <a:extLst>
              <a:ext uri="{FF2B5EF4-FFF2-40B4-BE49-F238E27FC236}">
                <a16:creationId xmlns:a16="http://schemas.microsoft.com/office/drawing/2014/main" id="{2953125F-41F7-4CA8-B1D7-E9A55628D7E7}"/>
              </a:ext>
            </a:extLst>
          </p:cNvPr>
          <p:cNvSpPr/>
          <p:nvPr/>
        </p:nvSpPr>
        <p:spPr>
          <a:xfrm rot="19959053">
            <a:off x="6217920" y="2510444"/>
            <a:ext cx="734014" cy="4156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0CDD9F-64F2-4404-BDA2-C7977845A9D7}"/>
              </a:ext>
            </a:extLst>
          </p:cNvPr>
          <p:cNvSpPr txBox="1"/>
          <p:nvPr/>
        </p:nvSpPr>
        <p:spPr>
          <a:xfrm>
            <a:off x="3514726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Recursos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08ACC11-D1D3-4155-A068-A6EB556C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189" y="1702872"/>
            <a:ext cx="9144000" cy="3136372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8E9504E-B11C-4C5C-8B18-C128BEBF18EA}"/>
              </a:ext>
            </a:extLst>
          </p:cNvPr>
          <p:cNvSpPr/>
          <p:nvPr/>
        </p:nvSpPr>
        <p:spPr>
          <a:xfrm>
            <a:off x="770039" y="2377440"/>
            <a:ext cx="5456194" cy="15461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88A010-4656-4C2E-BE62-8E29B10FEA0F}"/>
              </a:ext>
            </a:extLst>
          </p:cNvPr>
          <p:cNvSpPr/>
          <p:nvPr/>
        </p:nvSpPr>
        <p:spPr>
          <a:xfrm>
            <a:off x="8229599" y="3923606"/>
            <a:ext cx="307571" cy="3103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427881-AA5D-44AD-BDA8-8E663B1D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919"/>
            <a:ext cx="9144000" cy="33866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A0B281-85FF-4560-868F-9EB73991CF06}"/>
              </a:ext>
            </a:extLst>
          </p:cNvPr>
          <p:cNvSpPr txBox="1"/>
          <p:nvPr/>
        </p:nvSpPr>
        <p:spPr>
          <a:xfrm>
            <a:off x="3306907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Recursos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DF0488-BE96-41EE-B7EE-112E21BAB7AB}"/>
              </a:ext>
            </a:extLst>
          </p:cNvPr>
          <p:cNvSpPr/>
          <p:nvPr/>
        </p:nvSpPr>
        <p:spPr>
          <a:xfrm>
            <a:off x="8200506" y="1221971"/>
            <a:ext cx="415636" cy="415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9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20882"/>
            <a:ext cx="83161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400" dirty="0">
                <a:latin typeface="+mn-lt"/>
              </a:rPr>
              <a:t>O Módulo de Transferências do SIGEF é composto por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dois ambientes </a:t>
            </a:r>
            <a:r>
              <a:rPr lang="pt-BR" altLang="pt-BR" sz="2400" dirty="0">
                <a:latin typeface="+mn-lt"/>
              </a:rPr>
              <a:t>e será acessado de acordo com o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usuário</a:t>
            </a:r>
            <a:r>
              <a:rPr lang="pt-BR" altLang="pt-BR" sz="2400" dirty="0">
                <a:latin typeface="+mn-lt"/>
              </a:rPr>
              <a:t>:</a:t>
            </a:r>
          </a:p>
          <a:p>
            <a:pPr algn="just">
              <a:defRPr/>
            </a:pPr>
            <a:endParaRPr lang="pt-BR" altLang="pt-BR" sz="2800" b="1" dirty="0">
              <a:solidFill>
                <a:schemeClr val="lt1"/>
              </a:solidFill>
              <a:latin typeface="+mn-lt"/>
              <a:cs typeface="+mn-cs"/>
            </a:endParaRPr>
          </a:p>
          <a:p>
            <a:pPr algn="just">
              <a:defRPr/>
            </a:pPr>
            <a:endParaRPr lang="pt-BR" altLang="pt-BR" sz="2800" dirty="0">
              <a:latin typeface="+mn-lt"/>
            </a:endParaRPr>
          </a:p>
          <a:p>
            <a:pPr algn="just">
              <a:defRPr/>
            </a:pPr>
            <a:endParaRPr lang="pt-BR" alt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56956" y="404664"/>
            <a:ext cx="45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       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62990" y="526028"/>
            <a:ext cx="3888432" cy="60143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200" dirty="0">
                <a:solidFill>
                  <a:schemeClr val="bg1"/>
                </a:solidFill>
              </a:rPr>
              <a:t>MÓDULO DE TRANSFERÊNCIAS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283733" y="2852936"/>
            <a:ext cx="2952328" cy="65374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</a:rPr>
              <a:t>Proponentes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47564" y="2828333"/>
            <a:ext cx="2952328" cy="687223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</a:rPr>
              <a:t>Concedentes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19239" y="3613337"/>
            <a:ext cx="48915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dirty="0">
                <a:latin typeface="+mn-lt"/>
              </a:rPr>
              <a:t>Acessam o módulo (SIGEFWEB) por meio da </a:t>
            </a:r>
            <a:r>
              <a:rPr lang="pt-BR" altLang="pt-BR" sz="2400" i="1" dirty="0">
                <a:latin typeface="+mn-lt"/>
              </a:rPr>
              <a:t>internet - </a:t>
            </a:r>
            <a:r>
              <a:rPr lang="pt-BR" altLang="pt-BR" sz="2400" dirty="0">
                <a:latin typeface="+mn-lt"/>
              </a:rPr>
              <a:t>Portal </a:t>
            </a:r>
            <a:r>
              <a:rPr lang="pt-BR" altLang="pt-BR" sz="2400" dirty="0" err="1">
                <a:latin typeface="+mn-lt"/>
              </a:rPr>
              <a:t>SCTransferências</a:t>
            </a:r>
            <a:r>
              <a:rPr lang="pt-BR" altLang="pt-BR" sz="2400" dirty="0">
                <a:latin typeface="+mn-lt"/>
              </a:rPr>
              <a:t>: </a:t>
            </a:r>
            <a:r>
              <a:rPr lang="pt-BR" altLang="pt-BR" sz="2400" dirty="0">
                <a:latin typeface="+mn-lt"/>
                <a:hlinkClick r:id="rId2"/>
              </a:rPr>
              <a:t>http://www.sctransferencias.sc.gov.br</a:t>
            </a:r>
            <a:endParaRPr lang="pt-BR" altLang="pt-BR" sz="2400" dirty="0">
              <a:latin typeface="+mn-lt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3763778"/>
            <a:ext cx="360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Acessam o módulo pela intranet (rede do Estado).</a:t>
            </a:r>
          </a:p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B89C348-F5C4-475E-813A-FEB702FD34B3}"/>
              </a:ext>
            </a:extLst>
          </p:cNvPr>
          <p:cNvSpPr/>
          <p:nvPr/>
        </p:nvSpPr>
        <p:spPr>
          <a:xfrm>
            <a:off x="3994951" y="2663664"/>
            <a:ext cx="4980374" cy="29736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0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A8A4B64-EC2B-4315-B376-51EE66B3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318"/>
            <a:ext cx="9144000" cy="32376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708DF16-3642-4B86-BBA3-58D7188ED2C5}"/>
              </a:ext>
            </a:extLst>
          </p:cNvPr>
          <p:cNvSpPr txBox="1"/>
          <p:nvPr/>
        </p:nvSpPr>
        <p:spPr>
          <a:xfrm>
            <a:off x="3225338" y="74815"/>
            <a:ext cx="46385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Recursos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DA94DFF-9FB3-49DF-ACF6-F23CC0A2AA5B}"/>
              </a:ext>
            </a:extLst>
          </p:cNvPr>
          <p:cNvSpPr/>
          <p:nvPr/>
        </p:nvSpPr>
        <p:spPr>
          <a:xfrm>
            <a:off x="0" y="2978033"/>
            <a:ext cx="9144000" cy="9123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CFE091FE-5E41-4D5B-B879-B90CB3388A1D}"/>
              </a:ext>
            </a:extLst>
          </p:cNvPr>
          <p:cNvSpPr/>
          <p:nvPr/>
        </p:nvSpPr>
        <p:spPr>
          <a:xfrm>
            <a:off x="849978" y="4239491"/>
            <a:ext cx="7533408" cy="146304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Os valores são informativos e </a:t>
            </a:r>
            <a:r>
              <a:rPr lang="pt-BR" sz="2200" u="sng" dirty="0"/>
              <a:t>NÃO compõe o valor da transferência</a:t>
            </a:r>
            <a:r>
              <a:rPr lang="pt-BR" sz="2200" dirty="0"/>
              <a:t>. Portanto, NÃO estarão disponíveis no sistema no momento da prestação de contas. </a:t>
            </a:r>
          </a:p>
        </p:txBody>
      </p:sp>
    </p:spTree>
    <p:extLst>
      <p:ext uri="{BB962C8B-B14F-4D97-AF65-F5344CB8AC3E}">
        <p14:creationId xmlns:p14="http://schemas.microsoft.com/office/powerpoint/2010/main" val="325540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035CF7-49ED-4936-B3E8-DB1D40C43806}"/>
              </a:ext>
            </a:extLst>
          </p:cNvPr>
          <p:cNvSpPr txBox="1"/>
          <p:nvPr/>
        </p:nvSpPr>
        <p:spPr>
          <a:xfrm>
            <a:off x="3629025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5C83A1-EBA5-4870-ABA9-D1B8F8728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235"/>
            <a:ext cx="9144000" cy="3418547"/>
          </a:xfrm>
          <a:prstGeom prst="rect">
            <a:avLst/>
          </a:prstGeom>
        </p:spPr>
      </p:pic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745C8425-F238-40CC-B8BB-12955AA44E8B}"/>
              </a:ext>
            </a:extLst>
          </p:cNvPr>
          <p:cNvSpPr/>
          <p:nvPr/>
        </p:nvSpPr>
        <p:spPr>
          <a:xfrm>
            <a:off x="914401" y="3470564"/>
            <a:ext cx="7533408" cy="172489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/>
              <a:t>As metas significam os resultados quantificados que se pretende atingir. Clicar no botão adicionar   para incluir as metas e as etapas necessárias à execução do objeto.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747F479-9A40-4530-AC88-1739868707C0}"/>
              </a:ext>
            </a:extLst>
          </p:cNvPr>
          <p:cNvSpPr/>
          <p:nvPr/>
        </p:nvSpPr>
        <p:spPr>
          <a:xfrm flipV="1">
            <a:off x="8250382" y="1579418"/>
            <a:ext cx="374072" cy="374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6CFCCAD-6E2C-4EFF-BB90-EAE49EF8905C}"/>
              </a:ext>
            </a:extLst>
          </p:cNvPr>
          <p:cNvSpPr txBox="1"/>
          <p:nvPr/>
        </p:nvSpPr>
        <p:spPr>
          <a:xfrm>
            <a:off x="3629026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Metas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D5C45EC-1773-45DA-9294-55D2CE4F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629"/>
            <a:ext cx="9144000" cy="4694850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35F9C7D-748A-4735-A017-FF265CC05A33}"/>
              </a:ext>
            </a:extLst>
          </p:cNvPr>
          <p:cNvSpPr/>
          <p:nvPr/>
        </p:nvSpPr>
        <p:spPr>
          <a:xfrm flipV="1">
            <a:off x="8271164" y="3678382"/>
            <a:ext cx="374072" cy="374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B39181-8F02-4287-85FC-AC219E66D1D4}"/>
              </a:ext>
            </a:extLst>
          </p:cNvPr>
          <p:cNvSpPr txBox="1"/>
          <p:nvPr/>
        </p:nvSpPr>
        <p:spPr>
          <a:xfrm>
            <a:off x="3577071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BDA9E2-2E26-44A4-81D9-A676E2A5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471"/>
            <a:ext cx="9144000" cy="178705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8A423CB-C111-4F72-8A60-FE852620DED2}"/>
              </a:ext>
            </a:extLst>
          </p:cNvPr>
          <p:cNvSpPr/>
          <p:nvPr/>
        </p:nvSpPr>
        <p:spPr>
          <a:xfrm flipV="1">
            <a:off x="8221287" y="2514600"/>
            <a:ext cx="432261" cy="374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69D9AF-BC81-4C11-B019-8C6D98C6844C}"/>
              </a:ext>
            </a:extLst>
          </p:cNvPr>
          <p:cNvSpPr txBox="1"/>
          <p:nvPr/>
        </p:nvSpPr>
        <p:spPr>
          <a:xfrm>
            <a:off x="3597853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1B6166-5F9A-44A6-B511-B91F128D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941"/>
            <a:ext cx="9144000" cy="4565336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21ACAAA-5FF9-49EB-AA51-AC1E65AF789F}"/>
              </a:ext>
            </a:extLst>
          </p:cNvPr>
          <p:cNvSpPr/>
          <p:nvPr/>
        </p:nvSpPr>
        <p:spPr>
          <a:xfrm flipV="1">
            <a:off x="166255" y="4069078"/>
            <a:ext cx="2726574" cy="15336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FCE8DA8-22E0-4E47-BD36-ABB2920EC807}"/>
              </a:ext>
            </a:extLst>
          </p:cNvPr>
          <p:cNvSpPr/>
          <p:nvPr/>
        </p:nvSpPr>
        <p:spPr>
          <a:xfrm flipV="1">
            <a:off x="1440873" y="1561404"/>
            <a:ext cx="6938356" cy="10571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EB38CC0-9FF0-48D2-90ED-52E7080634EF}"/>
              </a:ext>
            </a:extLst>
          </p:cNvPr>
          <p:cNvSpPr/>
          <p:nvPr/>
        </p:nvSpPr>
        <p:spPr>
          <a:xfrm flipV="1">
            <a:off x="8156864" y="1111826"/>
            <a:ext cx="488372" cy="374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A2A2315-50AE-4B5B-B65B-B24F77EF6F46}"/>
              </a:ext>
            </a:extLst>
          </p:cNvPr>
          <p:cNvSpPr txBox="1"/>
          <p:nvPr/>
        </p:nvSpPr>
        <p:spPr>
          <a:xfrm>
            <a:off x="3514725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Metas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1261E2-62F8-42F8-A32C-7FFB64F6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895"/>
            <a:ext cx="9144000" cy="3427161"/>
          </a:xfrm>
          <a:prstGeom prst="rect">
            <a:avLst/>
          </a:prstGeom>
        </p:spPr>
      </p:pic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5270CA16-F888-49C8-A0D4-3828727DBFC2}"/>
              </a:ext>
            </a:extLst>
          </p:cNvPr>
          <p:cNvSpPr/>
          <p:nvPr/>
        </p:nvSpPr>
        <p:spPr>
          <a:xfrm>
            <a:off x="1005841" y="4430683"/>
            <a:ext cx="7533408" cy="136328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As datas das Metas e Etapas deverão estar dentro do prazo de  execução do objeto – Data início execução e Data fim execução, constantes na Aba Identificação.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E09C040-A9C2-4FB1-9E5F-BB4C1467AEF1}"/>
              </a:ext>
            </a:extLst>
          </p:cNvPr>
          <p:cNvSpPr/>
          <p:nvPr/>
        </p:nvSpPr>
        <p:spPr>
          <a:xfrm flipV="1">
            <a:off x="6874625" y="1805937"/>
            <a:ext cx="1961803" cy="21405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D0E211-C4E3-424C-AAD3-C449A629CBF9}"/>
              </a:ext>
            </a:extLst>
          </p:cNvPr>
          <p:cNvSpPr txBox="1"/>
          <p:nvPr/>
        </p:nvSpPr>
        <p:spPr>
          <a:xfrm>
            <a:off x="3618635" y="80698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Despesas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993126-6335-469B-A769-EA532CC9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360"/>
            <a:ext cx="9144000" cy="609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0A4510-6835-4E81-B729-9C0D4EDF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753"/>
            <a:ext cx="9144000" cy="276562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924E791-8C9E-47C7-86BE-089EC5238965}"/>
              </a:ext>
            </a:extLst>
          </p:cNvPr>
          <p:cNvSpPr/>
          <p:nvPr/>
        </p:nvSpPr>
        <p:spPr>
          <a:xfrm flipV="1">
            <a:off x="8520545" y="1571105"/>
            <a:ext cx="324195" cy="2410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81C57EED-719C-4CF7-8A54-072E256F38D3}"/>
              </a:ext>
            </a:extLst>
          </p:cNvPr>
          <p:cNvSpPr/>
          <p:nvPr/>
        </p:nvSpPr>
        <p:spPr>
          <a:xfrm>
            <a:off x="1026623" y="4530436"/>
            <a:ext cx="7533408" cy="118040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pt-B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evem ser adicionadas todas as despesas necessárias à execução do objeto, inclusive aquelas que serão arcadas com recursos da contrapartida – financeira e em bens/serviços. </a:t>
            </a:r>
            <a:endParaRPr lang="pt-BR" altLang="pt-BR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532B23-1C24-49F1-8D09-66BEDD1E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437099"/>
            <a:ext cx="9144000" cy="31782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779EFA3-BA53-4212-87CF-60A843F2542D}"/>
              </a:ext>
            </a:extLst>
          </p:cNvPr>
          <p:cNvSpPr txBox="1"/>
          <p:nvPr/>
        </p:nvSpPr>
        <p:spPr>
          <a:xfrm>
            <a:off x="1914525" y="637875"/>
            <a:ext cx="57539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t-BR" sz="20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Material/Serviço/Obra:</a:t>
            </a:r>
            <a:r>
              <a:rPr lang="pt-BR" sz="20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descrever o material, bem ou serviço que será adquirido detalhando as especificidades dessa despesa. Exemplo: marca, potência, tamanho, enfim, todas as características que interferem no preço do produto. </a:t>
            </a:r>
            <a:endParaRPr lang="pt-BR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E983FA6F-F6F4-4558-85D9-D5879458CCC9}"/>
              </a:ext>
            </a:extLst>
          </p:cNvPr>
          <p:cNvSpPr/>
          <p:nvPr/>
        </p:nvSpPr>
        <p:spPr>
          <a:xfrm>
            <a:off x="301337" y="2369127"/>
            <a:ext cx="8478982" cy="120534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Despesas com manutenção da entidade: material de expediente, material de limpeza, honorários, serviços de terceiros, água, luz, telefone, encargos trabalhista, alimentação, material para manutenção, aluguel, etc. </a:t>
            </a:r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just"/>
            <a:endParaRPr lang="pt-BR" alt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D3190343-91D5-46D4-AEC3-4D7D646592D3}"/>
              </a:ext>
            </a:extLst>
          </p:cNvPr>
          <p:cNvSpPr/>
          <p:nvPr/>
        </p:nvSpPr>
        <p:spPr>
          <a:xfrm>
            <a:off x="290945" y="3751118"/>
            <a:ext cx="8530937" cy="1194952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 caso de </a:t>
            </a:r>
            <a:r>
              <a:rPr lang="pt-BR" u="sng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folha de pagamento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 cadastro das despesas deverá discriminar individualmente os valores a serem pagos a cada empregado, identificando o nome do cargo.</a:t>
            </a:r>
            <a:endParaRPr lang="pt-BR" dirty="0"/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id="{4A8C43C3-DD27-4F94-A8FD-F2B6CB56A529}"/>
              </a:ext>
            </a:extLst>
          </p:cNvPr>
          <p:cNvSpPr/>
          <p:nvPr/>
        </p:nvSpPr>
        <p:spPr>
          <a:xfrm>
            <a:off x="280554" y="5060372"/>
            <a:ext cx="6712527" cy="1059873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</a:pPr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 caso de obras, deve-se incluir os itens conforme consta no Orçamento do Projeto Básico.</a:t>
            </a:r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BB200C8-3BA8-4E5D-9909-A4657F9E839C}"/>
              </a:ext>
            </a:extLst>
          </p:cNvPr>
          <p:cNvSpPr/>
          <p:nvPr/>
        </p:nvSpPr>
        <p:spPr>
          <a:xfrm flipV="1">
            <a:off x="176645" y="808413"/>
            <a:ext cx="1569028" cy="365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4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74A196-9318-4C2F-9B98-CA71C2ECF7BF}"/>
              </a:ext>
            </a:extLst>
          </p:cNvPr>
          <p:cNvSpPr txBox="1"/>
          <p:nvPr/>
        </p:nvSpPr>
        <p:spPr>
          <a:xfrm>
            <a:off x="3462771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Despesas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DAA3D88-3C08-4954-B14C-77E31688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372"/>
            <a:ext cx="9144000" cy="3056690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3F94856-F6A9-46E8-B79A-2D6E17A01046}"/>
              </a:ext>
            </a:extLst>
          </p:cNvPr>
          <p:cNvSpPr/>
          <p:nvPr/>
        </p:nvSpPr>
        <p:spPr>
          <a:xfrm flipV="1">
            <a:off x="8294023" y="665018"/>
            <a:ext cx="40732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3">
            <a:extLst>
              <a:ext uri="{FF2B5EF4-FFF2-40B4-BE49-F238E27FC236}">
                <a16:creationId xmlns:a16="http://schemas.microsoft.com/office/drawing/2014/main" id="{11DF8AFD-1E73-4155-930D-2C6EE7292D54}"/>
              </a:ext>
            </a:extLst>
          </p:cNvPr>
          <p:cNvSpPr/>
          <p:nvPr/>
        </p:nvSpPr>
        <p:spPr>
          <a:xfrm>
            <a:off x="4362103" y="1963881"/>
            <a:ext cx="3084021" cy="631767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Bem/Serviço/Obra/Tributo</a:t>
            </a:r>
          </a:p>
        </p:txBody>
      </p:sp>
      <p:sp>
        <p:nvSpPr>
          <p:cNvPr id="15" name="Retângulo de cantos arredondados 3">
            <a:extLst>
              <a:ext uri="{FF2B5EF4-FFF2-40B4-BE49-F238E27FC236}">
                <a16:creationId xmlns:a16="http://schemas.microsoft.com/office/drawing/2014/main" id="{E87F275A-4695-468D-8B1E-C85FCF046779}"/>
              </a:ext>
            </a:extLst>
          </p:cNvPr>
          <p:cNvSpPr/>
          <p:nvPr/>
        </p:nvSpPr>
        <p:spPr>
          <a:xfrm>
            <a:off x="858982" y="4098867"/>
            <a:ext cx="3084021" cy="84789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Financeiro; Bens/Serviços</a:t>
            </a:r>
          </a:p>
        </p:txBody>
      </p:sp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90CD9461-7997-43EE-81EB-5E083D6E763E}"/>
              </a:ext>
            </a:extLst>
          </p:cNvPr>
          <p:cNvSpPr/>
          <p:nvPr/>
        </p:nvSpPr>
        <p:spPr>
          <a:xfrm>
            <a:off x="218209" y="2452255"/>
            <a:ext cx="731520" cy="20889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A1041AAF-82A0-4F7C-99E2-1955C59A2B63}"/>
              </a:ext>
            </a:extLst>
          </p:cNvPr>
          <p:cNvSpPr/>
          <p:nvPr/>
        </p:nvSpPr>
        <p:spPr>
          <a:xfrm>
            <a:off x="4166754" y="3699164"/>
            <a:ext cx="4711084" cy="1724890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opção Bens/Serviços só deve ser usada nos casos em que a proposta prever contrapartida em bens e serviços.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9BF82B6-82C7-47F3-A60B-5250331E68F6}"/>
              </a:ext>
            </a:extLst>
          </p:cNvPr>
          <p:cNvSpPr/>
          <p:nvPr/>
        </p:nvSpPr>
        <p:spPr>
          <a:xfrm flipV="1">
            <a:off x="3365268" y="2428009"/>
            <a:ext cx="40732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ACF03EC-EE6C-4B18-A56D-E69C8A407A96}"/>
              </a:ext>
            </a:extLst>
          </p:cNvPr>
          <p:cNvSpPr/>
          <p:nvPr/>
        </p:nvSpPr>
        <p:spPr>
          <a:xfrm flipV="1">
            <a:off x="3361805" y="2133600"/>
            <a:ext cx="40732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  <p:bldP spid="9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F4ED270-194E-4E08-95A1-252D11296FB7}"/>
              </a:ext>
            </a:extLst>
          </p:cNvPr>
          <p:cNvSpPr txBox="1"/>
          <p:nvPr/>
        </p:nvSpPr>
        <p:spPr>
          <a:xfrm>
            <a:off x="3421207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Despesas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DB7BB8-1923-4700-939B-F45B68326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025"/>
            <a:ext cx="9144000" cy="32948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9F877F-891E-4D5D-9745-EF0D5F12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906"/>
            <a:ext cx="9144000" cy="60729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B4010C4-199E-4791-B1E5-88D1398BCC00}"/>
              </a:ext>
            </a:extLst>
          </p:cNvPr>
          <p:cNvSpPr/>
          <p:nvPr/>
        </p:nvSpPr>
        <p:spPr>
          <a:xfrm flipV="1">
            <a:off x="0" y="2140526"/>
            <a:ext cx="9050482" cy="1974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id="{E0634A5F-B753-4D2B-81A9-608C7483BC14}"/>
              </a:ext>
            </a:extLst>
          </p:cNvPr>
          <p:cNvSpPr/>
          <p:nvPr/>
        </p:nvSpPr>
        <p:spPr>
          <a:xfrm>
            <a:off x="874916" y="5153891"/>
            <a:ext cx="6450676" cy="94765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valor Total das despesas deve coincidir com o  valor previsto na Aba Recursos – Campo Valor Global.</a:t>
            </a:r>
            <a:endParaRPr lang="pt-BR" altLang="pt-B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DD3E27F-B863-4F1A-8247-F4FFF7A0673C}"/>
              </a:ext>
            </a:extLst>
          </p:cNvPr>
          <p:cNvSpPr/>
          <p:nvPr/>
        </p:nvSpPr>
        <p:spPr>
          <a:xfrm flipV="1">
            <a:off x="-1" y="3904901"/>
            <a:ext cx="9060873" cy="1072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Curva para a Direita 14">
            <a:extLst>
              <a:ext uri="{FF2B5EF4-FFF2-40B4-BE49-F238E27FC236}">
                <a16:creationId xmlns:a16="http://schemas.microsoft.com/office/drawing/2014/main" id="{882DDB5D-A934-4D2F-9217-9783E3D435FB}"/>
              </a:ext>
            </a:extLst>
          </p:cNvPr>
          <p:cNvSpPr/>
          <p:nvPr/>
        </p:nvSpPr>
        <p:spPr>
          <a:xfrm>
            <a:off x="83127" y="460525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9939" y="635006"/>
            <a:ext cx="81730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 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57993" y="0"/>
            <a:ext cx="554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400" dirty="0" err="1">
                <a:solidFill>
                  <a:srgbClr val="0070C0"/>
                </a:solidFill>
              </a:rPr>
              <a:t>Cadastro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Único</a:t>
            </a:r>
            <a:r>
              <a:rPr lang="en-US" altLang="pt-BR" sz="2400" dirty="0">
                <a:solidFill>
                  <a:srgbClr val="0070C0"/>
                </a:solidFill>
              </a:rPr>
              <a:t> do </a:t>
            </a:r>
            <a:r>
              <a:rPr lang="en-US" altLang="pt-BR" sz="2400" dirty="0" err="1">
                <a:solidFill>
                  <a:srgbClr val="0070C0"/>
                </a:solidFill>
              </a:rPr>
              <a:t>Proponente</a:t>
            </a:r>
            <a:r>
              <a:rPr lang="en-US" altLang="pt-BR" sz="2400" dirty="0">
                <a:solidFill>
                  <a:srgbClr val="0070C0"/>
                </a:solidFill>
              </a:rPr>
              <a:t> - CAUP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58660" y="837326"/>
            <a:ext cx="2911877" cy="128726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Realizado apenas uma vez no sistema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19563" y="828530"/>
            <a:ext cx="3263001" cy="132917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Deve estar atualizado durante toda a vigência do instrumento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12493" y="4759444"/>
            <a:ext cx="1828802" cy="82013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APROVAÇÃO</a:t>
            </a:r>
          </a:p>
          <a:p>
            <a:pPr algn="ctr"/>
            <a:r>
              <a:rPr lang="pt-BR" dirty="0"/>
              <a:t>ATUALIZAÇÃO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094855" y="4714423"/>
            <a:ext cx="5384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n-lt"/>
              </a:rPr>
              <a:t>Núcleos de Gestão de Convênios da região de abrangência do proponente – tabela atualizada no Portal</a:t>
            </a: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2D6F59B7-C355-4F52-B873-635A1579A5B2}"/>
              </a:ext>
            </a:extLst>
          </p:cNvPr>
          <p:cNvSpPr/>
          <p:nvPr/>
        </p:nvSpPr>
        <p:spPr>
          <a:xfrm rot="16200000">
            <a:off x="2481424" y="4915830"/>
            <a:ext cx="484632" cy="597635"/>
          </a:xfrm>
          <a:prstGeom prst="down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id="{77A448B7-763E-4133-8C60-37F96C48C5B4}"/>
              </a:ext>
            </a:extLst>
          </p:cNvPr>
          <p:cNvSpPr/>
          <p:nvPr/>
        </p:nvSpPr>
        <p:spPr>
          <a:xfrm>
            <a:off x="1751388" y="2496406"/>
            <a:ext cx="5885930" cy="1659957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CAUP – pode ser utilizado para todas as transferências, não é necessário reapresentar os documentos a cada solicitação de recursos.</a:t>
            </a:r>
          </a:p>
        </p:txBody>
      </p:sp>
    </p:spTree>
    <p:extLst>
      <p:ext uri="{BB962C8B-B14F-4D97-AF65-F5344CB8AC3E}">
        <p14:creationId xmlns:p14="http://schemas.microsoft.com/office/powerpoint/2010/main" val="6379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3F869F-69C1-4477-84D3-414196DA44A3}"/>
              </a:ext>
            </a:extLst>
          </p:cNvPr>
          <p:cNvSpPr txBox="1"/>
          <p:nvPr/>
        </p:nvSpPr>
        <p:spPr>
          <a:xfrm>
            <a:off x="3556289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Doação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54CB24-84F6-4830-AD01-1814A0B0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797"/>
            <a:ext cx="9144000" cy="336652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8C5EDB7-3A86-4117-9590-D3A226217F99}"/>
              </a:ext>
            </a:extLst>
          </p:cNvPr>
          <p:cNvSpPr/>
          <p:nvPr/>
        </p:nvSpPr>
        <p:spPr>
          <a:xfrm flipV="1">
            <a:off x="74815" y="4538749"/>
            <a:ext cx="3333403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23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B24435-2B0B-4339-8A61-0D8FDF6D7EE1}"/>
              </a:ext>
            </a:extLst>
          </p:cNvPr>
          <p:cNvSpPr txBox="1"/>
          <p:nvPr/>
        </p:nvSpPr>
        <p:spPr>
          <a:xfrm>
            <a:off x="3369253" y="0"/>
            <a:ext cx="4639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</a:t>
            </a:r>
            <a:r>
              <a:rPr lang="pt-BR" sz="2200" dirty="0">
                <a:solidFill>
                  <a:srgbClr val="0070C0"/>
                </a:solidFill>
              </a:rPr>
              <a:t>Cronograma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467F84-7D68-44F2-A99D-6AD48DD8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196"/>
            <a:ext cx="9144000" cy="3046357"/>
          </a:xfrm>
          <a:prstGeom prst="rect">
            <a:avLst/>
          </a:prstGeom>
        </p:spPr>
      </p:pic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id="{568D3522-4E6B-4F30-9520-1E84CBE2DEA9}"/>
              </a:ext>
            </a:extLst>
          </p:cNvPr>
          <p:cNvSpPr/>
          <p:nvPr/>
        </p:nvSpPr>
        <p:spPr>
          <a:xfrm>
            <a:off x="922712" y="3210792"/>
            <a:ext cx="7082443" cy="259564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cronograma é apenas uma sugestão do proponente, pois quem definirá quando e qual o valor de cada repasse será o concedente, de acordo com a sua disponibilidade financeira. O cronograma final do instrumento constará no Plano de Trabalho aprovado. </a:t>
            </a:r>
          </a:p>
        </p:txBody>
      </p:sp>
    </p:spTree>
    <p:extLst>
      <p:ext uri="{BB962C8B-B14F-4D97-AF65-F5344CB8AC3E}">
        <p14:creationId xmlns:p14="http://schemas.microsoft.com/office/powerpoint/2010/main" val="253396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651DCB7-8DCF-497E-87DE-1E5A371C92D9}"/>
              </a:ext>
            </a:extLst>
          </p:cNvPr>
          <p:cNvSpPr txBox="1"/>
          <p:nvPr/>
        </p:nvSpPr>
        <p:spPr>
          <a:xfrm>
            <a:off x="3366655" y="0"/>
            <a:ext cx="46385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Cronograma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B0156E-4746-4385-8A86-85148462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939"/>
            <a:ext cx="9029700" cy="5016137"/>
          </a:xfrm>
          <a:prstGeom prst="rect">
            <a:avLst/>
          </a:prstGeom>
        </p:spPr>
      </p:pic>
      <p:sp>
        <p:nvSpPr>
          <p:cNvPr id="6" name="Retângulo de cantos arredondados 3">
            <a:extLst>
              <a:ext uri="{FF2B5EF4-FFF2-40B4-BE49-F238E27FC236}">
                <a16:creationId xmlns:a16="http://schemas.microsoft.com/office/drawing/2014/main" id="{201C43A2-8225-4016-9791-A7DCBCDF3E48}"/>
              </a:ext>
            </a:extLst>
          </p:cNvPr>
          <p:cNvSpPr/>
          <p:nvPr/>
        </p:nvSpPr>
        <p:spPr>
          <a:xfrm>
            <a:off x="1922316" y="2130136"/>
            <a:ext cx="5673437" cy="1246909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valor da contrapartida em bens e serviços não entra no cronograma financeiro.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9ED8425-8E8A-4828-A339-50D1829E6667}"/>
              </a:ext>
            </a:extLst>
          </p:cNvPr>
          <p:cNvSpPr/>
          <p:nvPr/>
        </p:nvSpPr>
        <p:spPr>
          <a:xfrm flipV="1">
            <a:off x="6037118" y="5216235"/>
            <a:ext cx="2223655" cy="3117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CF8653B-DC6C-450C-9AC7-19CB5B3CD5C1}"/>
              </a:ext>
            </a:extLst>
          </p:cNvPr>
          <p:cNvSpPr/>
          <p:nvPr/>
        </p:nvSpPr>
        <p:spPr>
          <a:xfrm flipV="1">
            <a:off x="8169333" y="633845"/>
            <a:ext cx="455121" cy="342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8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69B954-0465-437D-9D32-9CAFF4964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463"/>
            <a:ext cx="9144000" cy="30463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C5694C-DA87-4CEF-A734-C822D46C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7512"/>
            <a:ext cx="9144000" cy="12113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9E99620-36C8-4F34-93C5-696A9E1FDE7D}"/>
              </a:ext>
            </a:extLst>
          </p:cNvPr>
          <p:cNvSpPr txBox="1"/>
          <p:nvPr/>
        </p:nvSpPr>
        <p:spPr>
          <a:xfrm>
            <a:off x="3208713" y="67190"/>
            <a:ext cx="46385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Cronograma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4190589-5ADD-4224-829A-26EB24794B64}"/>
              </a:ext>
            </a:extLst>
          </p:cNvPr>
          <p:cNvSpPr/>
          <p:nvPr/>
        </p:nvSpPr>
        <p:spPr>
          <a:xfrm flipV="1">
            <a:off x="74815" y="1992975"/>
            <a:ext cx="8965276" cy="2826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88241FD-0ED4-4AE6-8AE2-898926567429}"/>
              </a:ext>
            </a:extLst>
          </p:cNvPr>
          <p:cNvSpPr/>
          <p:nvPr/>
        </p:nvSpPr>
        <p:spPr>
          <a:xfrm flipV="1">
            <a:off x="947652" y="4019203"/>
            <a:ext cx="8123612" cy="10411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47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1B38BC-F6BB-47F7-B2CA-69B476420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895"/>
            <a:ext cx="9144000" cy="32822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DBB0705-04C6-441C-A189-A5FF3C0AD856}"/>
              </a:ext>
            </a:extLst>
          </p:cNvPr>
          <p:cNvSpPr txBox="1"/>
          <p:nvPr/>
        </p:nvSpPr>
        <p:spPr>
          <a:xfrm>
            <a:off x="3483033" y="58877"/>
            <a:ext cx="46385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Documentos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87488B4-8658-42F3-A980-B91B533CCE46}"/>
              </a:ext>
            </a:extLst>
          </p:cNvPr>
          <p:cNvSpPr/>
          <p:nvPr/>
        </p:nvSpPr>
        <p:spPr>
          <a:xfrm flipV="1">
            <a:off x="8530936" y="2400299"/>
            <a:ext cx="353291" cy="28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BE35BB0F-CAEE-42E3-9272-7DAC6272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" y="1299961"/>
            <a:ext cx="7719348" cy="20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6FD21D8-E28F-4599-90B6-158C18974B71}"/>
              </a:ext>
            </a:extLst>
          </p:cNvPr>
          <p:cNvSpPr txBox="1"/>
          <p:nvPr/>
        </p:nvSpPr>
        <p:spPr>
          <a:xfrm>
            <a:off x="3258589" y="58877"/>
            <a:ext cx="46385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Documentos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981755B-A7C8-4E40-9F68-9874B937715F}"/>
              </a:ext>
            </a:extLst>
          </p:cNvPr>
          <p:cNvSpPr/>
          <p:nvPr/>
        </p:nvSpPr>
        <p:spPr>
          <a:xfrm flipV="1">
            <a:off x="7751617" y="1330035"/>
            <a:ext cx="353291" cy="28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F94291-59DB-4AA2-A741-A0F18E32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942"/>
            <a:ext cx="9144000" cy="32881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F97CFB-DB98-4A97-BA2E-ED7B22CCFC68}"/>
              </a:ext>
            </a:extLst>
          </p:cNvPr>
          <p:cNvSpPr txBox="1"/>
          <p:nvPr/>
        </p:nvSpPr>
        <p:spPr>
          <a:xfrm>
            <a:off x="3532909" y="65952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Aba Documentos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1E7070-17BF-4CCC-920D-93C3EF1C2664}"/>
              </a:ext>
            </a:extLst>
          </p:cNvPr>
          <p:cNvSpPr/>
          <p:nvPr/>
        </p:nvSpPr>
        <p:spPr>
          <a:xfrm flipV="1">
            <a:off x="6681354" y="1766453"/>
            <a:ext cx="353291" cy="28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1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2C7A9B-26E2-4D97-94E3-7BCF0CB0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523"/>
            <a:ext cx="9144000" cy="349882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A89BB91-4EA6-41BC-BD15-46018D0017CE}"/>
              </a:ext>
            </a:extLst>
          </p:cNvPr>
          <p:cNvSpPr/>
          <p:nvPr/>
        </p:nvSpPr>
        <p:spPr>
          <a:xfrm flipV="1">
            <a:off x="332511" y="2759825"/>
            <a:ext cx="2867890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A24FF6-15FB-4B33-9298-5EE2B18467A2}"/>
              </a:ext>
            </a:extLst>
          </p:cNvPr>
          <p:cNvSpPr txBox="1"/>
          <p:nvPr/>
        </p:nvSpPr>
        <p:spPr>
          <a:xfrm>
            <a:off x="3092334" y="82578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70C0"/>
                </a:solidFill>
              </a:rPr>
              <a:t>Cadastrar/Alterar Proposta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0775D95-04E0-4C55-8BE2-83AF3E1B7C08}"/>
              </a:ext>
            </a:extLst>
          </p:cNvPr>
          <p:cNvSpPr/>
          <p:nvPr/>
        </p:nvSpPr>
        <p:spPr>
          <a:xfrm flipV="1">
            <a:off x="365759" y="4746567"/>
            <a:ext cx="2829099" cy="2438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867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DEE4AAB-4209-4378-B845-9D9C0AA1EC3F}"/>
              </a:ext>
            </a:extLst>
          </p:cNvPr>
          <p:cNvSpPr txBox="1"/>
          <p:nvPr/>
        </p:nvSpPr>
        <p:spPr>
          <a:xfrm>
            <a:off x="2826327" y="74265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70C0"/>
                </a:solidFill>
              </a:rPr>
              <a:t>Enviar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Proposta/Alteração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74337FC6-EB7A-441F-AED6-E2826E9EF453}"/>
              </a:ext>
            </a:extLst>
          </p:cNvPr>
          <p:cNvSpPr/>
          <p:nvPr/>
        </p:nvSpPr>
        <p:spPr>
          <a:xfrm>
            <a:off x="1113905" y="3266902"/>
            <a:ext cx="7265324" cy="162098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pt-B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envio da proposta de trabalho deve ser realizado em data compreendida dentro do período de recebimento da proposta previsto no Programa Transferência.</a:t>
            </a:r>
          </a:p>
        </p:txBody>
      </p:sp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B8BD5C45-D1E4-4138-B7DD-1BE28338208E}"/>
              </a:ext>
            </a:extLst>
          </p:cNvPr>
          <p:cNvSpPr/>
          <p:nvPr/>
        </p:nvSpPr>
        <p:spPr>
          <a:xfrm>
            <a:off x="1070029" y="1156883"/>
            <a:ext cx="7226073" cy="1528128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  <a:p>
            <a:pPr algn="just"/>
            <a:r>
              <a:rPr lang="pt-BR" sz="2200" dirty="0"/>
              <a:t>Somente após o envio o concedente terá conhecimento da proposta cadastrada e poderá realizar a análise. 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948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181670-1212-48E2-9197-9949873F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740"/>
            <a:ext cx="9144000" cy="373652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F13B88-2845-4983-9424-09C0E4B4D479}"/>
              </a:ext>
            </a:extLst>
          </p:cNvPr>
          <p:cNvSpPr txBox="1"/>
          <p:nvPr/>
        </p:nvSpPr>
        <p:spPr>
          <a:xfrm>
            <a:off x="3025833" y="65952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Enviar Proposta/Alteração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4572DAA-8FED-4ED1-BBF0-BE77F92A6793}"/>
              </a:ext>
            </a:extLst>
          </p:cNvPr>
          <p:cNvSpPr/>
          <p:nvPr/>
        </p:nvSpPr>
        <p:spPr>
          <a:xfrm flipV="1">
            <a:off x="8495606" y="2352501"/>
            <a:ext cx="40732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99D298B-A5B2-4382-9650-F666094AE6AD}"/>
              </a:ext>
            </a:extLst>
          </p:cNvPr>
          <p:cNvSpPr/>
          <p:nvPr/>
        </p:nvSpPr>
        <p:spPr>
          <a:xfrm flipV="1">
            <a:off x="8578734" y="3283528"/>
            <a:ext cx="40732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EEA640B-C075-488C-A15D-DA8B59C315A6}"/>
              </a:ext>
            </a:extLst>
          </p:cNvPr>
          <p:cNvSpPr/>
          <p:nvPr/>
        </p:nvSpPr>
        <p:spPr>
          <a:xfrm flipV="1">
            <a:off x="91440" y="3300152"/>
            <a:ext cx="598516" cy="2660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1">
            <a:extLst>
              <a:ext uri="{FF2B5EF4-FFF2-40B4-BE49-F238E27FC236}">
                <a16:creationId xmlns:a16="http://schemas.microsoft.com/office/drawing/2014/main" id="{3E3BDE4C-6A28-4F65-8755-7C92BF33FCE8}"/>
              </a:ext>
            </a:extLst>
          </p:cNvPr>
          <p:cNvSpPr/>
          <p:nvPr/>
        </p:nvSpPr>
        <p:spPr>
          <a:xfrm>
            <a:off x="266330" y="1047565"/>
            <a:ext cx="4145872" cy="1784411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/>
              <a:t>Campos que podem ser alterados no sistema pelo proponente:</a:t>
            </a:r>
          </a:p>
        </p:txBody>
      </p:sp>
      <p:sp>
        <p:nvSpPr>
          <p:cNvPr id="3" name="Retângulo de cantos arredondados 11">
            <a:extLst>
              <a:ext uri="{FF2B5EF4-FFF2-40B4-BE49-F238E27FC236}">
                <a16:creationId xmlns:a16="http://schemas.microsoft.com/office/drawing/2014/main" id="{434DC2A6-8149-4B80-A704-DD9D6E78C3FF}"/>
              </a:ext>
            </a:extLst>
          </p:cNvPr>
          <p:cNvSpPr/>
          <p:nvPr/>
        </p:nvSpPr>
        <p:spPr>
          <a:xfrm>
            <a:off x="4777667" y="1056442"/>
            <a:ext cx="4064493" cy="835978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/>
              <a:t>Aba Contato: todos os campos</a:t>
            </a:r>
          </a:p>
        </p:txBody>
      </p:sp>
      <p:sp>
        <p:nvSpPr>
          <p:cNvPr id="4" name="Retângulo de cantos arredondados 11">
            <a:extLst>
              <a:ext uri="{FF2B5EF4-FFF2-40B4-BE49-F238E27FC236}">
                <a16:creationId xmlns:a16="http://schemas.microsoft.com/office/drawing/2014/main" id="{E2556D00-C40C-43D2-961A-56671140D779}"/>
              </a:ext>
            </a:extLst>
          </p:cNvPr>
          <p:cNvSpPr/>
          <p:nvPr/>
        </p:nvSpPr>
        <p:spPr>
          <a:xfrm>
            <a:off x="4717002" y="2015230"/>
            <a:ext cx="4178423" cy="872968"/>
          </a:xfrm>
          <a:prstGeom prst="roundRect">
            <a:avLst/>
          </a:prstGeom>
          <a:solidFill>
            <a:srgbClr val="0070C0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400" dirty="0"/>
              <a:t>Aba Usuários: todos os campos</a:t>
            </a:r>
          </a:p>
        </p:txBody>
      </p:sp>
      <p:sp>
        <p:nvSpPr>
          <p:cNvPr id="5" name="Retângulo de cantos arredondados 14">
            <a:extLst>
              <a:ext uri="{FF2B5EF4-FFF2-40B4-BE49-F238E27FC236}">
                <a16:creationId xmlns:a16="http://schemas.microsoft.com/office/drawing/2014/main" id="{83AD7DD5-9410-4A2F-86E3-7AE22FC61D3D}"/>
              </a:ext>
            </a:extLst>
          </p:cNvPr>
          <p:cNvSpPr/>
          <p:nvPr/>
        </p:nvSpPr>
        <p:spPr>
          <a:xfrm>
            <a:off x="284085" y="3355760"/>
            <a:ext cx="4350058" cy="228947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Quando as informações constantes </a:t>
            </a:r>
            <a:r>
              <a:rPr lang="pt-BR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nas demais abas</a:t>
            </a:r>
            <a:r>
              <a:rPr lang="pt-BR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precisarem ser atualizadas, o proponente deve comparecer à Receita Federal para atualizar os dados – integração RF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11">
            <a:extLst>
              <a:ext uri="{FF2B5EF4-FFF2-40B4-BE49-F238E27FC236}">
                <a16:creationId xmlns:a16="http://schemas.microsoft.com/office/drawing/2014/main" id="{FD98B5D4-971D-4F37-91CC-CF94477CAC3D}"/>
              </a:ext>
            </a:extLst>
          </p:cNvPr>
          <p:cNvSpPr/>
          <p:nvPr/>
        </p:nvSpPr>
        <p:spPr>
          <a:xfrm>
            <a:off x="4804298" y="3383872"/>
            <a:ext cx="4145872" cy="2200182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Enviar os documentos que comprovam a alteração ao órgão validador do cadastro para atualização.</a:t>
            </a:r>
          </a:p>
          <a:p>
            <a:pPr algn="just"/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320587-B662-4E00-AEB6-5DC7D35B4B86}"/>
              </a:ext>
            </a:extLst>
          </p:cNvPr>
          <p:cNvSpPr txBox="1"/>
          <p:nvPr/>
        </p:nvSpPr>
        <p:spPr>
          <a:xfrm>
            <a:off x="2292558" y="0"/>
            <a:ext cx="5313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pt-BR" sz="2400" dirty="0" err="1">
                <a:solidFill>
                  <a:srgbClr val="0070C0"/>
                </a:solidFill>
              </a:rPr>
              <a:t>Cadastro</a:t>
            </a:r>
            <a:r>
              <a:rPr lang="en-US" altLang="pt-BR" sz="2400" dirty="0">
                <a:solidFill>
                  <a:srgbClr val="0070C0"/>
                </a:solidFill>
              </a:rPr>
              <a:t> do </a:t>
            </a:r>
            <a:r>
              <a:rPr lang="en-US" altLang="pt-BR" sz="2400" dirty="0" err="1">
                <a:solidFill>
                  <a:srgbClr val="0070C0"/>
                </a:solidFill>
              </a:rPr>
              <a:t>Proponente</a:t>
            </a:r>
            <a:r>
              <a:rPr lang="en-US" altLang="pt-BR" sz="2400" dirty="0">
                <a:solidFill>
                  <a:srgbClr val="0070C0"/>
                </a:solidFill>
              </a:rPr>
              <a:t> - </a:t>
            </a:r>
            <a:r>
              <a:rPr lang="en-US" altLang="pt-BR" sz="2400" dirty="0" err="1">
                <a:solidFill>
                  <a:srgbClr val="0070C0"/>
                </a:solidFill>
              </a:rPr>
              <a:t>alterações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046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8A00966-5526-4245-89A4-8D14E695B944}"/>
              </a:ext>
            </a:extLst>
          </p:cNvPr>
          <p:cNvSpPr txBox="1"/>
          <p:nvPr/>
        </p:nvSpPr>
        <p:spPr>
          <a:xfrm>
            <a:off x="2668385" y="65953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Enviar Proposta/Alteração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E7B2DB-BD51-4193-9C67-2049964E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333"/>
            <a:ext cx="9144000" cy="41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4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4D4D81-821E-4DD7-B7DF-B9BE5914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4" y="1371737"/>
            <a:ext cx="8944495" cy="41145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C8CFBFE-B95D-436D-B25F-F1700B60B72C}"/>
              </a:ext>
            </a:extLst>
          </p:cNvPr>
          <p:cNvSpPr txBox="1"/>
          <p:nvPr/>
        </p:nvSpPr>
        <p:spPr>
          <a:xfrm>
            <a:off x="2909455" y="65952"/>
            <a:ext cx="4638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Enviar Proposta/Alteração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C4D145A-2820-44CF-AE04-B5E913B2F7F4}"/>
              </a:ext>
            </a:extLst>
          </p:cNvPr>
          <p:cNvSpPr/>
          <p:nvPr/>
        </p:nvSpPr>
        <p:spPr>
          <a:xfrm flipV="1">
            <a:off x="1548245" y="5112326"/>
            <a:ext cx="353291" cy="28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6645A06-4941-4FC1-9154-2C7F3E2CC775}"/>
              </a:ext>
            </a:extLst>
          </p:cNvPr>
          <p:cNvSpPr/>
          <p:nvPr/>
        </p:nvSpPr>
        <p:spPr>
          <a:xfrm flipV="1">
            <a:off x="8343900" y="1340426"/>
            <a:ext cx="353291" cy="28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57C0FA5-EBA2-4F87-A22A-00F800646785}"/>
              </a:ext>
            </a:extLst>
          </p:cNvPr>
          <p:cNvSpPr/>
          <p:nvPr/>
        </p:nvSpPr>
        <p:spPr>
          <a:xfrm flipV="1">
            <a:off x="3034145" y="1797625"/>
            <a:ext cx="3148446" cy="18288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F6A1450-3900-3341-816C-254783DC6F78}"/>
              </a:ext>
            </a:extLst>
          </p:cNvPr>
          <p:cNvSpPr txBox="1"/>
          <p:nvPr/>
        </p:nvSpPr>
        <p:spPr>
          <a:xfrm>
            <a:off x="2177430" y="4639733"/>
            <a:ext cx="492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Capacitação Módulo de Transferências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SIGEFWEB</a:t>
            </a:r>
          </a:p>
        </p:txBody>
      </p:sp>
    </p:spTree>
    <p:extLst>
      <p:ext uri="{BB962C8B-B14F-4D97-AF65-F5344CB8AC3E}">
        <p14:creationId xmlns:p14="http://schemas.microsoft.com/office/powerpoint/2010/main" val="3490712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93F61-5376-CC4E-8B8D-F199B355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F6052E-1627-1C46-9A31-8E919F2B3CDA}"/>
              </a:ext>
            </a:extLst>
          </p:cNvPr>
          <p:cNvSpPr/>
          <p:nvPr/>
        </p:nvSpPr>
        <p:spPr>
          <a:xfrm>
            <a:off x="310055" y="451879"/>
            <a:ext cx="80663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/>
              <a:t>TÓPICOS</a:t>
            </a:r>
          </a:p>
          <a:p>
            <a:pPr algn="ctr"/>
            <a:endParaRPr lang="pt-BR" sz="4800" dirty="0"/>
          </a:p>
          <a:p>
            <a:pPr marL="457200" indent="-457200">
              <a:buFontTx/>
              <a:buChar char="-"/>
            </a:pPr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86497E75-27DF-B743-BBF0-82AD5CF5B872}"/>
              </a:ext>
            </a:extLst>
          </p:cNvPr>
          <p:cNvSpPr/>
          <p:nvPr/>
        </p:nvSpPr>
        <p:spPr>
          <a:xfrm>
            <a:off x="1615187" y="1726901"/>
            <a:ext cx="5456038" cy="7488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bg1"/>
                </a:solidFill>
              </a:rPr>
              <a:t>Associar Contrapartida</a:t>
            </a: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06D84DD8-2D18-9F42-8FA8-21F871C90548}"/>
              </a:ext>
            </a:extLst>
          </p:cNvPr>
          <p:cNvSpPr/>
          <p:nvPr/>
        </p:nvSpPr>
        <p:spPr>
          <a:xfrm>
            <a:off x="1615186" y="2656390"/>
            <a:ext cx="5456039" cy="7488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bg1"/>
                </a:solidFill>
              </a:rPr>
              <a:t>Alteração da Transferência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4FC4E89D-C771-1447-A08F-2CB4810E55F9}"/>
              </a:ext>
            </a:extLst>
          </p:cNvPr>
          <p:cNvSpPr/>
          <p:nvPr/>
        </p:nvSpPr>
        <p:spPr>
          <a:xfrm>
            <a:off x="1615186" y="3603178"/>
            <a:ext cx="5456039" cy="7488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bg1"/>
                </a:solidFill>
              </a:rPr>
              <a:t>Prestação de Contas Parcial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42CB83AD-C820-A54F-A10E-C68B35598118}"/>
              </a:ext>
            </a:extLst>
          </p:cNvPr>
          <p:cNvSpPr/>
          <p:nvPr/>
        </p:nvSpPr>
        <p:spPr>
          <a:xfrm>
            <a:off x="1615185" y="4600230"/>
            <a:ext cx="5456039" cy="97381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chemeClr val="bg1"/>
                </a:solidFill>
              </a:rPr>
              <a:t>Prestação de Contas Final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             (questionário)</a:t>
            </a:r>
          </a:p>
        </p:txBody>
      </p:sp>
    </p:spTree>
    <p:extLst>
      <p:ext uri="{BB962C8B-B14F-4D97-AF65-F5344CB8AC3E}">
        <p14:creationId xmlns:p14="http://schemas.microsoft.com/office/powerpoint/2010/main" val="90888427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93F61-5376-CC4E-8B8D-F199B355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F3418A-1B6B-FA4C-8D90-820D0F3AEE98}"/>
              </a:ext>
            </a:extLst>
          </p:cNvPr>
          <p:cNvSpPr txBox="1"/>
          <p:nvPr/>
        </p:nvSpPr>
        <p:spPr>
          <a:xfrm>
            <a:off x="1145893" y="1794076"/>
            <a:ext cx="69990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Associar Contrapartida</a:t>
            </a:r>
          </a:p>
          <a:p>
            <a:pPr algn="ctr"/>
            <a:r>
              <a:rPr lang="pt-BR" sz="4000" dirty="0"/>
              <a:t>(Ver Manual </a:t>
            </a:r>
            <a:r>
              <a:rPr lang="en-US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n° 16</a:t>
            </a:r>
            <a:r>
              <a:rPr lang="pt-BR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41801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93F61-5376-CC4E-8B8D-F199B355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F6052E-1627-1C46-9A31-8E919F2B3CDA}"/>
              </a:ext>
            </a:extLst>
          </p:cNvPr>
          <p:cNvSpPr/>
          <p:nvPr/>
        </p:nvSpPr>
        <p:spPr>
          <a:xfrm>
            <a:off x="310055" y="451879"/>
            <a:ext cx="80663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553EB8-6DB5-DF43-91F1-EE937A2D1D2D}"/>
              </a:ext>
            </a:extLst>
          </p:cNvPr>
          <p:cNvSpPr txBox="1"/>
          <p:nvPr/>
        </p:nvSpPr>
        <p:spPr>
          <a:xfrm>
            <a:off x="2449689" y="-56444"/>
            <a:ext cx="5320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Regras de Contrapartida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AD0115-0FFE-8F4D-9134-08D6B231EF07}"/>
              </a:ext>
            </a:extLst>
          </p:cNvPr>
          <p:cNvSpPr txBox="1"/>
          <p:nvPr/>
        </p:nvSpPr>
        <p:spPr>
          <a:xfrm>
            <a:off x="544010" y="914035"/>
            <a:ext cx="82874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dirty="0"/>
              <a:t>Antes de associar a contrapartida, o Município deverá comparecer à agência bancária para autorizar a aplicação automática do recurso e apresentar os documentos.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O Proponente só poderá realizar o aporte da contrapartida  financeira quando a transferência estiver na situação “em execução”;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O valor de contrapartida deverá ser aportada na conta corrente específica do convênio proporcionalmente às parcelas;</a:t>
            </a:r>
          </a:p>
          <a:p>
            <a:pPr algn="just"/>
            <a:endParaRPr lang="pt-BR" dirty="0"/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marL="342900" indent="-342900" algn="just">
              <a:buFontTx/>
              <a:buChar char="-"/>
            </a:pPr>
            <a:r>
              <a:rPr lang="pt-BR" dirty="0"/>
              <a:t>Somente após o aporte do valor respectivo na conta corrente e sua associação no sistema, o Concedente conseguirá realizar o repasse da parcela prevista.</a:t>
            </a:r>
          </a:p>
        </p:txBody>
      </p:sp>
    </p:spTree>
    <p:extLst>
      <p:ext uri="{BB962C8B-B14F-4D97-AF65-F5344CB8AC3E}">
        <p14:creationId xmlns:p14="http://schemas.microsoft.com/office/powerpoint/2010/main" val="230933649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25441EBA-608D-DA4B-BAB8-75EC2E762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9F6052E-1627-1C46-9A31-8E919F2B3CDA}"/>
              </a:ext>
            </a:extLst>
          </p:cNvPr>
          <p:cNvSpPr/>
          <p:nvPr/>
        </p:nvSpPr>
        <p:spPr>
          <a:xfrm>
            <a:off x="310055" y="451879"/>
            <a:ext cx="80663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1F705C-EF1F-6B4F-BE76-0437FD381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759"/>
            <a:ext cx="9144000" cy="39280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67EE7D8-AB3A-0E4B-B0C7-393AD5FDA553}"/>
              </a:ext>
            </a:extLst>
          </p:cNvPr>
          <p:cNvSpPr txBox="1"/>
          <p:nvPr/>
        </p:nvSpPr>
        <p:spPr>
          <a:xfrm>
            <a:off x="2534856" y="-46299"/>
            <a:ext cx="537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Associar Contrapartida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A0733C8B-CED0-E84D-B0AE-E739E56F3C81}"/>
              </a:ext>
            </a:extLst>
          </p:cNvPr>
          <p:cNvSpPr/>
          <p:nvPr/>
        </p:nvSpPr>
        <p:spPr>
          <a:xfrm>
            <a:off x="1551008" y="3553428"/>
            <a:ext cx="983848" cy="347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30A34AD-BD63-E945-845A-F18605623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1"/>
            <a:ext cx="9144000" cy="4646635"/>
          </a:xfrm>
          <a:prstGeom prst="rect">
            <a:avLst/>
          </a:prstGeom>
        </p:spPr>
      </p:pic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6043CEB5-CDC9-4D41-A5A4-F44A596AFFFD}"/>
              </a:ext>
            </a:extLst>
          </p:cNvPr>
          <p:cNvSpPr/>
          <p:nvPr/>
        </p:nvSpPr>
        <p:spPr>
          <a:xfrm>
            <a:off x="1551008" y="1828800"/>
            <a:ext cx="1109065" cy="20781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5417226-8996-2949-B945-817CA9DF01A7}"/>
              </a:ext>
            </a:extLst>
          </p:cNvPr>
          <p:cNvSpPr/>
          <p:nvPr/>
        </p:nvSpPr>
        <p:spPr>
          <a:xfrm>
            <a:off x="2909455" y="1828800"/>
            <a:ext cx="332509" cy="20781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B5B7928-9F70-0F44-987B-2EFEED73F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2"/>
            <a:ext cx="9144000" cy="4785180"/>
          </a:xfrm>
          <a:prstGeom prst="rect">
            <a:avLst/>
          </a:prstGeom>
        </p:spPr>
      </p:pic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1DEDF28D-0073-7745-8B38-E0166F06DD88}"/>
              </a:ext>
            </a:extLst>
          </p:cNvPr>
          <p:cNvSpPr/>
          <p:nvPr/>
        </p:nvSpPr>
        <p:spPr>
          <a:xfrm>
            <a:off x="180109" y="4696691"/>
            <a:ext cx="129946" cy="20781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987994D4-BB83-CD44-94DC-3602FE22D231}"/>
              </a:ext>
            </a:extLst>
          </p:cNvPr>
          <p:cNvSpPr/>
          <p:nvPr/>
        </p:nvSpPr>
        <p:spPr>
          <a:xfrm>
            <a:off x="8520545" y="3553428"/>
            <a:ext cx="623455" cy="347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CD9D496-572A-0C48-843C-4F3F98274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"/>
            <a:ext cx="9144000" cy="5062273"/>
          </a:xfrm>
          <a:prstGeom prst="rect">
            <a:avLst/>
          </a:prstGeom>
        </p:spPr>
      </p:pic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0ACC6453-86F8-9D45-9ED1-E6DAC9466E46}"/>
              </a:ext>
            </a:extLst>
          </p:cNvPr>
          <p:cNvSpPr/>
          <p:nvPr/>
        </p:nvSpPr>
        <p:spPr>
          <a:xfrm>
            <a:off x="443345" y="1565610"/>
            <a:ext cx="3976255" cy="117759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900ABA8-0A46-FB44-A30E-9066CEC667DF}"/>
              </a:ext>
            </a:extLst>
          </p:cNvPr>
          <p:cNvSpPr/>
          <p:nvPr/>
        </p:nvSpPr>
        <p:spPr>
          <a:xfrm>
            <a:off x="8376357" y="2809843"/>
            <a:ext cx="296588" cy="23815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15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581D3-F3EE-4940-B07E-BFF0A574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D7B84F5-4E7B-644C-AC2F-1F2ACE612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407171-3D4D-A046-AFCB-954CEFDC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7"/>
            <a:ext cx="9144000" cy="3311237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9B49C4C3-6BA0-2B4A-81F0-1D9EFD7CBA86}"/>
              </a:ext>
            </a:extLst>
          </p:cNvPr>
          <p:cNvSpPr/>
          <p:nvPr/>
        </p:nvSpPr>
        <p:spPr>
          <a:xfrm>
            <a:off x="7897091" y="845127"/>
            <a:ext cx="609600" cy="706582"/>
          </a:xfrm>
          <a:prstGeom prst="roundRect">
            <a:avLst/>
          </a:prstGeom>
          <a:noFill/>
          <a:ln w="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CF3ACC8-422B-B54C-AB5F-13B9F965E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7"/>
            <a:ext cx="9144000" cy="4738255"/>
          </a:xfrm>
          <a:prstGeom prst="rect">
            <a:avLst/>
          </a:prstGeom>
        </p:spPr>
      </p:pic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75F40F58-7E65-1643-9412-6EC7E67054A4}"/>
              </a:ext>
            </a:extLst>
          </p:cNvPr>
          <p:cNvSpPr/>
          <p:nvPr/>
        </p:nvSpPr>
        <p:spPr>
          <a:xfrm>
            <a:off x="0" y="3269673"/>
            <a:ext cx="9144000" cy="4572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A5802C2B-5836-794B-BA02-15FA96449385}"/>
              </a:ext>
            </a:extLst>
          </p:cNvPr>
          <p:cNvSpPr/>
          <p:nvPr/>
        </p:nvSpPr>
        <p:spPr>
          <a:xfrm>
            <a:off x="8382000" y="1911927"/>
            <a:ext cx="762000" cy="2216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78CFDBA7-EC49-5845-AAE9-D9ED71C4AA25}"/>
              </a:ext>
            </a:extLst>
          </p:cNvPr>
          <p:cNvSpPr/>
          <p:nvPr/>
        </p:nvSpPr>
        <p:spPr>
          <a:xfrm>
            <a:off x="8243455" y="1551709"/>
            <a:ext cx="263236" cy="2493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BD9F1A2-B0B8-D343-BCA9-5876A54CE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7"/>
            <a:ext cx="9144000" cy="4738255"/>
          </a:xfrm>
          <a:prstGeom prst="rect">
            <a:avLst/>
          </a:prstGeom>
        </p:spPr>
      </p:pic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0F2D8633-5DB4-134C-9C87-81D2C7C21E84}"/>
              </a:ext>
            </a:extLst>
          </p:cNvPr>
          <p:cNvSpPr/>
          <p:nvPr/>
        </p:nvSpPr>
        <p:spPr>
          <a:xfrm>
            <a:off x="152400" y="3726873"/>
            <a:ext cx="8991600" cy="16902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A3C80DC0-6D89-6F40-A566-614093113B18}"/>
              </a:ext>
            </a:extLst>
          </p:cNvPr>
          <p:cNvSpPr/>
          <p:nvPr/>
        </p:nvSpPr>
        <p:spPr>
          <a:xfrm>
            <a:off x="3048000" y="1440873"/>
            <a:ext cx="3228109" cy="80356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92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95DA2-545C-6040-926F-8971E9BB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466593-1231-214D-9B93-444B86C6A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A80C6E-AB1A-A64B-B82B-E83C5DD6AD84}"/>
              </a:ext>
            </a:extLst>
          </p:cNvPr>
          <p:cNvSpPr/>
          <p:nvPr/>
        </p:nvSpPr>
        <p:spPr>
          <a:xfrm>
            <a:off x="632178" y="1636889"/>
            <a:ext cx="8286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endParaRPr lang="pt-BR" alt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Alteração da Transferência</a:t>
            </a:r>
          </a:p>
          <a:p>
            <a:pPr algn="ctr">
              <a:buFontTx/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(Ver Manual n°18)</a:t>
            </a:r>
          </a:p>
        </p:txBody>
      </p:sp>
    </p:spTree>
    <p:extLst>
      <p:ext uri="{BB962C8B-B14F-4D97-AF65-F5344CB8AC3E}">
        <p14:creationId xmlns:p14="http://schemas.microsoft.com/office/powerpoint/2010/main" val="140586243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328F8-DB14-8541-913D-9A5A0A0B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                                                                    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2CA32-8887-3949-9331-D5393D102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2CA438-BD12-B34E-93A0-556520852534}"/>
              </a:ext>
            </a:extLst>
          </p:cNvPr>
          <p:cNvSpPr txBox="1"/>
          <p:nvPr/>
        </p:nvSpPr>
        <p:spPr>
          <a:xfrm>
            <a:off x="936574" y="771828"/>
            <a:ext cx="75152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800" b="1" dirty="0">
                <a:cs typeface="+mn-cs"/>
              </a:rPr>
              <a:t>Alterações que podem ser incluídas:</a:t>
            </a:r>
          </a:p>
          <a:p>
            <a:pPr>
              <a:defRPr/>
            </a:pPr>
            <a:endParaRPr lang="pt-BR" sz="1800" b="1" dirty="0">
              <a:cs typeface="+mn-cs"/>
            </a:endParaRPr>
          </a:p>
          <a:p>
            <a:pPr>
              <a:defRPr/>
            </a:pPr>
            <a:r>
              <a:rPr lang="pt-BR" sz="1800" b="1" u="sng" dirty="0">
                <a:cs typeface="+mn-cs"/>
              </a:rPr>
              <a:t>Por Termo Aditivo </a:t>
            </a:r>
            <a:r>
              <a:rPr lang="pt-BR" sz="1800" b="1" dirty="0">
                <a:cs typeface="+mn-cs"/>
              </a:rPr>
              <a:t>(altera alguma cláusula do Instrumento):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cs typeface="+mn-cs"/>
              </a:rPr>
              <a:t>Adição Valor Global;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cs typeface="+mn-cs"/>
              </a:rPr>
              <a:t>Supressão Valor Global;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Vigência sem Valor;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Interveniente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Demais Cláusulas;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Adição de Contrapartida;</a:t>
            </a:r>
          </a:p>
          <a:p>
            <a:pPr>
              <a:defRPr/>
            </a:pPr>
            <a:endParaRPr lang="pt-BR" sz="1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1800" b="1" u="sng" dirty="0"/>
              <a:t>Por </a:t>
            </a:r>
            <a:r>
              <a:rPr lang="pt-BR" sz="1800" b="1" u="sng" dirty="0" err="1"/>
              <a:t>Apostilamento</a:t>
            </a:r>
            <a:r>
              <a:rPr lang="pt-BR" sz="1800" b="1" u="sng" dirty="0"/>
              <a:t> </a:t>
            </a:r>
            <a:r>
              <a:rPr lang="pt-BR" sz="1800" b="1" dirty="0"/>
              <a:t>(altera o Plano de Trabalho):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Despesa;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cs typeface="+mn-cs"/>
              </a:rPr>
              <a:t>Metas;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cs typeface="+mn-cs"/>
              </a:rPr>
              <a:t>Demais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 err="1">
                <a:cs typeface="+mn-cs"/>
              </a:rPr>
              <a:t>Recursos</a:t>
            </a:r>
            <a:r>
              <a:rPr lang="en-US" sz="1800" dirty="0">
                <a:cs typeface="+mn-cs"/>
              </a:rPr>
              <a:t>.</a:t>
            </a:r>
            <a:endParaRPr lang="pt-BR" sz="1800" dirty="0"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CDBC61-6C84-414D-9C8A-21154A2AD6B9}"/>
              </a:ext>
            </a:extLst>
          </p:cNvPr>
          <p:cNvSpPr txBox="1"/>
          <p:nvPr/>
        </p:nvSpPr>
        <p:spPr>
          <a:xfrm>
            <a:off x="2799644" y="0"/>
            <a:ext cx="349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Tipo de alteração</a:t>
            </a:r>
          </a:p>
        </p:txBody>
      </p:sp>
    </p:spTree>
    <p:extLst>
      <p:ext uri="{BB962C8B-B14F-4D97-AF65-F5344CB8AC3E}">
        <p14:creationId xmlns:p14="http://schemas.microsoft.com/office/powerpoint/2010/main" val="6231586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09247" y="0"/>
            <a:ext cx="4723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400" dirty="0" err="1">
                <a:solidFill>
                  <a:srgbClr val="0070C0"/>
                </a:solidFill>
              </a:rPr>
              <a:t>Cadastro</a:t>
            </a:r>
            <a:r>
              <a:rPr lang="en-US" altLang="pt-BR" sz="2400" dirty="0">
                <a:solidFill>
                  <a:srgbClr val="0070C0"/>
                </a:solidFill>
              </a:rPr>
              <a:t> do </a:t>
            </a:r>
            <a:r>
              <a:rPr lang="en-US" altLang="pt-BR" sz="2400" dirty="0" err="1">
                <a:solidFill>
                  <a:srgbClr val="0070C0"/>
                </a:solidFill>
              </a:rPr>
              <a:t>Proponente</a:t>
            </a:r>
            <a:r>
              <a:rPr lang="en-US" altLang="pt-BR" sz="2400" dirty="0">
                <a:solidFill>
                  <a:srgbClr val="0070C0"/>
                </a:solidFill>
              </a:rPr>
              <a:t> </a:t>
            </a:r>
            <a:r>
              <a:rPr lang="en-US" altLang="pt-BR" sz="2400" dirty="0" err="1">
                <a:solidFill>
                  <a:srgbClr val="0070C0"/>
                </a:solidFill>
              </a:rPr>
              <a:t>Vencido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344673" y="2016283"/>
            <a:ext cx="85406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sz="2400" dirty="0">
                <a:solidFill>
                  <a:srgbClr val="0070C0"/>
                </a:solidFill>
              </a:rPr>
              <a:t>                       </a:t>
            </a:r>
            <a:endParaRPr lang="pt-BR" dirty="0"/>
          </a:p>
          <a:p>
            <a:pPr algn="just"/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70C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0070C0"/>
              </a:solidFill>
            </a:endParaRP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03968" y="3368437"/>
            <a:ext cx="3399507" cy="1000889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FAZER NOVAS PROPOSTAS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25239" y="3415078"/>
            <a:ext cx="3362166" cy="95878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GERAR TRANSFERÊNCIA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83857" y="4761257"/>
            <a:ext cx="3338004" cy="95878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PAGAR PARCELA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867232" y="4811697"/>
            <a:ext cx="3415432" cy="941033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GERAR ALTERAÇÕES NA TRANSFERÊNCIA</a:t>
            </a:r>
          </a:p>
        </p:txBody>
      </p:sp>
      <p:sp>
        <p:nvSpPr>
          <p:cNvPr id="18" name="Retângulo de cantos arredondados 14">
            <a:extLst>
              <a:ext uri="{FF2B5EF4-FFF2-40B4-BE49-F238E27FC236}">
                <a16:creationId xmlns:a16="http://schemas.microsoft.com/office/drawing/2014/main" id="{D9A77CC3-1EFC-476D-B236-996DF21DB2F2}"/>
              </a:ext>
            </a:extLst>
          </p:cNvPr>
          <p:cNvSpPr/>
          <p:nvPr/>
        </p:nvSpPr>
        <p:spPr>
          <a:xfrm>
            <a:off x="2400436" y="2315458"/>
            <a:ext cx="4669015" cy="896645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VENCIDO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</a:rPr>
              <a:t>NÃO SERÁ POSSÍVEL:</a:t>
            </a:r>
          </a:p>
        </p:txBody>
      </p:sp>
      <p:sp>
        <p:nvSpPr>
          <p:cNvPr id="9" name="Retângulo de cantos arredondados 14">
            <a:extLst>
              <a:ext uri="{FF2B5EF4-FFF2-40B4-BE49-F238E27FC236}">
                <a16:creationId xmlns:a16="http://schemas.microsoft.com/office/drawing/2014/main" id="{CDC1B8B8-6C97-4960-8C78-B3A8EDBF216C}"/>
              </a:ext>
            </a:extLst>
          </p:cNvPr>
          <p:cNvSpPr/>
          <p:nvPr/>
        </p:nvSpPr>
        <p:spPr>
          <a:xfrm>
            <a:off x="2305672" y="644236"/>
            <a:ext cx="4988746" cy="1396619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/>
              <a:t>Situação atribuída automaticamente pelo sistema se o prazo do Mandato do Representante estiver vencido.</a:t>
            </a:r>
          </a:p>
        </p:txBody>
      </p:sp>
      <p:sp>
        <p:nvSpPr>
          <p:cNvPr id="10" name="Seta: Curva para Baixo 9">
            <a:extLst>
              <a:ext uri="{FF2B5EF4-FFF2-40B4-BE49-F238E27FC236}">
                <a16:creationId xmlns:a16="http://schemas.microsoft.com/office/drawing/2014/main" id="{BBC054EF-51D4-4961-AB3B-6EB369F77DD6}"/>
              </a:ext>
            </a:extLst>
          </p:cNvPr>
          <p:cNvSpPr/>
          <p:nvPr/>
        </p:nvSpPr>
        <p:spPr>
          <a:xfrm rot="16200000">
            <a:off x="1060377" y="1647211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9185" cy="609600"/>
          </a:xfrm>
        </p:spPr>
        <p:txBody>
          <a:bodyPr/>
          <a:lstStyle/>
          <a:p>
            <a:pPr algn="ctr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Transferência Alteração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667B99-F4F3-8B42-A751-96C9F14708D3}"/>
              </a:ext>
            </a:extLst>
          </p:cNvPr>
          <p:cNvSpPr txBox="1"/>
          <p:nvPr/>
        </p:nvSpPr>
        <p:spPr>
          <a:xfrm>
            <a:off x="834390" y="852488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Situações Específicas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DEDD96-7C25-0C47-81FD-EBF1A814527A}"/>
              </a:ext>
            </a:extLst>
          </p:cNvPr>
          <p:cNvSpPr txBox="1"/>
          <p:nvPr/>
        </p:nvSpPr>
        <p:spPr>
          <a:xfrm>
            <a:off x="697230" y="1588533"/>
            <a:ext cx="72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Não é permitido incluir uma nova Transferência Alteração quando houver alguma outra Transferência Alteração pendente de finalização;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Para Transferência com situação “Extinta” o sistema permite somente a inclusão do tipo de alteração</a:t>
            </a:r>
            <a:br>
              <a:rPr lang="pt-BR" dirty="0"/>
            </a:br>
            <a:r>
              <a:rPr lang="pt-BR" dirty="0" err="1"/>
              <a:t>Apostilamento</a:t>
            </a:r>
            <a:r>
              <a:rPr lang="pt-BR" dirty="0"/>
              <a:t> Despesa para uso do saldo;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As alterações deverão ser devidamente fundamentadas e  apresentadas no mínimo 30 (trinta) dias antes de expirado o prazo de vigência do convênio.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Toda alteração cadastrada pelo Proponente deverá ser autorizada pelo Concedente.</a:t>
            </a:r>
          </a:p>
        </p:txBody>
      </p:sp>
    </p:spTree>
    <p:extLst>
      <p:ext uri="{BB962C8B-B14F-4D97-AF65-F5344CB8AC3E}">
        <p14:creationId xmlns:p14="http://schemas.microsoft.com/office/powerpoint/2010/main" val="209640856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9185" cy="609600"/>
          </a:xfrm>
        </p:spPr>
        <p:txBody>
          <a:bodyPr/>
          <a:lstStyle/>
          <a:p>
            <a:pPr algn="ctr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Cadastrar/Alterar Solicitação Transferência Alteração pelo Convenente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1298E2-4E53-3142-BC4D-DA3C774D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" y="621196"/>
            <a:ext cx="8850489" cy="506840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122DF02-F5BD-F64C-8CC7-DFD05CD3DAA5}"/>
              </a:ext>
            </a:extLst>
          </p:cNvPr>
          <p:cNvSpPr/>
          <p:nvPr/>
        </p:nvSpPr>
        <p:spPr bwMode="auto">
          <a:xfrm>
            <a:off x="2984596" y="2906016"/>
            <a:ext cx="1321724" cy="498763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52DD19-A1A0-2D4F-86DC-02AC770F7EAE}"/>
              </a:ext>
            </a:extLst>
          </p:cNvPr>
          <p:cNvSpPr txBox="1"/>
          <p:nvPr/>
        </p:nvSpPr>
        <p:spPr>
          <a:xfrm>
            <a:off x="631563" y="591366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rgbClr val="FF0000"/>
                </a:solidFill>
              </a:rPr>
              <a:t>prática</a:t>
            </a:r>
          </a:p>
        </p:txBody>
      </p:sp>
    </p:spTree>
    <p:extLst>
      <p:ext uri="{BB962C8B-B14F-4D97-AF65-F5344CB8AC3E}">
        <p14:creationId xmlns:p14="http://schemas.microsoft.com/office/powerpoint/2010/main" val="25192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8022770" cy="609600"/>
          </a:xfrm>
        </p:spPr>
        <p:txBody>
          <a:bodyPr/>
          <a:lstStyle/>
          <a:p>
            <a:pPr algn="ctr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Enviar Transferência Alteração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5E54C5-98CB-F14A-B67C-290310C1E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" y="621196"/>
            <a:ext cx="8850489" cy="506840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7130ADD-C052-1A4A-ACD4-53DA9A6A9033}"/>
              </a:ext>
            </a:extLst>
          </p:cNvPr>
          <p:cNvSpPr/>
          <p:nvPr/>
        </p:nvSpPr>
        <p:spPr bwMode="auto">
          <a:xfrm>
            <a:off x="3060521" y="3947692"/>
            <a:ext cx="1246908" cy="323113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E3BA43-F0D7-2D46-89FE-B506FAC4CDCB}"/>
              </a:ext>
            </a:extLst>
          </p:cNvPr>
          <p:cNvSpPr txBox="1"/>
          <p:nvPr/>
        </p:nvSpPr>
        <p:spPr>
          <a:xfrm>
            <a:off x="788670" y="588645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rgbClr val="FF0000"/>
                </a:solidFill>
              </a:rPr>
              <a:t>prática</a:t>
            </a:r>
          </a:p>
        </p:txBody>
      </p:sp>
    </p:spTree>
    <p:extLst>
      <p:ext uri="{BB962C8B-B14F-4D97-AF65-F5344CB8AC3E}">
        <p14:creationId xmlns:p14="http://schemas.microsoft.com/office/powerpoint/2010/main" val="150103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6DDED-A018-4D4D-9AD4-2CC6F592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AB724-A31F-2C46-A67A-D36665602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57708E-9A25-4244-AB3E-8F64DC88A206}"/>
              </a:ext>
            </a:extLst>
          </p:cNvPr>
          <p:cNvSpPr txBox="1"/>
          <p:nvPr/>
        </p:nvSpPr>
        <p:spPr>
          <a:xfrm>
            <a:off x="4312356" y="312702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030D6A-229E-C54D-A497-0ACCB425041D}"/>
              </a:ext>
            </a:extLst>
          </p:cNvPr>
          <p:cNvSpPr/>
          <p:nvPr/>
        </p:nvSpPr>
        <p:spPr>
          <a:xfrm>
            <a:off x="736090" y="1998455"/>
            <a:ext cx="7923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/>
              <a:t>PRESTAÇÃO DE CONTAS </a:t>
            </a:r>
          </a:p>
          <a:p>
            <a:pPr algn="ctr"/>
            <a:r>
              <a:rPr lang="pt-BR" sz="4800" b="1" dirty="0"/>
              <a:t>PARCIAL</a:t>
            </a:r>
          </a:p>
        </p:txBody>
      </p:sp>
    </p:spTree>
    <p:extLst>
      <p:ext uri="{BB962C8B-B14F-4D97-AF65-F5344CB8AC3E}">
        <p14:creationId xmlns:p14="http://schemas.microsoft.com/office/powerpoint/2010/main" val="205266937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372" y="0"/>
            <a:ext cx="7870371" cy="430924"/>
          </a:xfrm>
        </p:spPr>
        <p:txBody>
          <a:bodyPr/>
          <a:lstStyle/>
          <a:p>
            <a:pPr algn="ctr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Prestação de Contas Parcial – Fundamentação legal</a:t>
            </a:r>
            <a:endParaRPr lang="pt-BR" sz="2400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276067" y="1159621"/>
            <a:ext cx="8470106" cy="901935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57200" indent="-457200">
              <a:defRPr/>
            </a:pPr>
            <a:endParaRPr lang="pt-BR" altLang="pt-BR" sz="2400" b="1" dirty="0"/>
          </a:p>
          <a:p>
            <a:pPr marL="0" indent="0">
              <a:buFontTx/>
              <a:buNone/>
              <a:defRPr/>
            </a:pPr>
            <a:endParaRPr lang="pt-BR" altLang="pt-BR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FC17D8-6AB4-8641-AD73-691BCC6B3DCA}"/>
              </a:ext>
            </a:extLst>
          </p:cNvPr>
          <p:cNvSpPr/>
          <p:nvPr/>
        </p:nvSpPr>
        <p:spPr>
          <a:xfrm>
            <a:off x="180623" y="1189765"/>
            <a:ext cx="85655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altLang="pt-B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Convênios </a:t>
            </a:r>
            <a:r>
              <a:rPr lang="pt-BR" altLang="pt-BR" sz="2100" dirty="0">
                <a:latin typeface="Arial" panose="020B0604020202020204" pitchFamily="34" charset="0"/>
                <a:cs typeface="Arial" panose="020B0604020202020204" pitchFamily="34" charset="0"/>
              </a:rPr>
              <a:t>– art. 63 do Decreto 127/11;</a:t>
            </a:r>
          </a:p>
          <a:p>
            <a:pPr algn="ctr">
              <a:defRPr/>
            </a:pP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AF1365-2BE8-1E4F-8FF3-7381FC0CEBB5}"/>
              </a:ext>
            </a:extLst>
          </p:cNvPr>
          <p:cNvSpPr txBox="1"/>
          <p:nvPr/>
        </p:nvSpPr>
        <p:spPr>
          <a:xfrm>
            <a:off x="2664178" y="35108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54527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372" y="0"/>
            <a:ext cx="7870371" cy="430924"/>
          </a:xfrm>
        </p:spPr>
        <p:txBody>
          <a:bodyPr/>
          <a:lstStyle/>
          <a:p>
            <a:pPr algn="ctr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Prestação de Contas Parcial – Prazos</a:t>
            </a:r>
            <a:endParaRPr lang="pt-BR" sz="2400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276067" y="1159621"/>
            <a:ext cx="8470106" cy="901935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57200" indent="-457200">
              <a:defRPr/>
            </a:pPr>
            <a:endParaRPr lang="pt-BR" altLang="pt-BR" sz="2400" b="1" dirty="0"/>
          </a:p>
          <a:p>
            <a:pPr marL="0" indent="0">
              <a:buFontTx/>
              <a:buNone/>
              <a:defRPr/>
            </a:pPr>
            <a:endParaRPr lang="pt-BR" alt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AF1365-2BE8-1E4F-8FF3-7381FC0CEBB5}"/>
              </a:ext>
            </a:extLst>
          </p:cNvPr>
          <p:cNvSpPr txBox="1"/>
          <p:nvPr/>
        </p:nvSpPr>
        <p:spPr>
          <a:xfrm>
            <a:off x="2664178" y="35108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1A79D1D-A583-DA4B-BEA6-F91419FB2E40}"/>
              </a:ext>
            </a:extLst>
          </p:cNvPr>
          <p:cNvSpPr/>
          <p:nvPr/>
        </p:nvSpPr>
        <p:spPr>
          <a:xfrm>
            <a:off x="476550" y="2436310"/>
            <a:ext cx="833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Até 30 dias após o término do prazo de vigência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87FE81-9DEF-0D4D-98DB-ECA61A616D81}"/>
              </a:ext>
            </a:extLst>
          </p:cNvPr>
          <p:cNvSpPr txBox="1"/>
          <p:nvPr/>
        </p:nvSpPr>
        <p:spPr>
          <a:xfrm>
            <a:off x="276067" y="963175"/>
            <a:ext cx="85921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Instrumento Convênios (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art.65 do Decreto </a:t>
            </a:r>
            <a:r>
              <a:rPr lang="pt-BR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127/2011</a:t>
            </a:r>
            <a:r>
              <a:rPr lang="pt-BR" sz="2400" u="sng" dirty="0"/>
              <a:t>)</a:t>
            </a:r>
          </a:p>
          <a:p>
            <a:r>
              <a:rPr lang="pt-BR" sz="2100" u="sng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F484D4-EC7B-4B42-ADE0-37D87D2FBCFA}"/>
              </a:ext>
            </a:extLst>
          </p:cNvPr>
          <p:cNvSpPr txBox="1"/>
          <p:nvPr/>
        </p:nvSpPr>
        <p:spPr>
          <a:xfrm>
            <a:off x="1930400" y="4391378"/>
            <a:ext cx="18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918FEE-66DA-1546-86FF-47D855CE2D3E}"/>
              </a:ext>
            </a:extLst>
          </p:cNvPr>
          <p:cNvSpPr txBox="1"/>
          <p:nvPr/>
        </p:nvSpPr>
        <p:spPr>
          <a:xfrm>
            <a:off x="3465689" y="484293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6C2436-9AF0-F442-B886-8AC969954E0E}"/>
              </a:ext>
            </a:extLst>
          </p:cNvPr>
          <p:cNvSpPr/>
          <p:nvPr/>
        </p:nvSpPr>
        <p:spPr>
          <a:xfrm>
            <a:off x="342442" y="4083601"/>
            <a:ext cx="833735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u="sng" dirty="0"/>
              <a:t>Regra específica para Convênios</a:t>
            </a:r>
            <a:r>
              <a:rPr lang="pt-BR" dirty="0"/>
              <a:t>:</a:t>
            </a:r>
          </a:p>
          <a:p>
            <a:r>
              <a:rPr lang="pt-BR" dirty="0"/>
              <a:t>Quando a liberação dos recursos ocorrer em 3 ou mais parcelas, a 3ª ficará condicionada à aprovação da prestação de contas referente à 1ª parcela liberada, e assim sucessivamente.</a:t>
            </a:r>
          </a:p>
        </p:txBody>
      </p:sp>
    </p:spTree>
    <p:extLst>
      <p:ext uri="{BB962C8B-B14F-4D97-AF65-F5344CB8AC3E}">
        <p14:creationId xmlns:p14="http://schemas.microsoft.com/office/powerpoint/2010/main" val="2117298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"/>
            <a:ext cx="8064062" cy="231229"/>
          </a:xfrm>
        </p:spPr>
        <p:txBody>
          <a:bodyPr/>
          <a:lstStyle/>
          <a:p>
            <a:pPr algn="ctr"/>
            <a:endParaRPr lang="pt-BR" altLang="pt-B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57EAAA-C541-0346-8664-AC37542797F0}"/>
              </a:ext>
            </a:extLst>
          </p:cNvPr>
          <p:cNvSpPr/>
          <p:nvPr/>
        </p:nvSpPr>
        <p:spPr>
          <a:xfrm>
            <a:off x="361244" y="1522357"/>
            <a:ext cx="77328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pt-B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Prestação</a:t>
            </a:r>
            <a:r>
              <a:rPr lang="en-US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Contas</a:t>
            </a:r>
            <a:r>
              <a:rPr lang="en-US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n-US" alt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pt-BR" sz="4000" dirty="0">
                <a:latin typeface="Arial" panose="020B0604020202020204" pitchFamily="34" charset="0"/>
                <a:cs typeface="Arial" panose="020B0604020202020204" pitchFamily="34" charset="0"/>
              </a:rPr>
              <a:t>(Ver Manual n° 17)</a:t>
            </a:r>
          </a:p>
        </p:txBody>
      </p:sp>
    </p:spTree>
    <p:extLst>
      <p:ext uri="{BB962C8B-B14F-4D97-AF65-F5344CB8AC3E}">
        <p14:creationId xmlns:p14="http://schemas.microsoft.com/office/powerpoint/2010/main" val="139016624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"/>
            <a:ext cx="8064062" cy="231229"/>
          </a:xfrm>
        </p:spPr>
        <p:txBody>
          <a:bodyPr/>
          <a:lstStyle/>
          <a:p>
            <a:pPr algn="ctr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Cadastramento Prestação de Contas Parcial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992D31-8701-A245-A6F7-CA8901C0EFFC}"/>
              </a:ext>
            </a:extLst>
          </p:cNvPr>
          <p:cNvSpPr txBox="1"/>
          <p:nvPr/>
        </p:nvSpPr>
        <p:spPr>
          <a:xfrm>
            <a:off x="688623" y="1016000"/>
            <a:ext cx="6454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Usuário Externo/Proponente/Convenente - </a:t>
            </a:r>
            <a:r>
              <a:rPr lang="pt-BR" dirty="0">
                <a:solidFill>
                  <a:srgbClr val="0070C0"/>
                </a:solidFill>
              </a:rPr>
              <a:t>SIGEFWEB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78D7A6-2777-CE4C-95E6-2E4FAB38C2E0}"/>
              </a:ext>
            </a:extLst>
          </p:cNvPr>
          <p:cNvSpPr txBox="1"/>
          <p:nvPr/>
        </p:nvSpPr>
        <p:spPr>
          <a:xfrm>
            <a:off x="718919" y="1800772"/>
            <a:ext cx="4605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/>
              <a:t>Funcionalidades utilizadas (execução):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6BADA3-861A-494C-BAF9-202DDF58122C}"/>
              </a:ext>
            </a:extLst>
          </p:cNvPr>
          <p:cNvSpPr txBox="1"/>
          <p:nvPr/>
        </p:nvSpPr>
        <p:spPr>
          <a:xfrm>
            <a:off x="688623" y="2385489"/>
            <a:ext cx="5351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 Cadastrar/alterar comprovante de despesa;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63D76F-553A-7549-9D71-4670327AF174}"/>
              </a:ext>
            </a:extLst>
          </p:cNvPr>
          <p:cNvSpPr txBox="1"/>
          <p:nvPr/>
        </p:nvSpPr>
        <p:spPr>
          <a:xfrm>
            <a:off x="718919" y="3041473"/>
            <a:ext cx="546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 Cadastrar/alterar prestação de contas parcial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B946E7-A60A-4944-AB8A-39C4F300B981}"/>
              </a:ext>
            </a:extLst>
          </p:cNvPr>
          <p:cNvSpPr txBox="1"/>
          <p:nvPr/>
        </p:nvSpPr>
        <p:spPr>
          <a:xfrm>
            <a:off x="718919" y="3697457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 Enviar prestação de contas parcial</a:t>
            </a:r>
          </a:p>
        </p:txBody>
      </p:sp>
    </p:spTree>
    <p:extLst>
      <p:ext uri="{BB962C8B-B14F-4D97-AF65-F5344CB8AC3E}">
        <p14:creationId xmlns:p14="http://schemas.microsoft.com/office/powerpoint/2010/main" val="39503810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>
          <a:xfrm>
            <a:off x="357352" y="0"/>
            <a:ext cx="7020910" cy="136634"/>
          </a:xfrm>
        </p:spPr>
        <p:txBody>
          <a:bodyPr>
            <a:noAutofit/>
          </a:bodyPr>
          <a:lstStyle/>
          <a:p>
            <a:pPr algn="ctr"/>
            <a:r>
              <a:rPr lang="pt-BR" altLang="pt-BR" sz="2400" dirty="0">
                <a:solidFill>
                  <a:srgbClr val="0070C0"/>
                </a:solidFill>
              </a:rPr>
              <a:t>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14F81390-75C9-4219-8526-67719D61589E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58</a:t>
            </a:fld>
            <a:endParaRPr lang="pt-BR" altLang="pt-BR" sz="1200" b="0" noProof="1">
              <a:solidFill>
                <a:srgbClr val="0F4C0E"/>
              </a:solidFill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6689"/>
            <a:ext cx="9038897" cy="55137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64647" y="-63421"/>
            <a:ext cx="725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/>
              <a:t>Cadastramento Prestação de Contas Parcial - Fluxograma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68323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8FC62C94-DDB8-1F44-86DD-41FA2ADD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075"/>
            <a:ext cx="9144000" cy="5378157"/>
          </a:xfrm>
          <a:prstGeom prst="rect">
            <a:avLst/>
          </a:prstGeom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4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sp>
        <p:nvSpPr>
          <p:cNvPr id="2" name="Retângulo Arredondado 1"/>
          <p:cNvSpPr/>
          <p:nvPr/>
        </p:nvSpPr>
        <p:spPr bwMode="auto">
          <a:xfrm>
            <a:off x="4382815" y="2217683"/>
            <a:ext cx="1639614" cy="3363309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55708" y="6746"/>
            <a:ext cx="588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/>
              <a:t>Prestação de Contas Parcial - Funcionalidades</a:t>
            </a:r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4459727" y="2954363"/>
            <a:ext cx="1487978" cy="54558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4459727" y="3573517"/>
            <a:ext cx="1487978" cy="66310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4459727" y="5108028"/>
            <a:ext cx="1487979" cy="3048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4459727" y="4310196"/>
            <a:ext cx="1487978" cy="72425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16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6901" y="0"/>
            <a:ext cx="566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   </a:t>
            </a:r>
            <a:r>
              <a:rPr lang="pt-BR" dirty="0">
                <a:solidFill>
                  <a:srgbClr val="0070C0"/>
                </a:solidFill>
              </a:rPr>
              <a:t>Avisos vencimento mandato e acesso usuário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827942" y="840140"/>
            <a:ext cx="2247562" cy="84841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b="1" dirty="0"/>
              <a:t>DASHBOARD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64033" y="831262"/>
            <a:ext cx="2219696" cy="84841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E-MAIL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1998481"/>
            <a:ext cx="7522589" cy="42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28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61E7DF-3898-3D40-869F-937F92EF1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" y="451086"/>
            <a:ext cx="9144000" cy="4595047"/>
          </a:xfrm>
          <a:prstGeom prst="rect">
            <a:avLst/>
          </a:prstGeom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1192" y="-16625"/>
            <a:ext cx="9086700" cy="935422"/>
          </a:xfrm>
        </p:spPr>
        <p:txBody>
          <a:bodyPr>
            <a:normAutofit/>
          </a:bodyPr>
          <a:lstStyle/>
          <a:p>
            <a:pPr algn="ctr"/>
            <a:r>
              <a:rPr lang="pt-BR" altLang="pt-BR" sz="2400" b="1" dirty="0">
                <a:solidFill>
                  <a:srgbClr val="0070C0"/>
                </a:solidFill>
              </a:rPr>
              <a:t> 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P/C Parcial – Funcionalidade Cadastrar/alterar Comprovante Despesa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sp>
        <p:nvSpPr>
          <p:cNvPr id="2" name="Retângulo 1"/>
          <p:cNvSpPr/>
          <p:nvPr/>
        </p:nvSpPr>
        <p:spPr>
          <a:xfrm>
            <a:off x="154298" y="5101842"/>
            <a:ext cx="883165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>
                <a:solidFill>
                  <a:srgbClr val="0070C0"/>
                </a:solidFill>
              </a:rPr>
              <a:t>Esta funcionalidade permite </a:t>
            </a:r>
            <a:r>
              <a:rPr lang="pt-BR" altLang="pt-BR" sz="1800" u="sng" dirty="0">
                <a:solidFill>
                  <a:srgbClr val="0070C0"/>
                </a:solidFill>
              </a:rPr>
              <a:t>cadastrar e alterar os comprovantes despesa</a:t>
            </a:r>
            <a:r>
              <a:rPr lang="pt-BR" altLang="pt-BR" sz="1800" dirty="0">
                <a:solidFill>
                  <a:srgbClr val="0070C0"/>
                </a:solidFill>
              </a:rPr>
              <a:t> que serão posteriormente utilizados para cadastrar a Prestação de Contas Parcial.</a:t>
            </a:r>
          </a:p>
        </p:txBody>
      </p:sp>
      <p:sp>
        <p:nvSpPr>
          <p:cNvPr id="9" name="Retângulo Arredondado 8"/>
          <p:cNvSpPr/>
          <p:nvPr/>
        </p:nvSpPr>
        <p:spPr bwMode="auto">
          <a:xfrm>
            <a:off x="4566209" y="2552482"/>
            <a:ext cx="1471354" cy="436571"/>
          </a:xfrm>
          <a:prstGeom prst="round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11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7570" y="0"/>
            <a:ext cx="9526386" cy="728662"/>
          </a:xfrm>
        </p:spPr>
        <p:txBody>
          <a:bodyPr>
            <a:normAutofit/>
          </a:bodyPr>
          <a:lstStyle/>
          <a:p>
            <a:pPr algn="ctr"/>
            <a:r>
              <a:rPr lang="pt-BR" alt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P/C Parcial – Funcionalidade Cadastrar/alterar Comprovante Despesa</a:t>
            </a:r>
          </a:p>
        </p:txBody>
      </p:sp>
      <p:sp>
        <p:nvSpPr>
          <p:cNvPr id="73731" name="CaixaDeTexto 7"/>
          <p:cNvSpPr txBox="1">
            <a:spLocks noChangeArrowheads="1"/>
          </p:cNvSpPr>
          <p:nvPr/>
        </p:nvSpPr>
        <p:spPr bwMode="auto">
          <a:xfrm>
            <a:off x="587481" y="555414"/>
            <a:ext cx="877887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70C0"/>
                </a:solidFill>
              </a:rPr>
              <a:t>Dados da NF</a:t>
            </a:r>
          </a:p>
        </p:txBody>
      </p:sp>
      <p:sp>
        <p:nvSpPr>
          <p:cNvPr id="73732" name="CaixaDeTexto 10"/>
          <p:cNvSpPr txBox="1">
            <a:spLocks noChangeArrowheads="1"/>
          </p:cNvSpPr>
          <p:nvPr/>
        </p:nvSpPr>
        <p:spPr bwMode="auto">
          <a:xfrm>
            <a:off x="1639153" y="555415"/>
            <a:ext cx="1201737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70C0"/>
                </a:solidFill>
              </a:rPr>
              <a:t>Dados do Pagamento</a:t>
            </a:r>
            <a:endParaRPr lang="pt-BR" altLang="pt-BR" sz="2000" dirty="0">
              <a:solidFill>
                <a:srgbClr val="0070C0"/>
              </a:solidFill>
            </a:endParaRPr>
          </a:p>
        </p:txBody>
      </p:sp>
      <p:sp>
        <p:nvSpPr>
          <p:cNvPr id="73738" name="CaixaDeTexto 1"/>
          <p:cNvSpPr txBox="1">
            <a:spLocks noChangeArrowheads="1"/>
          </p:cNvSpPr>
          <p:nvPr/>
        </p:nvSpPr>
        <p:spPr bwMode="auto">
          <a:xfrm>
            <a:off x="266700" y="5097012"/>
            <a:ext cx="853717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/>
                </a:solidFill>
              </a:rPr>
              <a:t>O documento comprobatório da despesa deverá ser cadastrado </a:t>
            </a:r>
            <a:r>
              <a:rPr lang="pt-BR" altLang="pt-BR" sz="1400" dirty="0">
                <a:solidFill>
                  <a:srgbClr val="0070C0"/>
                </a:solidFill>
              </a:rPr>
              <a:t>UMA ÚNICA VEZ,</a:t>
            </a:r>
            <a:r>
              <a:rPr lang="pt-BR" altLang="pt-BR" sz="1400" dirty="0">
                <a:solidFill>
                  <a:schemeClr val="tx1"/>
                </a:solidFill>
              </a:rPr>
              <a:t> no seu valor integral.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70C0"/>
                </a:solidFill>
              </a:rPr>
              <a:t>Cada documento  corresponderá a um cadastro de comprovante despesa.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" y="1192983"/>
            <a:ext cx="8537172" cy="38867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Conector de Seta Reta 5"/>
          <p:cNvCxnSpPr/>
          <p:nvPr/>
        </p:nvCxnSpPr>
        <p:spPr bwMode="auto">
          <a:xfrm flipH="1">
            <a:off x="517021" y="1208088"/>
            <a:ext cx="289315" cy="59577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Conector de Seta Reta 7"/>
          <p:cNvCxnSpPr/>
          <p:nvPr/>
        </p:nvCxnSpPr>
        <p:spPr bwMode="auto">
          <a:xfrm flipH="1">
            <a:off x="955966" y="1208088"/>
            <a:ext cx="16623" cy="545897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Conector de Seta Reta 9"/>
          <p:cNvCxnSpPr/>
          <p:nvPr/>
        </p:nvCxnSpPr>
        <p:spPr bwMode="auto">
          <a:xfrm>
            <a:off x="1162968" y="1208088"/>
            <a:ext cx="233571" cy="59577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Conector de Seta Reta 14"/>
          <p:cNvCxnSpPr/>
          <p:nvPr/>
        </p:nvCxnSpPr>
        <p:spPr bwMode="auto">
          <a:xfrm flipH="1">
            <a:off x="1847435" y="1082011"/>
            <a:ext cx="201134" cy="59577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665C50-BB3C-D54E-A502-912AE189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651" y="790267"/>
            <a:ext cx="64409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70C0"/>
                </a:solidFill>
              </a:rPr>
              <a:t>Incluir</a:t>
            </a:r>
            <a:endParaRPr lang="pt-BR" altLang="pt-BR" sz="2000" dirty="0">
              <a:solidFill>
                <a:srgbClr val="0070C0"/>
              </a:solidFill>
            </a:endParaRP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0AF9766-A917-D843-8778-E9C37150160E}"/>
              </a:ext>
            </a:extLst>
          </p:cNvPr>
          <p:cNvCxnSpPr>
            <a:cxnSpLocks/>
          </p:cNvCxnSpPr>
          <p:nvPr/>
        </p:nvCxnSpPr>
        <p:spPr bwMode="auto">
          <a:xfrm>
            <a:off x="6482742" y="1060054"/>
            <a:ext cx="471214" cy="31984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013497D-4057-FA48-93D5-C5A51B7B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888" y="606840"/>
            <a:ext cx="73412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0070C0"/>
                </a:solidFill>
              </a:rPr>
              <a:t>Alterar</a:t>
            </a:r>
            <a:endParaRPr lang="pt-BR" altLang="pt-BR" sz="2000" dirty="0">
              <a:solidFill>
                <a:srgbClr val="0070C0"/>
              </a:solidFill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CA19EB6-A5E9-054D-AA94-B6F4954FAB73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7083950" y="883839"/>
            <a:ext cx="221593" cy="285639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44C5AFA-180A-E549-86CA-76626DD10F88}"/>
              </a:ext>
            </a:extLst>
          </p:cNvPr>
          <p:cNvSpPr txBox="1"/>
          <p:nvPr/>
        </p:nvSpPr>
        <p:spPr>
          <a:xfrm>
            <a:off x="699911" y="594502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Prática</a:t>
            </a:r>
          </a:p>
        </p:txBody>
      </p:sp>
    </p:spTree>
    <p:extLst>
      <p:ext uri="{BB962C8B-B14F-4D97-AF65-F5344CB8AC3E}">
        <p14:creationId xmlns:p14="http://schemas.microsoft.com/office/powerpoint/2010/main" val="2851450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11" grpId="0" animBg="1"/>
      <p:bldP spid="14" grpId="0" animBg="1"/>
      <p:bldP spid="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70422" cy="609600"/>
          </a:xfrm>
        </p:spPr>
        <p:txBody>
          <a:bodyPr/>
          <a:lstStyle/>
          <a:p>
            <a:pPr algn="ctr"/>
            <a:r>
              <a:rPr lang="pt-BR" altLang="pt-BR" sz="2400" dirty="0">
                <a:solidFill>
                  <a:srgbClr val="FF0000"/>
                </a:solidFill>
              </a:rPr>
              <a:t>          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Funcionalidade Cadastrar/Alterar Prestação de Contas Parcial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8C2179-CD17-2146-8B49-7C4D9B089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88042"/>
            <a:ext cx="8929511" cy="5258002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076CF584-C9E3-004E-A085-829EACCDB892}"/>
              </a:ext>
            </a:extLst>
          </p:cNvPr>
          <p:cNvSpPr/>
          <p:nvPr/>
        </p:nvSpPr>
        <p:spPr bwMode="auto">
          <a:xfrm>
            <a:off x="4566355" y="3445248"/>
            <a:ext cx="1458105" cy="581890"/>
          </a:xfrm>
          <a:prstGeom prst="round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7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0"/>
            <a:ext cx="7391400" cy="483476"/>
          </a:xfrm>
        </p:spPr>
        <p:txBody>
          <a:bodyPr/>
          <a:lstStyle/>
          <a:p>
            <a:pPr algn="ctr"/>
            <a:r>
              <a:rPr lang="en-US" altLang="pt-BR" sz="2400" dirty="0">
                <a:solidFill>
                  <a:srgbClr val="0070C0"/>
                </a:solidFill>
              </a:rPr>
              <a:t>      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Alterar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uma P/C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CaixaDeTexto 1"/>
          <p:cNvSpPr txBox="1">
            <a:spLocks noChangeArrowheads="1"/>
          </p:cNvSpPr>
          <p:nvPr/>
        </p:nvSpPr>
        <p:spPr bwMode="auto">
          <a:xfrm>
            <a:off x="461744" y="795468"/>
            <a:ext cx="826135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000" b="0" dirty="0">
                <a:solidFill>
                  <a:schemeClr val="tx1"/>
                </a:solidFill>
              </a:rPr>
              <a:t>Para que uma P/C Parcial possa ser </a:t>
            </a:r>
            <a:r>
              <a:rPr lang="pt-BR" altLang="pt-BR" sz="2000" dirty="0">
                <a:solidFill>
                  <a:schemeClr val="tx1"/>
                </a:solidFill>
              </a:rPr>
              <a:t>alterada</a:t>
            </a:r>
            <a:r>
              <a:rPr lang="pt-BR" altLang="pt-BR" sz="2000" b="0" dirty="0">
                <a:solidFill>
                  <a:schemeClr val="tx1"/>
                </a:solidFill>
              </a:rPr>
              <a:t> pelo Convenente ou para que seja respondida uma </a:t>
            </a:r>
            <a:r>
              <a:rPr lang="pt-BR" altLang="pt-BR" sz="2000" dirty="0">
                <a:solidFill>
                  <a:schemeClr val="tx1"/>
                </a:solidFill>
              </a:rPr>
              <a:t>Diligência</a:t>
            </a:r>
            <a:r>
              <a:rPr lang="pt-BR" altLang="pt-BR" sz="2000" b="0" dirty="0">
                <a:solidFill>
                  <a:schemeClr val="tx1"/>
                </a:solidFill>
              </a:rPr>
              <a:t> ela deve estar na situação: </a:t>
            </a:r>
            <a:r>
              <a:rPr lang="pt-BR" altLang="pt-BR" sz="2000" dirty="0">
                <a:solidFill>
                  <a:srgbClr val="0070C0"/>
                </a:solidFill>
              </a:rPr>
              <a:t>“Em Edição” </a:t>
            </a:r>
            <a:r>
              <a:rPr lang="pt-BR" altLang="pt-BR" sz="2000" dirty="0">
                <a:solidFill>
                  <a:schemeClr val="tx1"/>
                </a:solidFill>
              </a:rPr>
              <a:t>ou</a:t>
            </a:r>
            <a:r>
              <a:rPr lang="pt-BR" altLang="pt-BR" sz="2000" dirty="0">
                <a:solidFill>
                  <a:srgbClr val="0070C0"/>
                </a:solidFill>
              </a:rPr>
              <a:t> “Em Diligência</a:t>
            </a:r>
            <a:r>
              <a:rPr lang="pt-BR" altLang="pt-BR" sz="2000" b="0" dirty="0">
                <a:solidFill>
                  <a:srgbClr val="0070C0"/>
                </a:solidFill>
              </a:rPr>
              <a:t>”;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000" b="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000" b="0" dirty="0">
                <a:solidFill>
                  <a:schemeClr val="tx1"/>
                </a:solidFill>
              </a:rPr>
              <a:t>O convenente receberá e-mail quando a p/c parcial for colocada em Diligência;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000" b="0" dirty="0">
                <a:solidFill>
                  <a:schemeClr val="tx1"/>
                </a:solidFill>
              </a:rPr>
              <a:t>O beneficiário terá o </a:t>
            </a:r>
            <a:r>
              <a:rPr lang="pt-BR" altLang="pt-BR" sz="2000" b="0" dirty="0">
                <a:solidFill>
                  <a:schemeClr val="accent6">
                    <a:lumMod val="75000"/>
                  </a:schemeClr>
                </a:solidFill>
              </a:rPr>
              <a:t>prazo fixado </a:t>
            </a:r>
            <a:r>
              <a:rPr lang="pt-BR" altLang="pt-BR" sz="2000" b="0" dirty="0">
                <a:solidFill>
                  <a:schemeClr val="tx1"/>
                </a:solidFill>
              </a:rPr>
              <a:t>pelo Concedente para responder à Diligência;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2000" b="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pt-BR" sz="2000" b="0" dirty="0" err="1">
                <a:solidFill>
                  <a:schemeClr val="tx1"/>
                </a:solidFill>
              </a:rPr>
              <a:t>Diligência</a:t>
            </a:r>
            <a:r>
              <a:rPr lang="en-US" altLang="pt-BR" sz="2000" b="0" dirty="0">
                <a:solidFill>
                  <a:schemeClr val="tx1"/>
                </a:solidFill>
              </a:rPr>
              <a:t> de P/C </a:t>
            </a:r>
            <a:r>
              <a:rPr lang="en-US" altLang="pt-BR" sz="2000" b="0" dirty="0" err="1">
                <a:solidFill>
                  <a:schemeClr val="accent6">
                    <a:lumMod val="75000"/>
                  </a:schemeClr>
                </a:solidFill>
              </a:rPr>
              <a:t>não</a:t>
            </a:r>
            <a:r>
              <a:rPr lang="en-US" altLang="pt-BR" sz="20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pt-BR" sz="2000" b="0" dirty="0" err="1">
                <a:solidFill>
                  <a:schemeClr val="accent6">
                    <a:lumMod val="75000"/>
                  </a:schemeClr>
                </a:solidFill>
              </a:rPr>
              <a:t>respondida</a:t>
            </a:r>
            <a:r>
              <a:rPr lang="en-US" altLang="pt-BR" sz="20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pt-BR" sz="2000" b="0" dirty="0">
                <a:solidFill>
                  <a:schemeClr val="tx1"/>
                </a:solidFill>
              </a:rPr>
              <a:t>no </a:t>
            </a:r>
            <a:r>
              <a:rPr lang="en-US" altLang="pt-BR" sz="2000" b="0" dirty="0" err="1">
                <a:solidFill>
                  <a:schemeClr val="tx1"/>
                </a:solidFill>
              </a:rPr>
              <a:t>prazo</a:t>
            </a:r>
            <a:r>
              <a:rPr lang="en-US" altLang="pt-BR" sz="2000" b="0" dirty="0">
                <a:solidFill>
                  <a:schemeClr val="tx1"/>
                </a:solidFill>
              </a:rPr>
              <a:t> </a:t>
            </a:r>
            <a:r>
              <a:rPr lang="en-US" altLang="pt-BR" sz="2000" b="0" dirty="0" err="1">
                <a:solidFill>
                  <a:schemeClr val="tx1"/>
                </a:solidFill>
              </a:rPr>
              <a:t>voltará</a:t>
            </a:r>
            <a:r>
              <a:rPr lang="en-US" altLang="pt-BR" sz="2000" b="0" dirty="0">
                <a:solidFill>
                  <a:schemeClr val="tx1"/>
                </a:solidFill>
              </a:rPr>
              <a:t> para o concedente </a:t>
            </a:r>
            <a:r>
              <a:rPr lang="en-US" altLang="pt-BR" sz="2000" b="0" dirty="0" err="1">
                <a:solidFill>
                  <a:schemeClr val="tx1"/>
                </a:solidFill>
              </a:rPr>
              <a:t>reanalisar</a:t>
            </a:r>
            <a:r>
              <a:rPr lang="en-US" altLang="pt-BR" sz="2000" b="0" dirty="0">
                <a:solidFill>
                  <a:schemeClr val="tx1"/>
                </a:solidFill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0" dirty="0"/>
          </a:p>
          <a:p>
            <a:r>
              <a:rPr lang="pt-BR" altLang="pt-BR" sz="2000" b="0" dirty="0">
                <a:solidFill>
                  <a:schemeClr val="accent6">
                    <a:lumMod val="75000"/>
                  </a:schemeClr>
                </a:solidFill>
              </a:rPr>
              <a:t>É possível o concedente colocar novamente a P/C em diligência.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000" b="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21D545-CD7C-924F-B609-D64D88F318CA}"/>
              </a:ext>
            </a:extLst>
          </p:cNvPr>
          <p:cNvSpPr txBox="1"/>
          <p:nvPr/>
        </p:nvSpPr>
        <p:spPr>
          <a:xfrm>
            <a:off x="699911" y="594502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Pratica</a:t>
            </a:r>
          </a:p>
        </p:txBody>
      </p:sp>
    </p:spTree>
    <p:extLst>
      <p:ext uri="{BB962C8B-B14F-4D97-AF65-F5344CB8AC3E}">
        <p14:creationId xmlns:p14="http://schemas.microsoft.com/office/powerpoint/2010/main" val="1533255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800" dirty="0">
                <a:solidFill>
                  <a:srgbClr val="FF0000"/>
                </a:solidFill>
              </a:rPr>
              <a:t>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77935" y="0"/>
            <a:ext cx="433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Enviar</a:t>
            </a:r>
            <a:r>
              <a:rPr lang="en-US" altLang="pt-BR" b="1" dirty="0"/>
              <a:t> P/C </a:t>
            </a:r>
            <a:r>
              <a:rPr lang="en-US" altLang="pt-BR" b="1" dirty="0" err="1"/>
              <a:t>Parcial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2DC9F3-2D5C-7E4C-989A-22A181672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1" y="521910"/>
            <a:ext cx="8929511" cy="525800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CD56998-56AC-D94E-8284-9EFF5DEF4FA5}"/>
              </a:ext>
            </a:extLst>
          </p:cNvPr>
          <p:cNvSpPr/>
          <p:nvPr/>
        </p:nvSpPr>
        <p:spPr bwMode="auto">
          <a:xfrm>
            <a:off x="4591306" y="4954402"/>
            <a:ext cx="1379913" cy="399011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10FFE6-ADF3-4D4D-AE9D-4C11963DD15A}"/>
              </a:ext>
            </a:extLst>
          </p:cNvPr>
          <p:cNvSpPr txBox="1"/>
          <p:nvPr/>
        </p:nvSpPr>
        <p:spPr>
          <a:xfrm>
            <a:off x="699911" y="594502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Pratica</a:t>
            </a:r>
          </a:p>
        </p:txBody>
      </p:sp>
    </p:spTree>
    <p:extLst>
      <p:ext uri="{BB962C8B-B14F-4D97-AF65-F5344CB8AC3E}">
        <p14:creationId xmlns:p14="http://schemas.microsoft.com/office/powerpoint/2010/main" val="3605648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59486" cy="346841"/>
          </a:xfrm>
        </p:spPr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Funcionalidade Imprimir Balancete P/C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AC0C17-C6C9-E74F-89F7-82B69551F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553463"/>
            <a:ext cx="8929511" cy="5258002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CD88CB0D-A5FD-D943-9B38-6BCD55552983}"/>
              </a:ext>
            </a:extLst>
          </p:cNvPr>
          <p:cNvSpPr/>
          <p:nvPr/>
        </p:nvSpPr>
        <p:spPr bwMode="auto">
          <a:xfrm>
            <a:off x="7432227" y="2991272"/>
            <a:ext cx="1483796" cy="382384"/>
          </a:xfrm>
          <a:prstGeom prst="round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AE3777-E08C-924B-A9FD-35E189E71745}"/>
              </a:ext>
            </a:extLst>
          </p:cNvPr>
          <p:cNvSpPr txBox="1"/>
          <p:nvPr/>
        </p:nvSpPr>
        <p:spPr>
          <a:xfrm>
            <a:off x="699911" y="594502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Pratica</a:t>
            </a:r>
          </a:p>
        </p:txBody>
      </p:sp>
    </p:spTree>
    <p:extLst>
      <p:ext uri="{BB962C8B-B14F-4D97-AF65-F5344CB8AC3E}">
        <p14:creationId xmlns:p14="http://schemas.microsoft.com/office/powerpoint/2010/main" val="1593620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110595" name="Espaço Reservado para Conteúdo 2"/>
          <p:cNvSpPr>
            <a:spLocks noGrp="1"/>
          </p:cNvSpPr>
          <p:nvPr>
            <p:ph idx="1"/>
          </p:nvPr>
        </p:nvSpPr>
        <p:spPr>
          <a:xfrm>
            <a:off x="557133" y="526774"/>
            <a:ext cx="8063346" cy="5522444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u="sng" dirty="0"/>
              <a:t>Convênios: art. 63 do Decreto 127/11</a:t>
            </a:r>
          </a:p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pt-BR" altLang="pt-BR" sz="2400" dirty="0" err="1"/>
              <a:t>I</a:t>
            </a:r>
            <a:r>
              <a:rPr lang="pt-BR" altLang="pt-BR" sz="2400" dirty="0"/>
              <a:t> - </a:t>
            </a: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</a:rPr>
              <a:t>comprovantes das despesas </a:t>
            </a:r>
            <a:r>
              <a:rPr lang="pt-BR" altLang="pt-BR" sz="2400" dirty="0"/>
              <a:t>realizadas; </a:t>
            </a:r>
          </a:p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pt-BR" altLang="pt-BR" sz="2400" i="1" dirty="0"/>
              <a:t>(Ex.: nota ou cupom fiscal, recibo [somente permitido em casos específicos], folhas de pagamento, guias de recolhimento de encargos sociais e de tributos)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dirty="0"/>
              <a:t>II - </a:t>
            </a: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</a:rPr>
              <a:t>extrato da conta corrente e da aplicação financeira</a:t>
            </a:r>
            <a:r>
              <a:rPr lang="pt-BR" altLang="pt-BR" sz="2400" dirty="0"/>
              <a:t>, com a movimentação completa do período;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dirty="0"/>
              <a:t>III - </a:t>
            </a: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</a:rPr>
              <a:t>contratos</a:t>
            </a:r>
            <a:r>
              <a:rPr lang="pt-BR" altLang="pt-BR" sz="2400" dirty="0"/>
              <a:t>, se houver;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dirty="0"/>
              <a:t>IV - cópia dos </a:t>
            </a:r>
            <a:r>
              <a:rPr lang="pt-BR" altLang="pt-BR" sz="2400" dirty="0">
                <a:solidFill>
                  <a:schemeClr val="accent6">
                    <a:lumMod val="75000"/>
                  </a:schemeClr>
                </a:solidFill>
              </a:rPr>
              <a:t>comprovantes dos pagamentos </a:t>
            </a:r>
            <a:r>
              <a:rPr lang="pt-BR" altLang="pt-BR" sz="2400" dirty="0"/>
              <a:t>realizados;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pt-BR" altLang="pt-BR" b="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487979" y="-26902"/>
            <a:ext cx="574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Documentos</a:t>
            </a:r>
            <a:r>
              <a:rPr lang="en-US" altLang="pt-BR" b="1" dirty="0"/>
              <a:t> a </a:t>
            </a:r>
            <a:r>
              <a:rPr lang="en-US" altLang="pt-BR" b="1" dirty="0" err="1"/>
              <a:t>serem</a:t>
            </a:r>
            <a:r>
              <a:rPr lang="en-US" altLang="pt-BR" b="1" dirty="0"/>
              <a:t> </a:t>
            </a:r>
            <a:r>
              <a:rPr lang="en-US" altLang="pt-BR" b="1" dirty="0" err="1"/>
              <a:t>enviados</a:t>
            </a:r>
            <a:r>
              <a:rPr lang="en-US" altLang="pt-BR" b="1" dirty="0"/>
              <a:t> </a:t>
            </a:r>
            <a:r>
              <a:rPr lang="en-US" altLang="pt-BR" b="1" dirty="0" err="1"/>
              <a:t>na</a:t>
            </a:r>
            <a:r>
              <a:rPr lang="en-US" altLang="pt-BR" b="1" dirty="0"/>
              <a:t> P/C </a:t>
            </a:r>
            <a:r>
              <a:rPr lang="en-US" altLang="pt-BR" b="1" dirty="0" err="1"/>
              <a:t>Parcial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22784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132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sz="16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sz="16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sz="16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sz="16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sz="1600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pt-BR" sz="1600" b="0" dirty="0"/>
              <a:t>  </a:t>
            </a:r>
            <a:endParaRPr lang="pt-BR" altLang="pt-BR" sz="2300" dirty="0"/>
          </a:p>
        </p:txBody>
      </p:sp>
      <p:sp>
        <p:nvSpPr>
          <p:cNvPr id="2" name="Retângulo 1"/>
          <p:cNvSpPr/>
          <p:nvPr/>
        </p:nvSpPr>
        <p:spPr>
          <a:xfrm>
            <a:off x="526773" y="939276"/>
            <a:ext cx="832899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pt-BR" dirty="0"/>
              <a:t>V -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comprovantes de pagamento dos encargos tributários </a:t>
            </a:r>
            <a:r>
              <a:rPr lang="pt-BR" altLang="pt-BR" dirty="0"/>
              <a:t>incidentes sobre cada etapa executada das obras, reformas e serviços, quando houver;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pt-BR" altLang="pt-BR" dirty="0"/>
          </a:p>
          <a:p>
            <a:pPr algn="just">
              <a:spcBef>
                <a:spcPts val="600"/>
              </a:spcBef>
              <a:buFontTx/>
              <a:buNone/>
            </a:pPr>
            <a:r>
              <a:rPr lang="pt-BR" altLang="pt-BR" dirty="0"/>
              <a:t>VI -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fotografias</a:t>
            </a:r>
            <a:r>
              <a:rPr lang="pt-BR" altLang="pt-BR" dirty="0"/>
              <a:t> dos bens permanentes adquiridos e das obras executadas, se for o caso; </a:t>
            </a:r>
            <a:r>
              <a:rPr lang="pt-BR" altLang="pt-BR" i="1" dirty="0"/>
              <a:t>(etiquetas, placas)</a:t>
            </a:r>
          </a:p>
          <a:p>
            <a:pPr algn="just">
              <a:spcBef>
                <a:spcPts val="600"/>
              </a:spcBef>
              <a:buFontTx/>
              <a:buNone/>
            </a:pPr>
            <a:endParaRPr lang="pt-BR" altLang="pt-BR" i="1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/>
              <a:t>VII –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balancete de prestação de contas emitido por meio do sistema SIGEF e assinado pelo representante legal </a:t>
            </a:r>
            <a:r>
              <a:rPr lang="pt-BR" altLang="pt-BR" dirty="0"/>
              <a:t>do convenente; e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/>
              <a:t>VIII –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outros documentos que o setor técnico entender necessários </a:t>
            </a:r>
            <a:r>
              <a:rPr lang="pt-BR" altLang="pt-BR" dirty="0"/>
              <a:t>para comprovação da correta e regular aplicação dos recursos, bem como aqueles previstos no termo de convênio.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altLang="pt-BR" dirty="0"/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87979" y="-26902"/>
            <a:ext cx="574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Documentos</a:t>
            </a:r>
            <a:r>
              <a:rPr lang="en-US" altLang="pt-BR" b="1" dirty="0"/>
              <a:t> a </a:t>
            </a:r>
            <a:r>
              <a:rPr lang="en-US" altLang="pt-BR" b="1" dirty="0" err="1"/>
              <a:t>serem</a:t>
            </a:r>
            <a:r>
              <a:rPr lang="en-US" altLang="pt-BR" b="1" dirty="0"/>
              <a:t> </a:t>
            </a:r>
            <a:r>
              <a:rPr lang="en-US" altLang="pt-BR" b="1" dirty="0" err="1"/>
              <a:t>enviados</a:t>
            </a:r>
            <a:r>
              <a:rPr lang="en-US" altLang="pt-BR" b="1" dirty="0"/>
              <a:t> </a:t>
            </a:r>
            <a:r>
              <a:rPr lang="en-US" altLang="pt-BR" b="1" dirty="0" err="1"/>
              <a:t>na</a:t>
            </a:r>
            <a:r>
              <a:rPr lang="en-US" altLang="pt-BR" b="1" dirty="0"/>
              <a:t> P/C </a:t>
            </a:r>
            <a:r>
              <a:rPr lang="en-US" altLang="pt-BR" b="1" dirty="0" err="1"/>
              <a:t>Parcial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7163230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52488"/>
            <a:ext cx="8483138" cy="5168900"/>
          </a:xfrm>
        </p:spPr>
        <p:txBody>
          <a:bodyPr/>
          <a:lstStyle/>
          <a:p>
            <a:pPr>
              <a:buFontTx/>
              <a:buNone/>
            </a:pPr>
            <a:endParaRPr lang="en-US" altLang="pt-BR" sz="44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pt-BR" sz="4400" b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en-US" altLang="pt-BR" sz="4400" b="1" dirty="0">
                <a:solidFill>
                  <a:srgbClr val="0070C0"/>
                </a:solidFill>
              </a:rPr>
              <a:t> </a:t>
            </a:r>
            <a:r>
              <a:rPr lang="en-US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Prestação de </a:t>
            </a:r>
            <a:r>
              <a:rPr lang="en-US" alt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Contas</a:t>
            </a:r>
            <a:r>
              <a:rPr lang="en-US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en-US" alt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en-US" alt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(Ver Manual n° 17)</a:t>
            </a:r>
          </a:p>
          <a:p>
            <a:pPr algn="ctr">
              <a:buFontTx/>
              <a:buNone/>
            </a:pPr>
            <a:endParaRPr lang="pt-BR" altLang="pt-B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8909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</a:t>
            </a:r>
            <a:r>
              <a:rPr lang="en-US" altLang="pt-BR" sz="2400" b="1" dirty="0">
                <a:solidFill>
                  <a:srgbClr val="0070C0"/>
                </a:solidFill>
              </a:rPr>
              <a:t> </a:t>
            </a:r>
            <a:r>
              <a:rPr lang="en-US" altLang="pt-BR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pt-BR" sz="2400" b="1" dirty="0">
                <a:solidFill>
                  <a:srgbClr val="0070C0"/>
                </a:solidFill>
                <a:latin typeface="Calibri" pitchFamily="34" charset="0"/>
              </a:rPr>
            </a:br>
            <a:endParaRPr lang="pt-BR" altLang="pt-BR" b="1" dirty="0">
              <a:solidFill>
                <a:srgbClr val="0070C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343025" y="852488"/>
            <a:ext cx="6800850" cy="5168900"/>
          </a:xfrm>
        </p:spPr>
        <p:txBody>
          <a:bodyPr/>
          <a:lstStyle/>
          <a:p>
            <a:pPr>
              <a:buFontTx/>
              <a:buNone/>
            </a:pPr>
            <a:endParaRPr lang="en-US" altLang="pt-BR" sz="4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altLang="pt-BR" sz="4400" dirty="0">
              <a:solidFill>
                <a:schemeClr val="accent2"/>
              </a:solidFill>
            </a:endParaRPr>
          </a:p>
        </p:txBody>
      </p:sp>
      <p:sp>
        <p:nvSpPr>
          <p:cNvPr id="13824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4C5DAD0D-77F1-47C5-9739-880A56BB56F2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69</a:t>
            </a:fld>
            <a:endParaRPr lang="pt-BR" altLang="pt-BR" sz="1200" b="0" noProof="1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36866" y="-61912"/>
            <a:ext cx="452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/>
              <a:t>Prestação de Contas Final -  Prazos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4F5E72-0FDE-804B-8D78-E4DFC57D51A2}"/>
              </a:ext>
            </a:extLst>
          </p:cNvPr>
          <p:cNvSpPr txBox="1"/>
          <p:nvPr/>
        </p:nvSpPr>
        <p:spPr>
          <a:xfrm>
            <a:off x="180210" y="1451610"/>
            <a:ext cx="858393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/>
          </a:p>
          <a:p>
            <a:pPr algn="just" fontAlgn="auto">
              <a:spcAft>
                <a:spcPts val="0"/>
              </a:spcAft>
              <a:defRPr/>
            </a:pPr>
            <a:r>
              <a:rPr lang="pt-BR" altLang="pt-BR" u="sng" dirty="0"/>
              <a:t>Convênios:</a:t>
            </a:r>
            <a:r>
              <a:rPr lang="pt-BR" altLang="pt-BR" dirty="0"/>
              <a:t> até</a:t>
            </a:r>
            <a:r>
              <a:rPr lang="pt-BR" altLang="pt-BR" dirty="0">
                <a:solidFill>
                  <a:srgbClr val="FF0000"/>
                </a:solidFill>
              </a:rPr>
              <a:t> </a:t>
            </a:r>
            <a:r>
              <a:rPr lang="pt-BR" altLang="pt-BR" dirty="0"/>
              <a:t>30 dias após o término do prazo de vigência (art.65 do Decreto </a:t>
            </a:r>
            <a:r>
              <a:rPr lang="pt-BR" altLang="pt-BR" dirty="0" err="1"/>
              <a:t>n°</a:t>
            </a:r>
            <a:r>
              <a:rPr lang="pt-BR" altLang="pt-BR" dirty="0"/>
              <a:t> 127/2011);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altLang="pt-BR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altLang="pt-BR" dirty="0">
              <a:solidFill>
                <a:srgbClr val="FF0000"/>
              </a:solidFill>
            </a:endParaRPr>
          </a:p>
          <a:p>
            <a:pPr algn="just" fontAlgn="auto">
              <a:spcBef>
                <a:spcPts val="900"/>
              </a:spcBef>
              <a:spcAft>
                <a:spcPts val="0"/>
              </a:spcAft>
            </a:pPr>
            <a:r>
              <a:rPr lang="pt-BR" dirty="0"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1845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8150" y="896394"/>
            <a:ext cx="832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1º passo: </a:t>
            </a:r>
            <a:r>
              <a:rPr lang="pt-BR" sz="2400" dirty="0"/>
              <a:t>atualizar os dados na receita federal (integração).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905486"/>
            <a:ext cx="926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2º passo: </a:t>
            </a:r>
            <a:r>
              <a:rPr lang="pt-BR" sz="2400" dirty="0"/>
              <a:t>enviar documento de comprovação ao núcleo respectivo.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258" y="3825482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Abertura automática dos processos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5746" y="4604735"/>
            <a:ext cx="858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t-BR" sz="2400" dirty="0"/>
              <a:t>Atualização dos documentos por meio de upload no próprio sistema – Aba Documentos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760434" y="2814657"/>
            <a:ext cx="5839903" cy="614975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ATUALIZAÇÃO DO DOCUMENTOS – integração </a:t>
            </a:r>
            <a:r>
              <a:rPr lang="pt-BR" b="1" dirty="0" err="1">
                <a:solidFill>
                  <a:schemeClr val="bg1"/>
                </a:solidFill>
              </a:rPr>
              <a:t>SGP-e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8AA63F-4905-4A63-9B58-A8B98476374A}"/>
              </a:ext>
            </a:extLst>
          </p:cNvPr>
          <p:cNvSpPr txBox="1"/>
          <p:nvPr/>
        </p:nvSpPr>
        <p:spPr>
          <a:xfrm>
            <a:off x="2574523" y="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Regularização do cadastro vencido</a:t>
            </a:r>
          </a:p>
        </p:txBody>
      </p:sp>
    </p:spTree>
    <p:extLst>
      <p:ext uri="{BB962C8B-B14F-4D97-AF65-F5344CB8AC3E}">
        <p14:creationId xmlns:p14="http://schemas.microsoft.com/office/powerpoint/2010/main" val="20543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</a:t>
            </a:r>
            <a:r>
              <a:rPr lang="en-US" altLang="pt-BR" sz="2400" b="1" dirty="0">
                <a:solidFill>
                  <a:srgbClr val="0070C0"/>
                </a:solidFill>
              </a:rPr>
              <a:t> </a:t>
            </a:r>
            <a:r>
              <a:rPr lang="en-US" altLang="pt-BR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pt-BR" sz="2400" b="1" dirty="0">
                <a:solidFill>
                  <a:srgbClr val="0070C0"/>
                </a:solidFill>
                <a:latin typeface="Calibri" pitchFamily="34" charset="0"/>
              </a:rPr>
            </a:br>
            <a:endParaRPr lang="pt-BR" altLang="pt-BR" b="1" dirty="0">
              <a:solidFill>
                <a:srgbClr val="0070C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343025" y="852488"/>
            <a:ext cx="6800850" cy="5168900"/>
          </a:xfrm>
        </p:spPr>
        <p:txBody>
          <a:bodyPr/>
          <a:lstStyle/>
          <a:p>
            <a:pPr>
              <a:buFontTx/>
              <a:buNone/>
            </a:pPr>
            <a:endParaRPr lang="en-US" altLang="pt-BR" sz="440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altLang="pt-BR" sz="4400">
              <a:solidFill>
                <a:schemeClr val="accent2"/>
              </a:solidFill>
            </a:endParaRPr>
          </a:p>
        </p:txBody>
      </p:sp>
      <p:sp>
        <p:nvSpPr>
          <p:cNvPr id="138245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4C5DAD0D-77F1-47C5-9739-880A56BB56F2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70</a:t>
            </a:fld>
            <a:endParaRPr lang="pt-BR" altLang="pt-BR" sz="1200" b="0" noProof="1">
              <a:solidFill>
                <a:srgbClr val="0F4C0E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36866" y="-61912"/>
            <a:ext cx="5070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/>
              <a:t>Prestação de Contas Final - Fluxograma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7CEADA-EC7D-7145-8159-AA299E9DE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517526"/>
            <a:ext cx="8895644" cy="52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893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400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47825" y="852488"/>
            <a:ext cx="5991225" cy="5168900"/>
          </a:xfrm>
        </p:spPr>
        <p:txBody>
          <a:bodyPr/>
          <a:lstStyle/>
          <a:p>
            <a:pPr>
              <a:buFontTx/>
              <a:buNone/>
            </a:pPr>
            <a:endParaRPr lang="pt-BR" altLang="pt-BR" sz="4400" dirty="0"/>
          </a:p>
          <a:p>
            <a:pPr>
              <a:buFontTx/>
              <a:buNone/>
            </a:pPr>
            <a:endParaRPr lang="pt-BR" altLang="pt-BR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47825" y="-53599"/>
            <a:ext cx="564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b="1" dirty="0"/>
              <a:t>Prestação de Contas Final - Funcionalidades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738EE4-6B86-2C4E-BFEB-20D34B4EF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553463"/>
            <a:ext cx="8929511" cy="525800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1F68AA4-510B-DC45-9CBD-56A56AFCD5D4}"/>
              </a:ext>
            </a:extLst>
          </p:cNvPr>
          <p:cNvSpPr/>
          <p:nvPr/>
        </p:nvSpPr>
        <p:spPr bwMode="auto">
          <a:xfrm>
            <a:off x="6002097" y="2894265"/>
            <a:ext cx="1388225" cy="229431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79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84318" y="0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Cadastrar</a:t>
            </a:r>
            <a:r>
              <a:rPr lang="en-US" altLang="pt-BR" b="1" dirty="0"/>
              <a:t>/</a:t>
            </a:r>
            <a:r>
              <a:rPr lang="en-US" altLang="pt-BR" b="1" dirty="0" err="1"/>
              <a:t>Alterar</a:t>
            </a:r>
            <a:r>
              <a:rPr lang="en-US" altLang="pt-BR" b="1" dirty="0"/>
              <a:t> P/C Final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4BFB4AC-22D9-ED46-AE17-A134DA0B7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553463"/>
            <a:ext cx="8929511" cy="525800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8442E95-17E7-8A46-96C0-5EBD5E06E232}"/>
              </a:ext>
            </a:extLst>
          </p:cNvPr>
          <p:cNvSpPr/>
          <p:nvPr/>
        </p:nvSpPr>
        <p:spPr bwMode="auto">
          <a:xfrm>
            <a:off x="5971823" y="2908144"/>
            <a:ext cx="1439948" cy="548640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02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0"/>
            <a:ext cx="8699270" cy="609600"/>
          </a:xfrm>
        </p:spPr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Cadastrar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Alterar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P/C Final - Aba Identificação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E6133A-15BF-BF4E-94F6-05AE80E98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8" y="803955"/>
            <a:ext cx="8929512" cy="395655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01C180C-CE42-D14A-9763-714840DC5009}"/>
              </a:ext>
            </a:extLst>
          </p:cNvPr>
          <p:cNvSpPr/>
          <p:nvPr/>
        </p:nvSpPr>
        <p:spPr bwMode="auto">
          <a:xfrm>
            <a:off x="1038579" y="2033313"/>
            <a:ext cx="1648178" cy="40732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F4FF5CB-5108-F64D-8997-7D070C901774}"/>
              </a:ext>
            </a:extLst>
          </p:cNvPr>
          <p:cNvSpPr/>
          <p:nvPr/>
        </p:nvSpPr>
        <p:spPr bwMode="auto">
          <a:xfrm>
            <a:off x="2984473" y="2025762"/>
            <a:ext cx="383753" cy="40732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0DC524-F764-C94E-B7C7-9F8CFC524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8" y="1314001"/>
            <a:ext cx="8929513" cy="415246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80DBC1-8892-D64E-9335-D4F6D3472C1A}"/>
              </a:ext>
            </a:extLst>
          </p:cNvPr>
          <p:cNvSpPr txBox="1"/>
          <p:nvPr/>
        </p:nvSpPr>
        <p:spPr>
          <a:xfrm>
            <a:off x="3043773" y="4560617"/>
            <a:ext cx="568590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Este campo é preenchido no final pelo Sistema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6CC711F9-CAFF-DF4F-B135-BE6F91277602}"/>
              </a:ext>
            </a:extLst>
          </p:cNvPr>
          <p:cNvCxnSpPr/>
          <p:nvPr/>
        </p:nvCxnSpPr>
        <p:spPr bwMode="auto">
          <a:xfrm flipH="1" flipV="1">
            <a:off x="2241595" y="4689500"/>
            <a:ext cx="802178" cy="33496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3B095EC-46EC-7848-90AC-977982DF6CF6}"/>
              </a:ext>
            </a:extLst>
          </p:cNvPr>
          <p:cNvSpPr txBox="1"/>
          <p:nvPr/>
        </p:nvSpPr>
        <p:spPr>
          <a:xfrm>
            <a:off x="4640311" y="3337126"/>
            <a:ext cx="2492827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Sistema preenche automaticamente os campos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633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8894619" cy="609600"/>
          </a:xfrm>
        </p:spPr>
        <p:txBody>
          <a:bodyPr/>
          <a:lstStyle/>
          <a:p>
            <a:pPr algn="ctr"/>
            <a:r>
              <a:rPr lang="en-US" altLang="pt-BR" sz="2200" dirty="0">
                <a:solidFill>
                  <a:srgbClr val="FF0000"/>
                </a:solidFill>
              </a:rPr>
              <a:t>    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en-US" altLang="pt-BR" sz="2200" dirty="0"/>
              <a:t>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Cadastrar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Alterar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P/C Final - Aba Bens Permanentes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6905" y="5230575"/>
            <a:ext cx="783830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Bens Permanentes são aqueles que têm duração superior a 2 anos. O Decreto n.º 1323/2012 relaciona esses bens no elemento 52 (classificação da despesa pública).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78DF6B-1B27-F447-980A-198C476A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" y="609600"/>
            <a:ext cx="8749482" cy="4597570"/>
          </a:xfrm>
          <a:prstGeom prst="rect">
            <a:avLst/>
          </a:prstGeom>
        </p:spPr>
      </p:pic>
      <p:sp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DA4C3999-7FCE-4742-A3FD-61031EDB103E}"/>
              </a:ext>
            </a:extLst>
          </p:cNvPr>
          <p:cNvSpPr/>
          <p:nvPr/>
        </p:nvSpPr>
        <p:spPr bwMode="auto">
          <a:xfrm>
            <a:off x="8060267" y="1444977"/>
            <a:ext cx="319194" cy="334133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D47F3B6-2424-914B-ADB6-C9BB7DA616EE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3" y="717455"/>
            <a:ext cx="8018321" cy="4507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52B529F-29C4-6B47-9904-D4B3D014AF96}"/>
              </a:ext>
            </a:extLst>
          </p:cNvPr>
          <p:cNvSpPr txBox="1"/>
          <p:nvPr/>
        </p:nvSpPr>
        <p:spPr>
          <a:xfrm>
            <a:off x="4529124" y="1936437"/>
            <a:ext cx="2899575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Preencher os campos, caso for adquirido bens. Devem ser adicionados um a um.</a:t>
            </a:r>
          </a:p>
        </p:txBody>
      </p:sp>
    </p:spTree>
    <p:extLst>
      <p:ext uri="{BB962C8B-B14F-4D97-AF65-F5344CB8AC3E}">
        <p14:creationId xmlns:p14="http://schemas.microsoft.com/office/powerpoint/2010/main" val="3604152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b="1" dirty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41946" y="-39264"/>
            <a:ext cx="715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Cadastrar</a:t>
            </a:r>
            <a:r>
              <a:rPr lang="en-US" altLang="pt-BR" b="1" dirty="0"/>
              <a:t>/</a:t>
            </a:r>
            <a:r>
              <a:rPr lang="en-US" altLang="pt-BR" b="1" dirty="0" err="1"/>
              <a:t>Alterar</a:t>
            </a:r>
            <a:r>
              <a:rPr lang="en-US" altLang="pt-BR" b="1" dirty="0"/>
              <a:t> P/C Final - Aba </a:t>
            </a:r>
            <a:r>
              <a:rPr lang="en-US" altLang="pt-BR" b="1" dirty="0" err="1"/>
              <a:t>Produto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E1C80F-8B2A-604B-889F-36884F5FB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697714"/>
            <a:ext cx="8952089" cy="434841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31B4DEF-E949-FF47-8088-42046104E9FE}"/>
              </a:ext>
            </a:extLst>
          </p:cNvPr>
          <p:cNvSpPr/>
          <p:nvPr/>
        </p:nvSpPr>
        <p:spPr bwMode="auto">
          <a:xfrm>
            <a:off x="8347352" y="1715469"/>
            <a:ext cx="324197" cy="30068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A508CE-597F-4A4F-9DA9-4C04022CD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1151467"/>
            <a:ext cx="8952089" cy="3976529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44230A5-D4D4-6C4B-BEEE-D4E2FF46AA87}"/>
              </a:ext>
            </a:extLst>
          </p:cNvPr>
          <p:cNvSpPr txBox="1"/>
          <p:nvPr/>
        </p:nvSpPr>
        <p:spPr>
          <a:xfrm>
            <a:off x="4158487" y="2739621"/>
            <a:ext cx="2677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os campos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B55C22-D3CC-4F4E-83AB-DD3A90A6C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" y="1231548"/>
            <a:ext cx="8952089" cy="4126871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75B3225B-5E12-644A-B2B6-ECC7CCE84B05}"/>
              </a:ext>
            </a:extLst>
          </p:cNvPr>
          <p:cNvSpPr/>
          <p:nvPr/>
        </p:nvSpPr>
        <p:spPr bwMode="auto">
          <a:xfrm>
            <a:off x="8271152" y="1270214"/>
            <a:ext cx="476596" cy="54864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9CF22B-C34C-3B43-8308-2E1A672CE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2" y="1270214"/>
            <a:ext cx="8919005" cy="438710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7FA16B0C-767A-D946-9797-9388099756E1}"/>
              </a:ext>
            </a:extLst>
          </p:cNvPr>
          <p:cNvSpPr/>
          <p:nvPr/>
        </p:nvSpPr>
        <p:spPr bwMode="auto">
          <a:xfrm>
            <a:off x="260977" y="2785890"/>
            <a:ext cx="7528357" cy="307571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8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21" grpId="0" animBg="1"/>
      <p:bldP spid="23" grpId="1" animBg="1"/>
      <p:bldP spid="2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4277" y="-19648"/>
            <a:ext cx="709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Cadastrar</a:t>
            </a:r>
            <a:r>
              <a:rPr lang="en-US" altLang="pt-BR" b="1" dirty="0"/>
              <a:t>/</a:t>
            </a:r>
            <a:r>
              <a:rPr lang="en-US" altLang="pt-BR" b="1" dirty="0" err="1"/>
              <a:t>Alterar</a:t>
            </a:r>
            <a:r>
              <a:rPr lang="en-US" altLang="pt-BR" b="1" dirty="0"/>
              <a:t> P/C Final - Aba </a:t>
            </a:r>
            <a:r>
              <a:rPr lang="en-US" altLang="pt-BR" b="1" dirty="0" err="1"/>
              <a:t>Doação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644CBC-E41B-474E-B686-DA1CAB188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" y="779744"/>
            <a:ext cx="8929512" cy="45599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DE81694-E013-A842-B816-B89188509327}"/>
              </a:ext>
            </a:extLst>
          </p:cNvPr>
          <p:cNvSpPr/>
          <p:nvPr/>
        </p:nvSpPr>
        <p:spPr bwMode="auto">
          <a:xfrm>
            <a:off x="8302978" y="1781035"/>
            <a:ext cx="348569" cy="318698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A4E3FA3-30C5-0244-A694-FB85CA4C24D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7" y="994401"/>
            <a:ext cx="7805651" cy="3981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A878C0C-282B-4944-B1BF-CA7397AE85B6}"/>
              </a:ext>
            </a:extLst>
          </p:cNvPr>
          <p:cNvSpPr txBox="1"/>
          <p:nvPr/>
        </p:nvSpPr>
        <p:spPr>
          <a:xfrm>
            <a:off x="3277142" y="2351426"/>
            <a:ext cx="502583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 os campos, caso tenha algum bem adquirido que foi doado.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3A95EBF-46FE-674A-B343-CD1D48187903}"/>
              </a:ext>
            </a:extLst>
          </p:cNvPr>
          <p:cNvSpPr/>
          <p:nvPr/>
        </p:nvSpPr>
        <p:spPr bwMode="auto">
          <a:xfrm>
            <a:off x="7888538" y="994401"/>
            <a:ext cx="348569" cy="59298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56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7208" y="-40214"/>
            <a:ext cx="6981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Cadastrar</a:t>
            </a:r>
            <a:r>
              <a:rPr lang="en-US" altLang="pt-BR" b="1" dirty="0"/>
              <a:t>/</a:t>
            </a:r>
            <a:r>
              <a:rPr lang="en-US" altLang="pt-BR" b="1" dirty="0" err="1"/>
              <a:t>Alterar</a:t>
            </a:r>
            <a:r>
              <a:rPr lang="en-US" altLang="pt-BR" b="1" dirty="0"/>
              <a:t> P/C Final - Aba </a:t>
            </a:r>
            <a:r>
              <a:rPr lang="en-US" altLang="pt-BR" b="1" dirty="0" err="1"/>
              <a:t>Objeto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15D8FE-5E57-1A42-94A4-7EEDB0F5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" y="638241"/>
            <a:ext cx="8918223" cy="48594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D1A2AD3-752B-3448-8E70-BA07193A63AB}"/>
              </a:ext>
            </a:extLst>
          </p:cNvPr>
          <p:cNvSpPr txBox="1"/>
          <p:nvPr/>
        </p:nvSpPr>
        <p:spPr>
          <a:xfrm>
            <a:off x="4085749" y="3067964"/>
            <a:ext cx="36169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Preencher, campo obrigatório.</a:t>
            </a:r>
          </a:p>
        </p:txBody>
      </p:sp>
    </p:spTree>
    <p:extLst>
      <p:ext uri="{BB962C8B-B14F-4D97-AF65-F5344CB8AC3E}">
        <p14:creationId xmlns:p14="http://schemas.microsoft.com/office/powerpoint/2010/main" val="3787565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7208" y="-40214"/>
            <a:ext cx="772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Cadastrar</a:t>
            </a:r>
            <a:r>
              <a:rPr lang="en-US" altLang="pt-BR" b="1" dirty="0"/>
              <a:t>/</a:t>
            </a:r>
            <a:r>
              <a:rPr lang="en-US" altLang="pt-BR" b="1" dirty="0" err="1"/>
              <a:t>Alterar</a:t>
            </a:r>
            <a:r>
              <a:rPr lang="en-US" altLang="pt-BR" b="1" dirty="0"/>
              <a:t> P/C Final - Aba </a:t>
            </a:r>
            <a:r>
              <a:rPr lang="en-US" altLang="pt-BR" b="1" dirty="0" err="1"/>
              <a:t>Documentos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E676A-2127-5747-A272-B8A80745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711201"/>
            <a:ext cx="8602134" cy="456071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4FC72FE-5FC2-3840-9E94-68789CD59581}"/>
              </a:ext>
            </a:extLst>
          </p:cNvPr>
          <p:cNvSpPr/>
          <p:nvPr/>
        </p:nvSpPr>
        <p:spPr bwMode="auto">
          <a:xfrm>
            <a:off x="6710218" y="817598"/>
            <a:ext cx="415637" cy="34663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6F9C7D-3BEF-8646-B4B5-1C1A8EE12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" y="925690"/>
            <a:ext cx="8715023" cy="461715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671971E-9CE7-ED43-98BE-CEDE9624C427}"/>
              </a:ext>
            </a:extLst>
          </p:cNvPr>
          <p:cNvSpPr/>
          <p:nvPr/>
        </p:nvSpPr>
        <p:spPr bwMode="auto">
          <a:xfrm>
            <a:off x="1207912" y="4633242"/>
            <a:ext cx="1219200" cy="34663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D9787A9-73B9-C248-B87B-3BD5047172C0}"/>
              </a:ext>
            </a:extLst>
          </p:cNvPr>
          <p:cNvSpPr/>
          <p:nvPr/>
        </p:nvSpPr>
        <p:spPr bwMode="auto">
          <a:xfrm>
            <a:off x="3086227" y="1164233"/>
            <a:ext cx="2953329" cy="1093545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75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258762" y="5110456"/>
            <a:ext cx="8656637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000" b="0" dirty="0" err="1">
                <a:solidFill>
                  <a:srgbClr val="FF0000"/>
                </a:solidFill>
              </a:rPr>
              <a:t>Dependendo</a:t>
            </a:r>
            <a:r>
              <a:rPr lang="en-US" altLang="pt-BR" sz="2000" b="0" dirty="0">
                <a:solidFill>
                  <a:srgbClr val="FF0000"/>
                </a:solidFill>
              </a:rPr>
              <a:t> do </a:t>
            </a:r>
            <a:r>
              <a:rPr lang="en-US" altLang="pt-BR" sz="2000" b="0" dirty="0" err="1">
                <a:solidFill>
                  <a:srgbClr val="FF0000"/>
                </a:solidFill>
              </a:rPr>
              <a:t>objeto</a:t>
            </a:r>
            <a:r>
              <a:rPr lang="en-US" altLang="pt-BR" sz="2000" b="0" dirty="0">
                <a:solidFill>
                  <a:srgbClr val="FF0000"/>
                </a:solidFill>
              </a:rPr>
              <a:t>, o Questionário </a:t>
            </a:r>
            <a:r>
              <a:rPr lang="en-US" altLang="pt-BR" sz="2000" b="0" dirty="0" err="1">
                <a:solidFill>
                  <a:srgbClr val="FF0000"/>
                </a:solidFill>
              </a:rPr>
              <a:t>deve</a:t>
            </a:r>
            <a:r>
              <a:rPr lang="en-US" altLang="pt-BR" sz="2000" b="0" dirty="0">
                <a:solidFill>
                  <a:srgbClr val="FF0000"/>
                </a:solidFill>
              </a:rPr>
              <a:t> </a:t>
            </a:r>
            <a:r>
              <a:rPr lang="en-US" altLang="pt-BR" sz="2000" b="0" dirty="0" err="1">
                <a:solidFill>
                  <a:srgbClr val="FF0000"/>
                </a:solidFill>
              </a:rPr>
              <a:t>ser</a:t>
            </a:r>
            <a:r>
              <a:rPr lang="en-US" altLang="pt-BR" sz="2000" b="0" dirty="0">
                <a:solidFill>
                  <a:srgbClr val="FF0000"/>
                </a:solidFill>
              </a:rPr>
              <a:t> </a:t>
            </a:r>
            <a:r>
              <a:rPr lang="en-US" altLang="pt-BR" sz="2000" b="0" dirty="0" err="1">
                <a:solidFill>
                  <a:srgbClr val="FF0000"/>
                </a:solidFill>
              </a:rPr>
              <a:t>respondido</a:t>
            </a:r>
            <a:r>
              <a:rPr lang="en-US" altLang="pt-BR" sz="2000" b="0" dirty="0">
                <a:solidFill>
                  <a:srgbClr val="FF0000"/>
                </a:solidFill>
              </a:rPr>
              <a:t>: na P/C final </a:t>
            </a:r>
            <a:r>
              <a:rPr lang="en-US" altLang="pt-BR" sz="2000" b="0" dirty="0" err="1">
                <a:solidFill>
                  <a:srgbClr val="FF0000"/>
                </a:solidFill>
              </a:rPr>
              <a:t>ou</a:t>
            </a:r>
            <a:r>
              <a:rPr lang="en-US" altLang="pt-BR" sz="2000" b="0" dirty="0">
                <a:solidFill>
                  <a:srgbClr val="FF0000"/>
                </a:solidFill>
              </a:rPr>
              <a:t> </a:t>
            </a:r>
            <a:r>
              <a:rPr lang="en-US" altLang="pt-BR" sz="2000" b="0" dirty="0" err="1">
                <a:solidFill>
                  <a:srgbClr val="FF0000"/>
                </a:solidFill>
              </a:rPr>
              <a:t>nos</a:t>
            </a:r>
            <a:r>
              <a:rPr lang="en-US" altLang="pt-BR" sz="2000" b="0" dirty="0">
                <a:solidFill>
                  <a:srgbClr val="FF0000"/>
                </a:solidFill>
              </a:rPr>
              <a:t> </a:t>
            </a:r>
            <a:r>
              <a:rPr lang="en-US" altLang="pt-BR" sz="2000" b="0" dirty="0" err="1">
                <a:solidFill>
                  <a:srgbClr val="FF0000"/>
                </a:solidFill>
              </a:rPr>
              <a:t>próximos</a:t>
            </a:r>
            <a:r>
              <a:rPr lang="en-US" altLang="pt-BR" sz="2000" b="0" dirty="0">
                <a:solidFill>
                  <a:srgbClr val="FF0000"/>
                </a:solidFill>
              </a:rPr>
              <a:t> 3 </a:t>
            </a:r>
            <a:r>
              <a:rPr lang="en-US" altLang="pt-BR" sz="2000" b="0" dirty="0" err="1">
                <a:solidFill>
                  <a:srgbClr val="FF0000"/>
                </a:solidFill>
              </a:rPr>
              <a:t>quadrimestres</a:t>
            </a:r>
            <a:r>
              <a:rPr lang="en-US" altLang="pt-BR" sz="2000" b="0" dirty="0">
                <a:solidFill>
                  <a:srgbClr val="FF0000"/>
                </a:solidFill>
              </a:rPr>
              <a:t>, </a:t>
            </a:r>
            <a:r>
              <a:rPr lang="en-US" altLang="pt-BR" sz="2000" b="0" dirty="0" err="1">
                <a:solidFill>
                  <a:srgbClr val="FF0000"/>
                </a:solidFill>
              </a:rPr>
              <a:t>após</a:t>
            </a:r>
            <a:r>
              <a:rPr lang="en-US" altLang="pt-BR" sz="2000" b="0" dirty="0">
                <a:solidFill>
                  <a:srgbClr val="FF0000"/>
                </a:solidFill>
              </a:rPr>
              <a:t> o </a:t>
            </a:r>
            <a:r>
              <a:rPr lang="en-US" altLang="pt-BR" sz="2000" b="0" dirty="0" err="1">
                <a:solidFill>
                  <a:srgbClr val="FF0000"/>
                </a:solidFill>
              </a:rPr>
              <a:t>término</a:t>
            </a:r>
            <a:r>
              <a:rPr lang="en-US" altLang="pt-BR" sz="2000" b="0" dirty="0">
                <a:solidFill>
                  <a:srgbClr val="FF0000"/>
                </a:solidFill>
              </a:rPr>
              <a:t> de </a:t>
            </a:r>
            <a:r>
              <a:rPr lang="en-US" altLang="pt-BR" sz="2000" b="0" dirty="0" err="1">
                <a:solidFill>
                  <a:srgbClr val="FF0000"/>
                </a:solidFill>
              </a:rPr>
              <a:t>vigência</a:t>
            </a:r>
            <a:r>
              <a:rPr lang="en-US" altLang="pt-BR" sz="2000" b="0" dirty="0">
                <a:solidFill>
                  <a:srgbClr val="FF0000"/>
                </a:solidFill>
              </a:rPr>
              <a:t> do </a:t>
            </a:r>
            <a:r>
              <a:rPr lang="en-US" altLang="pt-BR" sz="2000" b="0" dirty="0" err="1">
                <a:solidFill>
                  <a:srgbClr val="FF0000"/>
                </a:solidFill>
              </a:rPr>
              <a:t>convênio</a:t>
            </a:r>
            <a:r>
              <a:rPr lang="en-US" altLang="pt-BR" sz="2000" b="0" dirty="0">
                <a:solidFill>
                  <a:srgbClr val="FF0000"/>
                </a:solidFill>
              </a:rPr>
              <a:t>.</a:t>
            </a:r>
            <a:endParaRPr lang="pt-BR" altLang="pt-BR" sz="2000" b="0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22116" y="-42863"/>
            <a:ext cx="512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Responder </a:t>
            </a:r>
            <a:r>
              <a:rPr lang="en-US" altLang="pt-BR" b="1" dirty="0" err="1"/>
              <a:t>Questionário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51CC60-80DD-2443-A870-5A0F371C7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553463"/>
            <a:ext cx="8850489" cy="44475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475203A-EE59-C943-A041-91AF5B051A25}"/>
              </a:ext>
            </a:extLst>
          </p:cNvPr>
          <p:cNvSpPr/>
          <p:nvPr/>
        </p:nvSpPr>
        <p:spPr bwMode="auto">
          <a:xfrm>
            <a:off x="6000350" y="3772029"/>
            <a:ext cx="1439027" cy="540327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88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de seta reta 9"/>
          <p:cNvCxnSpPr/>
          <p:nvPr/>
        </p:nvCxnSpPr>
        <p:spPr>
          <a:xfrm>
            <a:off x="5982375" y="1087765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2987824" y="1064859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7527920" y="1600662"/>
            <a:ext cx="0" cy="3577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5753962" y="2924940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3034559" y="2667490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1137876" y="3437547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1960775" y="4492606"/>
            <a:ext cx="3666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308910" y="4492606"/>
            <a:ext cx="4352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497838" y="5073362"/>
            <a:ext cx="0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5456530" y="5854226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2581607" y="5859389"/>
            <a:ext cx="43204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4111278" y="4488626"/>
            <a:ext cx="351954" cy="39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122548" y="424205"/>
            <a:ext cx="2675084" cy="159990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Concedente cadastra e publica Programa Transferência. Programa disponibilizado no SIGEFWEB </a:t>
            </a:r>
            <a:r>
              <a:rPr lang="pt-BR" sz="1800" b="1" dirty="0">
                <a:solidFill>
                  <a:prstClr val="white"/>
                </a:solidFill>
                <a:latin typeface="Calibri" panose="020F0502020204030204" pitchFamily="34" charset="0"/>
              </a:rPr>
              <a:t>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Portal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SCTransferências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638746" y="512675"/>
            <a:ext cx="2249832" cy="126685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Proponente previamente cadastrado  envia proposta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526549" y="607659"/>
            <a:ext cx="1959541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Concedente realiza análises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270058" y="2063242"/>
            <a:ext cx="2515724" cy="146756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Geração, Empenho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Publicação da TR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21573" y="2053489"/>
            <a:ext cx="1934446" cy="1497579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Abertura automática da </a:t>
            </a:r>
            <a:r>
              <a:rPr lang="pt-BR" b="1" dirty="0">
                <a:solidFill>
                  <a:prstClr val="white"/>
                </a:solidFill>
                <a:latin typeface="Calibri" panose="020F0502020204030204" pitchFamily="34" charset="0"/>
              </a:rPr>
              <a:t>Conta Corrente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Transferência Em execução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9595" y="2119547"/>
            <a:ext cx="2593646" cy="129844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Alterações da Transferência – aditivo 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apostilamento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218" y="3822370"/>
            <a:ext cx="1897991" cy="14420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Ativação da CC e aporte/ associação de contrapartida, se houver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341367" y="3993626"/>
            <a:ext cx="1728192" cy="111273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Repasse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 recurso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538673" y="4035406"/>
            <a:ext cx="1731385" cy="10379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Prestação de Contas Parcial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825006" y="3921551"/>
            <a:ext cx="2318993" cy="109232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Acompanhamento do Objeto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87038" y="5422194"/>
            <a:ext cx="1353361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Análise PC Final</a:t>
            </a: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3227792" y="5246702"/>
            <a:ext cx="1983399" cy="11099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Questionário e Prestação de Contas Final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168255" y="5462646"/>
            <a:ext cx="1554342" cy="914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Análise PC Parcial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6377CB6-7A3A-4890-821D-D27D1619965A}"/>
              </a:ext>
            </a:extLst>
          </p:cNvPr>
          <p:cNvSpPr txBox="1"/>
          <p:nvPr/>
        </p:nvSpPr>
        <p:spPr>
          <a:xfrm>
            <a:off x="3302492" y="0"/>
            <a:ext cx="477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Etapas da Transferência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003C4A-6E15-42C4-BD8E-055B63691CC3}"/>
              </a:ext>
            </a:extLst>
          </p:cNvPr>
          <p:cNvSpPr txBox="1"/>
          <p:nvPr/>
        </p:nvSpPr>
        <p:spPr>
          <a:xfrm>
            <a:off x="187037" y="6457890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Concedente: azul/ proponente: cinza claro</a:t>
            </a:r>
          </a:p>
        </p:txBody>
      </p:sp>
    </p:spTree>
    <p:extLst>
      <p:ext uri="{BB962C8B-B14F-4D97-AF65-F5344CB8AC3E}">
        <p14:creationId xmlns:p14="http://schemas.microsoft.com/office/powerpoint/2010/main" val="7379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28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pt-BR" sz="1600" dirty="0"/>
              <a:t> </a:t>
            </a:r>
          </a:p>
          <a:p>
            <a:pPr marL="0" indent="0" algn="just">
              <a:buNone/>
              <a:defRPr/>
            </a:pPr>
            <a:endParaRPr lang="pt-BR" sz="1600" dirty="0"/>
          </a:p>
          <a:p>
            <a:pPr marL="457200" lvl="1" indent="0" algn="just">
              <a:buNone/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Tx/>
              <a:buNone/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2264" y="628869"/>
            <a:ext cx="8514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- Responder ao questionário caso o concedente tenha selecionado a frequência: </a:t>
            </a:r>
          </a:p>
          <a:p>
            <a:pPr lvl="1" algn="just">
              <a:defRPr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“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P/C final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” (definido de acordo com o objeto);</a:t>
            </a:r>
          </a:p>
          <a:p>
            <a:pPr lvl="1" algn="just">
              <a:defRPr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- Para consultar a frequência acessar a funcionalidade Consultar Transferência – aba questionário</a:t>
            </a:r>
            <a:endParaRPr lang="pt-BR" sz="16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86408" y="-45789"/>
            <a:ext cx="7391400" cy="6096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pt-BR" sz="2400" b="1" dirty="0">
                <a:solidFill>
                  <a:srgbClr val="0070C0"/>
                </a:solidFill>
              </a:rPr>
              <a:t>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Responder </a:t>
            </a:r>
            <a:r>
              <a:rPr lang="en-US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177BD3-CDD0-2748-B1D2-997C0C65E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1706087"/>
            <a:ext cx="8782756" cy="3870624"/>
          </a:xfrm>
          <a:prstGeom prst="rect">
            <a:avLst/>
          </a:prstGeom>
        </p:spPr>
      </p:pic>
      <p:sp>
        <p:nvSpPr>
          <p:cNvPr id="14" name="Retângulo de cantos arredondados 4">
            <a:extLst>
              <a:ext uri="{FF2B5EF4-FFF2-40B4-BE49-F238E27FC236}">
                <a16:creationId xmlns:a16="http://schemas.microsoft.com/office/drawing/2014/main" id="{627D499B-7B08-9945-8B7B-C76C43B89FE2}"/>
              </a:ext>
            </a:extLst>
          </p:cNvPr>
          <p:cNvSpPr/>
          <p:nvPr/>
        </p:nvSpPr>
        <p:spPr bwMode="auto">
          <a:xfrm>
            <a:off x="8569345" y="2353083"/>
            <a:ext cx="381000" cy="473826"/>
          </a:xfrm>
          <a:prstGeom prst="round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159D1E0-576A-484F-977A-1296B5440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4" y="2017540"/>
            <a:ext cx="8940136" cy="369463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BE21164-E18D-764D-91FC-67E009001220}"/>
              </a:ext>
            </a:extLst>
          </p:cNvPr>
          <p:cNvSpPr/>
          <p:nvPr/>
        </p:nvSpPr>
        <p:spPr bwMode="auto">
          <a:xfrm>
            <a:off x="983672" y="3556000"/>
            <a:ext cx="472595" cy="225778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01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400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36865" y="-34004"/>
            <a:ext cx="557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/>
              <a:t>Responder </a:t>
            </a:r>
            <a:r>
              <a:rPr lang="en-US" altLang="pt-BR" b="1" dirty="0" err="1"/>
              <a:t>Questionário</a:t>
            </a:r>
            <a:r>
              <a:rPr lang="en-US" altLang="pt-BR" b="1" dirty="0"/>
              <a:t> – Aba </a:t>
            </a:r>
            <a:r>
              <a:rPr lang="en-US" altLang="pt-BR" b="1" dirty="0" err="1"/>
              <a:t>Identificação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715AD5-493C-654F-BE26-25E882A5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542937"/>
            <a:ext cx="8647290" cy="38935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E13438-31FB-4C4D-B859-DE1798D44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745216"/>
            <a:ext cx="8737601" cy="4402517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162CAA67-6625-A846-B7C6-0E3016744458}"/>
              </a:ext>
            </a:extLst>
          </p:cNvPr>
          <p:cNvSpPr/>
          <p:nvPr/>
        </p:nvSpPr>
        <p:spPr bwMode="auto">
          <a:xfrm>
            <a:off x="228918" y="2041157"/>
            <a:ext cx="384526" cy="21662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CCA823-02A6-9D4F-9C7B-717744D6C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923148"/>
            <a:ext cx="8737601" cy="422458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72000CA-22FC-F24D-8168-E0DB4261FF29}"/>
              </a:ext>
            </a:extLst>
          </p:cNvPr>
          <p:cNvSpPr txBox="1"/>
          <p:nvPr/>
        </p:nvSpPr>
        <p:spPr>
          <a:xfrm>
            <a:off x="6026204" y="3607445"/>
            <a:ext cx="136768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Preencher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18B01DA3-0B80-144F-837F-1EB4AA01AF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6748" y="3702756"/>
            <a:ext cx="2014301" cy="85147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5DA39673-63B7-2F41-BCC9-F652AC9B10C6}"/>
              </a:ext>
            </a:extLst>
          </p:cNvPr>
          <p:cNvSpPr/>
          <p:nvPr/>
        </p:nvSpPr>
        <p:spPr bwMode="auto">
          <a:xfrm>
            <a:off x="2289843" y="2156178"/>
            <a:ext cx="4370601" cy="989537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A39A293-6286-A347-AA1F-0AF0FFE0D4E5}"/>
              </a:ext>
            </a:extLst>
          </p:cNvPr>
          <p:cNvSpPr/>
          <p:nvPr/>
        </p:nvSpPr>
        <p:spPr bwMode="auto">
          <a:xfrm>
            <a:off x="7787532" y="1002578"/>
            <a:ext cx="442067" cy="25048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5D96A50-169A-3149-865A-ED3EFA129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960864"/>
            <a:ext cx="8827912" cy="4615847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14C45989-25D1-9D46-9F24-1B5428A7CF8F}"/>
              </a:ext>
            </a:extLst>
          </p:cNvPr>
          <p:cNvSpPr/>
          <p:nvPr/>
        </p:nvSpPr>
        <p:spPr bwMode="auto">
          <a:xfrm>
            <a:off x="228918" y="2156178"/>
            <a:ext cx="8384504" cy="824089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3391E951-7475-FC42-A353-9A05C99B1197}"/>
              </a:ext>
            </a:extLst>
          </p:cNvPr>
          <p:cNvSpPr/>
          <p:nvPr/>
        </p:nvSpPr>
        <p:spPr bwMode="auto">
          <a:xfrm>
            <a:off x="1635087" y="4007555"/>
            <a:ext cx="654755" cy="100471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11533641-08FF-7B4F-AF9C-960D53334CA9}"/>
              </a:ext>
            </a:extLst>
          </p:cNvPr>
          <p:cNvSpPr/>
          <p:nvPr/>
        </p:nvSpPr>
        <p:spPr bwMode="auto">
          <a:xfrm>
            <a:off x="8127647" y="1020910"/>
            <a:ext cx="384526" cy="26987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194EBAF-EA50-8D41-B9A4-B17C6EAF7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125829"/>
            <a:ext cx="8827912" cy="4666530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FED1361E-50C2-4240-B7F3-BB4768A653EB}"/>
              </a:ext>
            </a:extLst>
          </p:cNvPr>
          <p:cNvSpPr/>
          <p:nvPr/>
        </p:nvSpPr>
        <p:spPr bwMode="auto">
          <a:xfrm>
            <a:off x="3001043" y="1701969"/>
            <a:ext cx="2980005" cy="725142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F5A15969-566B-F549-8987-CA936AFF1BA5}"/>
              </a:ext>
            </a:extLst>
          </p:cNvPr>
          <p:cNvSpPr/>
          <p:nvPr/>
        </p:nvSpPr>
        <p:spPr bwMode="auto">
          <a:xfrm>
            <a:off x="680628" y="4915576"/>
            <a:ext cx="1701328" cy="269873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74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800" dirty="0">
                <a:solidFill>
                  <a:srgbClr val="FF0000"/>
                </a:solidFill>
              </a:rPr>
              <a:t>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86495" y="-66502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Enviar</a:t>
            </a:r>
            <a:r>
              <a:rPr lang="en-US" altLang="pt-BR" b="1" dirty="0"/>
              <a:t> P/C Final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3839AE-257F-6546-BC5F-E6E6E669F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553463"/>
            <a:ext cx="8850489" cy="495551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010551A-6020-E84D-AA64-E3A545F42442}"/>
              </a:ext>
            </a:extLst>
          </p:cNvPr>
          <p:cNvSpPr/>
          <p:nvPr/>
        </p:nvSpPr>
        <p:spPr bwMode="auto">
          <a:xfrm>
            <a:off x="6017593" y="3731387"/>
            <a:ext cx="1320185" cy="392957"/>
          </a:xfrm>
          <a:prstGeom prst="rect">
            <a:avLst/>
          </a:prstGeom>
          <a:noFill/>
          <a:ln w="5715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3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pt-BR" sz="2800" dirty="0">
                <a:solidFill>
                  <a:srgbClr val="FF0000"/>
                </a:solidFill>
              </a:rPr>
              <a:t>                                                                                                             </a:t>
            </a:r>
            <a:endParaRPr lang="pt-BR" altLang="pt-BR" sz="2400" b="1" dirty="0">
              <a:solidFill>
                <a:srgbClr val="0070C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6667" y="612511"/>
            <a:ext cx="821386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P/C final só poderá ser enviada após o envio de todas as P/C parciais e do questionário, no caso de instrumentos que exigem a resposta ao questionário na prestação de contas final.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086495" y="-66502"/>
            <a:ext cx="408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pt-BR" b="1" dirty="0" err="1"/>
              <a:t>Funcionalidade</a:t>
            </a:r>
            <a:r>
              <a:rPr lang="en-US" altLang="pt-BR" b="1" dirty="0"/>
              <a:t> </a:t>
            </a:r>
            <a:r>
              <a:rPr lang="en-US" altLang="pt-BR" b="1" dirty="0" err="1"/>
              <a:t>Enviar</a:t>
            </a:r>
            <a:r>
              <a:rPr lang="en-US" altLang="pt-BR" b="1" dirty="0"/>
              <a:t> P/C Final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ABBF96-4F70-C546-91AB-DFBB07B49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7" y="1298201"/>
            <a:ext cx="8681867" cy="3913722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AFFD326-FD5D-8B4F-901C-4BFBC0406478}"/>
              </a:ext>
            </a:extLst>
          </p:cNvPr>
          <p:cNvSpPr/>
          <p:nvPr/>
        </p:nvSpPr>
        <p:spPr bwMode="auto">
          <a:xfrm>
            <a:off x="1191491" y="2386505"/>
            <a:ext cx="2004176" cy="28156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4876F16-0368-CF48-B4DE-922F713B7E51}"/>
              </a:ext>
            </a:extLst>
          </p:cNvPr>
          <p:cNvSpPr/>
          <p:nvPr/>
        </p:nvSpPr>
        <p:spPr bwMode="auto">
          <a:xfrm>
            <a:off x="8398933" y="2097566"/>
            <a:ext cx="393015" cy="28156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DFD437-7912-1A4C-A6DA-845D4EAA8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6" y="1445849"/>
            <a:ext cx="8681867" cy="3982159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A3083284-61DC-4746-B8D6-AAE3CADEC479}"/>
              </a:ext>
            </a:extLst>
          </p:cNvPr>
          <p:cNvSpPr/>
          <p:nvPr/>
        </p:nvSpPr>
        <p:spPr bwMode="auto">
          <a:xfrm>
            <a:off x="326667" y="3434731"/>
            <a:ext cx="689333" cy="28156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43977F9-041A-B745-80B0-91F18CB4D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414634"/>
            <a:ext cx="8867935" cy="4423136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3EC95E55-8423-5241-B3E7-E5ADDBDABF0D}"/>
              </a:ext>
            </a:extLst>
          </p:cNvPr>
          <p:cNvSpPr/>
          <p:nvPr/>
        </p:nvSpPr>
        <p:spPr bwMode="auto">
          <a:xfrm>
            <a:off x="8207022" y="1521569"/>
            <a:ext cx="388418" cy="28156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A220F9A-D496-5A49-9DB9-BC59DD1D5315}"/>
              </a:ext>
            </a:extLst>
          </p:cNvPr>
          <p:cNvSpPr/>
          <p:nvPr/>
        </p:nvSpPr>
        <p:spPr bwMode="auto">
          <a:xfrm>
            <a:off x="1607936" y="1854429"/>
            <a:ext cx="1367444" cy="281566"/>
          </a:xfrm>
          <a:prstGeom prst="rect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456C252-34FA-6040-8421-BCC51BD07801}"/>
              </a:ext>
            </a:extLst>
          </p:cNvPr>
          <p:cNvSpPr txBox="1"/>
          <p:nvPr/>
        </p:nvSpPr>
        <p:spPr>
          <a:xfrm>
            <a:off x="4294408" y="3547075"/>
            <a:ext cx="3760132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Vai ser preenchido quando for recebida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9EA0E25B-14E6-2845-AAEB-C8C272C23D98}"/>
              </a:ext>
            </a:extLst>
          </p:cNvPr>
          <p:cNvCxnSpPr>
            <a:cxnSpLocks/>
          </p:cNvCxnSpPr>
          <p:nvPr/>
        </p:nvCxnSpPr>
        <p:spPr bwMode="auto">
          <a:xfrm flipH="1">
            <a:off x="3665331" y="3826100"/>
            <a:ext cx="629077" cy="150454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CE019C4-E15D-5346-83F0-DD082BF16145}"/>
              </a:ext>
            </a:extLst>
          </p:cNvPr>
          <p:cNvCxnSpPr>
            <a:cxnSpLocks/>
          </p:cNvCxnSpPr>
          <p:nvPr/>
        </p:nvCxnSpPr>
        <p:spPr bwMode="auto">
          <a:xfrm flipH="1">
            <a:off x="3055728" y="3716297"/>
            <a:ext cx="1219206" cy="164543"/>
          </a:xfrm>
          <a:prstGeom prst="straightConnector1">
            <a:avLst/>
          </a:prstGeom>
          <a:noFill/>
          <a:ln w="38100" cap="rnd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230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1" grpId="0" animBg="1"/>
      <p:bldP spid="34" grpId="0" animBg="1"/>
      <p:bldP spid="3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7701742" cy="609600"/>
          </a:xfrm>
        </p:spPr>
        <p:txBody>
          <a:bodyPr/>
          <a:lstStyle/>
          <a:p>
            <a:pPr algn="ctr"/>
            <a:r>
              <a:rPr lang="en-US" alt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Documentos a serem enviados com a P/C Final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1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907285"/>
            <a:ext cx="8643938" cy="5281555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Convênios: art. 64 do Decreto 127/11</a:t>
            </a: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pt-BR" altLang="pt-B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dos bens adquiridos, produzidos ou construídos</a:t>
            </a:r>
            <a:r>
              <a:rPr lang="pt-BR" altLang="pt-B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e indicação de sua localização;</a:t>
            </a:r>
          </a:p>
          <a:p>
            <a:pPr algn="just">
              <a:spcBef>
                <a:spcPts val="1200"/>
              </a:spcBef>
              <a:buFontTx/>
              <a:buNone/>
              <a:defRPr/>
            </a:pP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com o nome, número do CPF, endereço e telefone dos </a:t>
            </a:r>
            <a:r>
              <a:rPr lang="pt-BR" altLang="pt-BR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</a:t>
            </a:r>
            <a:endParaRPr lang="pt-BR" altLang="pt-BR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ciados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, em caso de </a:t>
            </a: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doação</a:t>
            </a:r>
            <a:r>
              <a:rPr lang="pt-BR" alt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buFontTx/>
              <a:buNone/>
              <a:defRPr/>
            </a:pP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None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dos bens permanentes adquiridos e das obras executadas, se houver;</a:t>
            </a:r>
          </a:p>
          <a:p>
            <a:pPr algn="just">
              <a:spcBef>
                <a:spcPts val="1200"/>
              </a:spcBef>
              <a:buNone/>
              <a:defRPr/>
            </a:pPr>
            <a:r>
              <a:rPr lang="pt-BR" altLang="pt-BR" sz="200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documentos que o setor técnico entender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necessários para comprovação da correta e regular aplicação dos recursos, bem como aqueles previstos no termo de convênio.</a:t>
            </a:r>
          </a:p>
          <a:p>
            <a:pPr algn="just">
              <a:spcBef>
                <a:spcPts val="1200"/>
              </a:spcBef>
              <a:buNone/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FontTx/>
              <a:buNone/>
              <a:defRPr/>
            </a:pPr>
            <a:endParaRPr lang="pt-BR" altLang="pt-B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SzPct val="6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200" b="0">
                <a:solidFill>
                  <a:srgbClr val="0F4C0E"/>
                </a:solidFill>
                <a:latin typeface="Arial Black" pitchFamily="34" charset="0"/>
              </a:rPr>
              <a:t>Página </a:t>
            </a:r>
            <a:fld id="{6FC549C2-FFE4-40AB-BB9C-C03A458DAA63}" type="slidenum">
              <a:rPr altLang="pt-BR" sz="1200" b="0" noProof="1" smtClean="0">
                <a:solidFill>
                  <a:srgbClr val="0F4C0E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defRPr/>
              </a:pPr>
              <a:t>84</a:t>
            </a:fld>
            <a:endParaRPr lang="pt-BR" altLang="pt-BR" sz="1200" b="0" noProof="1">
              <a:solidFill>
                <a:srgbClr val="0F4C0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4429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idx="1"/>
          </p:nvPr>
        </p:nvSpPr>
        <p:spPr>
          <a:xfrm>
            <a:off x="365760" y="866405"/>
            <a:ext cx="8144827" cy="4792286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pt-BR" altLang="pt-BR" dirty="0"/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Entrar no Portal www.sctransferencias.sc.gov.br e verificar:</a:t>
            </a:r>
          </a:p>
          <a:p>
            <a:pPr marL="762000" lvl="1" algn="just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</a:p>
          <a:p>
            <a:pPr marL="762000" lvl="1" algn="just"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48058" y="5427859"/>
            <a:ext cx="4447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pt-BR" altLang="pt-BR" sz="2400" b="1" dirty="0"/>
              <a:t>OBRIGADO PELA ATENÇÃO!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B221225-75E3-491F-89AC-A1672B5B0C36}"/>
              </a:ext>
            </a:extLst>
          </p:cNvPr>
          <p:cNvSpPr/>
          <p:nvPr/>
        </p:nvSpPr>
        <p:spPr>
          <a:xfrm>
            <a:off x="0" y="3898426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DART</a:t>
            </a:r>
          </a:p>
          <a:p>
            <a:pPr algn="ctr"/>
            <a:endParaRPr lang="pt-BR" sz="2000" b="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Demonstrativo de Atendimento aos Requisitos para Transferências</a:t>
            </a:r>
            <a:endParaRPr lang="pt-BR" sz="2000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4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19179"/>
            <a:ext cx="827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https://www.sc.gov.br/cge/dart/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7" y="1547888"/>
            <a:ext cx="8124825" cy="412432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385279" y="4300613"/>
            <a:ext cx="2321169" cy="14302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361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6" y="609599"/>
            <a:ext cx="8407846" cy="41397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4690" y="4970586"/>
            <a:ext cx="7137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 pública, basta digitar o CNPJ ou CPF!</a:t>
            </a:r>
          </a:p>
          <a:p>
            <a:r>
              <a:rPr lang="pt-BR" dirty="0"/>
              <a:t>Trata-se de um Demonstrativo, “fotografia do momento”</a:t>
            </a:r>
          </a:p>
          <a:p>
            <a:r>
              <a:rPr lang="pt-BR" dirty="0"/>
              <a:t>Aplicável aos instrumentos Convênio e Termo de Fomento ou Colaboração</a:t>
            </a:r>
          </a:p>
        </p:txBody>
      </p:sp>
    </p:spTree>
    <p:extLst>
      <p:ext uri="{BB962C8B-B14F-4D97-AF65-F5344CB8AC3E}">
        <p14:creationId xmlns:p14="http://schemas.microsoft.com/office/powerpoint/2010/main" val="9911635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7" y="927803"/>
            <a:ext cx="8405078" cy="366660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955064" y="1358121"/>
            <a:ext cx="2057767" cy="4237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3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335538" y="479394"/>
            <a:ext cx="3254218" cy="63922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Cadastro proponente – só uma vez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87263" y="1278383"/>
            <a:ext cx="3266982" cy="62143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Proposta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55633" y="82742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299359" y="2086252"/>
            <a:ext cx="3246009" cy="617242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Transferência - Conta corrente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317113" y="2975252"/>
            <a:ext cx="3290397" cy="691225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Transferência - Aporte e associação da contrapartida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322767" y="3844032"/>
            <a:ext cx="3302499" cy="665824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Prestação de contas parcial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278379" y="5478763"/>
            <a:ext cx="3410655" cy="620196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Prestação de contas final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313888" y="4684806"/>
            <a:ext cx="3338646" cy="62636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Prestação de Contas Final -Questionários</a:t>
            </a:r>
          </a:p>
        </p:txBody>
      </p:sp>
      <p:sp>
        <p:nvSpPr>
          <p:cNvPr id="31" name="Retângulo de cantos arredondados 3">
            <a:extLst>
              <a:ext uri="{FF2B5EF4-FFF2-40B4-BE49-F238E27FC236}">
                <a16:creationId xmlns:a16="http://schemas.microsoft.com/office/drawing/2014/main" id="{80F91572-BBEE-4C2A-831B-18EE81BE499F}"/>
              </a:ext>
            </a:extLst>
          </p:cNvPr>
          <p:cNvSpPr/>
          <p:nvPr/>
        </p:nvSpPr>
        <p:spPr>
          <a:xfrm>
            <a:off x="4879206" y="471997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Atualização quando necessário</a:t>
            </a:r>
          </a:p>
        </p:txBody>
      </p:sp>
      <p:sp>
        <p:nvSpPr>
          <p:cNvPr id="33" name="Retângulo de cantos arredondados 3">
            <a:extLst>
              <a:ext uri="{FF2B5EF4-FFF2-40B4-BE49-F238E27FC236}">
                <a16:creationId xmlns:a16="http://schemas.microsoft.com/office/drawing/2014/main" id="{E07E0028-8425-4F4E-B6F4-8C89DBA38BDC}"/>
              </a:ext>
            </a:extLst>
          </p:cNvPr>
          <p:cNvSpPr/>
          <p:nvPr/>
        </p:nvSpPr>
        <p:spPr>
          <a:xfrm>
            <a:off x="4898442" y="1278383"/>
            <a:ext cx="3428811" cy="630315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Cadastro/ envio / readequação</a:t>
            </a:r>
          </a:p>
          <a:p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de cantos arredondados 3">
            <a:extLst>
              <a:ext uri="{FF2B5EF4-FFF2-40B4-BE49-F238E27FC236}">
                <a16:creationId xmlns:a16="http://schemas.microsoft.com/office/drawing/2014/main" id="{CAEF530C-214E-40DC-9A92-CA7A43096EE5}"/>
              </a:ext>
            </a:extLst>
          </p:cNvPr>
          <p:cNvSpPr/>
          <p:nvPr/>
        </p:nvSpPr>
        <p:spPr>
          <a:xfrm>
            <a:off x="4880686" y="2089212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Ativação da Conta Corrente</a:t>
            </a:r>
          </a:p>
        </p:txBody>
      </p:sp>
      <p:sp>
        <p:nvSpPr>
          <p:cNvPr id="35" name="Retângulo de cantos arredondados 3">
            <a:extLst>
              <a:ext uri="{FF2B5EF4-FFF2-40B4-BE49-F238E27FC236}">
                <a16:creationId xmlns:a16="http://schemas.microsoft.com/office/drawing/2014/main" id="{B78A5B07-B5AF-44D1-91F9-3DF835A0958D}"/>
              </a:ext>
            </a:extLst>
          </p:cNvPr>
          <p:cNvSpPr/>
          <p:nvPr/>
        </p:nvSpPr>
        <p:spPr>
          <a:xfrm>
            <a:off x="4908799" y="2996214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Se houver contrapartida financeira</a:t>
            </a:r>
          </a:p>
        </p:txBody>
      </p:sp>
      <p:sp>
        <p:nvSpPr>
          <p:cNvPr id="37" name="Retângulo de cantos arredondados 3">
            <a:extLst>
              <a:ext uri="{FF2B5EF4-FFF2-40B4-BE49-F238E27FC236}">
                <a16:creationId xmlns:a16="http://schemas.microsoft.com/office/drawing/2014/main" id="{519A540E-4C7B-4660-95CF-5132FB7F22BE}"/>
              </a:ext>
            </a:extLst>
          </p:cNvPr>
          <p:cNvSpPr/>
          <p:nvPr/>
        </p:nvSpPr>
        <p:spPr>
          <a:xfrm>
            <a:off x="4945789" y="3894338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Cadastro pagamentos/ Cadastro PCP/ Envio PCP e docs./ Diligência</a:t>
            </a:r>
          </a:p>
        </p:txBody>
      </p:sp>
      <p:sp>
        <p:nvSpPr>
          <p:cNvPr id="38" name="Retângulo de cantos arredondados 3">
            <a:extLst>
              <a:ext uri="{FF2B5EF4-FFF2-40B4-BE49-F238E27FC236}">
                <a16:creationId xmlns:a16="http://schemas.microsoft.com/office/drawing/2014/main" id="{E2BEC807-91FF-4167-B772-AC8545A5CDDD}"/>
              </a:ext>
            </a:extLst>
          </p:cNvPr>
          <p:cNvSpPr/>
          <p:nvPr/>
        </p:nvSpPr>
        <p:spPr>
          <a:xfrm>
            <a:off x="4947269" y="4712563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dirty="0">
                <a:solidFill>
                  <a:schemeClr val="bg1"/>
                </a:solidFill>
                <a:cs typeface="Arial" panose="020B0604020202020204" pitchFamily="34" charset="0"/>
              </a:rPr>
              <a:t>Com a PCF ou a cada quadrimestre pelo período de um ano  </a:t>
            </a:r>
          </a:p>
        </p:txBody>
      </p:sp>
      <p:sp>
        <p:nvSpPr>
          <p:cNvPr id="39" name="Retângulo de cantos arredondados 3">
            <a:extLst>
              <a:ext uri="{FF2B5EF4-FFF2-40B4-BE49-F238E27FC236}">
                <a16:creationId xmlns:a16="http://schemas.microsoft.com/office/drawing/2014/main" id="{D6532F89-3516-415F-A641-B2839980481C}"/>
              </a:ext>
            </a:extLst>
          </p:cNvPr>
          <p:cNvSpPr/>
          <p:nvPr/>
        </p:nvSpPr>
        <p:spPr>
          <a:xfrm>
            <a:off x="4930993" y="5486400"/>
            <a:ext cx="3403659" cy="639224"/>
          </a:xfrm>
          <a:prstGeom prst="round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  <a:cs typeface="Arial" panose="020B0604020202020204" pitchFamily="34" charset="0"/>
              </a:rPr>
              <a:t>Cadastro PCF/ Envio PCF/ Diligência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7FF9E3A0-1272-4585-9447-0F9F2E38EBCD}"/>
              </a:ext>
            </a:extLst>
          </p:cNvPr>
          <p:cNvSpPr/>
          <p:nvPr/>
        </p:nvSpPr>
        <p:spPr>
          <a:xfrm>
            <a:off x="1020932" y="426491"/>
            <a:ext cx="7457243" cy="7276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3D96E5-10E2-473A-86DE-ABD8E263CC60}"/>
              </a:ext>
            </a:extLst>
          </p:cNvPr>
          <p:cNvSpPr txBox="1"/>
          <p:nvPr/>
        </p:nvSpPr>
        <p:spPr>
          <a:xfrm>
            <a:off x="3604334" y="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Etapas Proponente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0144E25-36D6-41C6-BA0E-EF8AFF96B46A}"/>
              </a:ext>
            </a:extLst>
          </p:cNvPr>
          <p:cNvSpPr/>
          <p:nvPr/>
        </p:nvSpPr>
        <p:spPr>
          <a:xfrm>
            <a:off x="1029809" y="1207725"/>
            <a:ext cx="7457243" cy="7631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2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2" y="711844"/>
            <a:ext cx="6794622" cy="532868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392614" y="5105399"/>
            <a:ext cx="1746739" cy="2168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97132" y="5105399"/>
            <a:ext cx="1425453" cy="246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20577" y="5709139"/>
            <a:ext cx="1425453" cy="4017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885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7" y="927803"/>
            <a:ext cx="8405078" cy="36666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0337" y="4637309"/>
            <a:ext cx="8405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DART irá demonstrar as regularidades do CNPJ principal e dos demais vinculados </a:t>
            </a:r>
          </a:p>
          <a:p>
            <a:r>
              <a:rPr lang="pt-BR" dirty="0"/>
              <a:t>e cadastrados!</a:t>
            </a:r>
          </a:p>
          <a:p>
            <a:r>
              <a:rPr lang="pt-BR" dirty="0"/>
              <a:t>A restrição do CNPJ principal reflete nos demais vinculados e cadastrados e vice-versa!</a:t>
            </a:r>
          </a:p>
          <a:p>
            <a:r>
              <a:rPr lang="pt-BR" dirty="0"/>
              <a:t>Órgão da Administração indireta é independente!</a:t>
            </a:r>
          </a:p>
          <a:p>
            <a:r>
              <a:rPr lang="pt-BR" dirty="0"/>
              <a:t>A restrição impede geração de nova TR e pagamento de 1ª parcela!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2333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5" y="464160"/>
            <a:ext cx="5587878" cy="56505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031760" y="2197036"/>
            <a:ext cx="905452" cy="4017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592421" y="2609650"/>
            <a:ext cx="183877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Busca automática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92417" y="4005944"/>
            <a:ext cx="24134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Entrega de documentos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no respectivo NGC</a:t>
            </a:r>
          </a:p>
        </p:txBody>
      </p:sp>
      <p:sp>
        <p:nvSpPr>
          <p:cNvPr id="6" name="Elipse 5"/>
          <p:cNvSpPr/>
          <p:nvPr/>
        </p:nvSpPr>
        <p:spPr>
          <a:xfrm>
            <a:off x="653546" y="2131719"/>
            <a:ext cx="2318254" cy="4779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41745" y="2634340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41745" y="3074563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28566" y="3510563"/>
            <a:ext cx="3288657" cy="40915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592417" y="3175071"/>
            <a:ext cx="1838773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Busca automática</a:t>
            </a:r>
          </a:p>
          <a:p>
            <a:r>
              <a:rPr lang="pt-BR" dirty="0">
                <a:solidFill>
                  <a:srgbClr val="00B050"/>
                </a:solidFill>
              </a:rPr>
              <a:t>Solicita via DART</a:t>
            </a:r>
          </a:p>
        </p:txBody>
      </p:sp>
      <p:sp>
        <p:nvSpPr>
          <p:cNvPr id="18" name="Elipse 17"/>
          <p:cNvSpPr/>
          <p:nvPr/>
        </p:nvSpPr>
        <p:spPr>
          <a:xfrm>
            <a:off x="863513" y="3956303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863509" y="4402618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819969" y="5698014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811507" y="4869113"/>
            <a:ext cx="3288657" cy="409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19969" y="5266797"/>
            <a:ext cx="3288657" cy="409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064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82" y="478651"/>
            <a:ext cx="5587878" cy="5650575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2964453" y="4402618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2948770" y="5698014"/>
            <a:ext cx="3288657" cy="4091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-36247" y="5545617"/>
            <a:ext cx="300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Integração com o TCE</a:t>
            </a:r>
          </a:p>
          <a:p>
            <a:pPr algn="ctr"/>
            <a:r>
              <a:rPr lang="pt-BR" dirty="0"/>
              <a:t>Dados informados via </a:t>
            </a:r>
            <a:r>
              <a:rPr lang="pt-BR" dirty="0" err="1"/>
              <a:t>e-Sfinge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-146367" y="3625168"/>
            <a:ext cx="331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Certificado deve ser solicitado no site da Caixa</a:t>
            </a:r>
          </a:p>
          <a:p>
            <a:pPr algn="ctr"/>
            <a:r>
              <a:rPr lang="pt-BR" dirty="0"/>
              <a:t>3 dias antes do vencimento o sistema busca novo certificado</a:t>
            </a:r>
          </a:p>
          <a:p>
            <a:pPr algn="ctr"/>
            <a:r>
              <a:rPr lang="pt-BR" dirty="0"/>
              <a:t>Cadastro deve estar aprovado</a:t>
            </a:r>
          </a:p>
          <a:p>
            <a:pPr algn="ctr"/>
            <a:r>
              <a:rPr lang="pt-BR" dirty="0"/>
              <a:t>Informação com </a:t>
            </a:r>
            <a:r>
              <a:rPr lang="pt-BR" dirty="0" err="1"/>
              <a:t>delay</a:t>
            </a:r>
            <a:r>
              <a:rPr lang="pt-BR" dirty="0"/>
              <a:t> de 1 dia</a:t>
            </a:r>
          </a:p>
        </p:txBody>
      </p:sp>
    </p:spTree>
    <p:extLst>
      <p:ext uri="{BB962C8B-B14F-4D97-AF65-F5344CB8AC3E}">
        <p14:creationId xmlns:p14="http://schemas.microsoft.com/office/powerpoint/2010/main" val="23905424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286000" y="239794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USO DO SALDO DE CONVÊNIOS</a:t>
            </a:r>
          </a:p>
          <a:p>
            <a:pPr algn="ctr"/>
            <a:r>
              <a:rPr lang="pt-BR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DIRETORIA DE AUDITORIA-GERAL DO ESTADO</a:t>
            </a:r>
          </a:p>
          <a:p>
            <a:pPr algn="ctr"/>
            <a:r>
              <a:rPr lang="pt-BR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GERÊNCIA DE AUDITORIA DE RECURSOS ANTECIPADOS</a:t>
            </a:r>
          </a:p>
        </p:txBody>
      </p:sp>
    </p:spTree>
    <p:extLst>
      <p:ext uri="{BB962C8B-B14F-4D97-AF65-F5344CB8AC3E}">
        <p14:creationId xmlns:p14="http://schemas.microsoft.com/office/powerpoint/2010/main" val="27467191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PRINCIPAL LEGISLAÇÃO APLICÁVEL: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Art. 18-A da Lei  nº  17.875, de 26/12/2019 (Lei orçamentária do ano de 2020) inserido pela Lei nº 17.997, de </a:t>
            </a:r>
            <a:r>
              <a:rPr lang="pt-BR" dirty="0">
                <a:solidFill>
                  <a:srgbClr val="FF0000"/>
                </a:solidFill>
              </a:rPr>
              <a:t>10/09/2020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Lei  nº 17.477, de 28/12/2017 (Lei orçamentária do ano de 2018);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Decreto  nº  1.083, de 07/01/2021 (regulamentou o uso do saldo previsto no art.  18 –A da Lei nº 17.875/19); 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Decreto nº 127, de 30 de março de 2011.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1448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PERGUNTAS FREQUENTES: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QUAIS CASOS O MUNICÍPIO PODERÁ DAR LIVRE DESTINAÇÃO AO SALDO?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1 - Convênios publicados entre 2018 e 2020; 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 – Não expirados antes de 11/09/2020 (data da entrada em vigor da Lei nº 17.997/2020).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QUE É UM SALDO DE UM CONVÊNIO?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Vide art. 4º, I do Decreto nº 1.083/2021:</a:t>
            </a:r>
          </a:p>
          <a:p>
            <a:pPr algn="just"/>
            <a:r>
              <a:rPr lang="pt-BR" dirty="0"/>
              <a:t>“</a:t>
            </a:r>
            <a:r>
              <a:rPr lang="pt-PT" dirty="0"/>
              <a:t>os recursos foram utilizados após a conclusão integral do objeto pactuado e após a quitação de todas as despesas realizadas para execução do objeto”</a:t>
            </a:r>
          </a:p>
          <a:p>
            <a:pPr algn="just"/>
            <a:endParaRPr lang="pt-BR" dirty="0"/>
          </a:p>
          <a:p>
            <a:pPr algn="just"/>
            <a:r>
              <a:rPr lang="pt-BR" dirty="0" err="1"/>
              <a:t>Obs</a:t>
            </a:r>
            <a:r>
              <a:rPr lang="pt-BR" dirty="0"/>
              <a:t>: A licitação e contratação em valor inferior ao valor do convênio gera apenas uma expectativa ao saldo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84784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PERGUNTAS FREQUENTES: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MUNICÍPIO DEVE APLICAR O SALDO NO OBJETO CONVENIADO?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Não necessariamente, o art. 18-A da Lei  nº  17.875, de 26/12/2019, permite a livre destinação do saldo. Contudo, não permite que seja usado para despesas com pessoal e encargos sociais relativos a ativos, inativos ou pensionistas e encargos referentes ao serviço da dívida.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EM QUE MOMENTO PODE O MUNICÍPIO REALIZAR O APOSTILAMENTO NO SIGEF?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Decreto 1.083/2021, não estabeleceu o exato momento, contudo pelo conceito de saldo entende-se que deva ser realizado após “</a:t>
            </a:r>
            <a:r>
              <a:rPr lang="pt-PT" dirty="0"/>
              <a:t>a conclusão integral do objeto pactuado e após a quitação de todas as despesas realizadas para execução do objeto”, </a:t>
            </a:r>
            <a:r>
              <a:rPr lang="pt-BR" dirty="0"/>
              <a:t>art. 4º, I.</a:t>
            </a:r>
            <a:endParaRPr lang="pt-PT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9820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ASPECTOS RELEVANTES: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Somente  será  possível  cadastrar a solicitação de  </a:t>
            </a:r>
            <a:r>
              <a:rPr lang="pt-BR" dirty="0" err="1"/>
              <a:t>Apostilamento</a:t>
            </a:r>
            <a:r>
              <a:rPr lang="pt-BR" dirty="0"/>
              <a:t> após a finalização de eventual solicitação anteriormente enviada;</a:t>
            </a:r>
          </a:p>
          <a:p>
            <a:pPr algn="just"/>
            <a:endParaRPr lang="pt-BR" dirty="0" err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Deverá ser mantido o valor global do instrumento;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dirty="0" err="1"/>
              <a:t>apostilamento</a:t>
            </a:r>
            <a:r>
              <a:rPr lang="pt-BR" dirty="0"/>
              <a:t> dispensa análise jurídica e publicação no DOE;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Caso o município resolva utilizar o saldo no objeto conveniado, em item já previsto no plano de trabalho, não haverá necessidade de </a:t>
            </a:r>
            <a:r>
              <a:rPr lang="pt-BR" dirty="0" err="1"/>
              <a:t>apostilamento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Ao incluir uma nova despesa no plano de trabalho (apostilar) necessariamente deverá reduzir o valor previsto de alguma despesa já prevista;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3442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969" y="738554"/>
            <a:ext cx="82764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ASPECTOS RELEVANTES: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Caso o plano de trabalho preveja apenas despesas de capital e a destinação do saldo será para despesa corrente, terá que justificar no envio do </a:t>
            </a:r>
            <a:r>
              <a:rPr lang="pt-BR" dirty="0" err="1"/>
              <a:t>apostilamento</a:t>
            </a:r>
            <a:r>
              <a:rPr lang="pt-BR" dirty="0"/>
              <a:t>, pois o sistema não permitirá a inclusão de despesa corrente neste caso e vice-versa;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sistema permite o </a:t>
            </a:r>
            <a:r>
              <a:rPr lang="pt-BR" dirty="0" err="1"/>
              <a:t>apostilamento</a:t>
            </a:r>
            <a:r>
              <a:rPr lang="pt-BR" dirty="0"/>
              <a:t> de despesa mesmo a TR estando extinta;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pagamento do saldo deve ocorrer da conta do convênio para a conta do fornecedor.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Mais informações disponíveis no Manual 20 - </a:t>
            </a:r>
            <a:r>
              <a:rPr lang="pt-BR" dirty="0" err="1">
                <a:solidFill>
                  <a:srgbClr val="FF0000"/>
                </a:solidFill>
              </a:rPr>
              <a:t>Utilização</a:t>
            </a:r>
            <a:r>
              <a:rPr lang="pt-BR" dirty="0">
                <a:solidFill>
                  <a:srgbClr val="FF0000"/>
                </a:solidFill>
              </a:rPr>
              <a:t> Saldo de </a:t>
            </a:r>
            <a:r>
              <a:rPr lang="pt-BR" dirty="0" err="1">
                <a:solidFill>
                  <a:srgbClr val="FF0000"/>
                </a:solidFill>
              </a:rPr>
              <a:t>Convênio</a:t>
            </a:r>
            <a:r>
              <a:rPr lang="pt-BR" dirty="0">
                <a:solidFill>
                  <a:srgbClr val="FF0000"/>
                </a:solidFill>
              </a:rPr>
              <a:t> - atualizado em 19-02-2021 – Aba Manuais e Vídeos – Documentos proponentes do Portal </a:t>
            </a:r>
            <a:r>
              <a:rPr lang="pt-BR" dirty="0" err="1">
                <a:solidFill>
                  <a:srgbClr val="FF0000"/>
                </a:solidFill>
              </a:rPr>
              <a:t>SCtransferências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5194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Lari SIGEF.pptx [Somente leitura]" id="{C9E86737-0453-4FCF-891A-9A1CA2944699}" vid="{B0E5DE7C-B192-4D4D-8872-0BBF170B7221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49537</TotalTime>
  <Words>2957</Words>
  <Application>Microsoft Office PowerPoint</Application>
  <PresentationFormat>Apresentação na tela (4:3)</PresentationFormat>
  <Paragraphs>443</Paragraphs>
  <Slides>100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100</vt:i4>
      </vt:variant>
    </vt:vector>
  </HeadingPairs>
  <TitlesOfParts>
    <vt:vector size="108" baseType="lpstr">
      <vt:lpstr>Arial</vt:lpstr>
      <vt:lpstr>Arial Black</vt:lpstr>
      <vt:lpstr>Calibri</vt:lpstr>
      <vt:lpstr>Calibri Light</vt:lpstr>
      <vt:lpstr>DejaVu Sans</vt:lpstr>
      <vt:lpstr>Times New Roman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                           </vt:lpstr>
      <vt:lpstr>Transferência Alteração</vt:lpstr>
      <vt:lpstr>Cadastrar/Alterar Solicitação Transferência Alteração pelo Convenente</vt:lpstr>
      <vt:lpstr>Enviar Transferência Alteração</vt:lpstr>
      <vt:lpstr>   </vt:lpstr>
      <vt:lpstr>Prestação de Contas Parcial – Fundamentação legal</vt:lpstr>
      <vt:lpstr>Prestação de Contas Parcial – Prazos</vt:lpstr>
      <vt:lpstr>Apresentação do PowerPoint</vt:lpstr>
      <vt:lpstr>Cadastramento Prestação de Contas Parcial</vt:lpstr>
      <vt:lpstr>               </vt:lpstr>
      <vt:lpstr>                                                                                                                               </vt:lpstr>
      <vt:lpstr>  P/C Parcial – Funcionalidade Cadastrar/alterar Comprovante Despesa</vt:lpstr>
      <vt:lpstr>    P/C Parcial – Funcionalidade Cadastrar/alterar Comprovante Despesa</vt:lpstr>
      <vt:lpstr>          Funcionalidade Cadastrar/Alterar Prestação de Contas Parcial </vt:lpstr>
      <vt:lpstr>       Alterar uma P/C Parcial</vt:lpstr>
      <vt:lpstr>                                                                                                             </vt:lpstr>
      <vt:lpstr>        Funcionalidade Imprimir Balancete P/C</vt:lpstr>
      <vt:lpstr>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</vt:lpstr>
      <vt:lpstr>Apresentação do PowerPoint</vt:lpstr>
      <vt:lpstr>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</vt:lpstr>
      <vt:lpstr> Funcionalidade Cadastrar/Alterar P/C Final - Aba Identificação</vt:lpstr>
      <vt:lpstr>     Funcionalidade Cadastrar/Alterar P/C Final - Aba Bens Permanentes</vt:lpstr>
      <vt:lpstr>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</vt:lpstr>
      <vt:lpstr>                                                                                                        </vt:lpstr>
      <vt:lpstr>                                                                                                             </vt:lpstr>
      <vt:lpstr>          Documentos a serem enviados com a P/C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Apresentação sobre a Pollux</dc:subject>
  <dc:creator>Telbas Mauri da Silveira</dc:creator>
  <cp:lastModifiedBy>Natalia</cp:lastModifiedBy>
  <cp:revision>1688</cp:revision>
  <cp:lastPrinted>2018-09-06T16:31:14Z</cp:lastPrinted>
  <dcterms:created xsi:type="dcterms:W3CDTF">2015-04-23T16:07:05Z</dcterms:created>
  <dcterms:modified xsi:type="dcterms:W3CDTF">2021-06-01T15:56:21Z</dcterms:modified>
</cp:coreProperties>
</file>