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22" r:id="rId1"/>
    <p:sldMasterId id="2147485131" r:id="rId2"/>
    <p:sldMasterId id="2147485146" r:id="rId3"/>
  </p:sldMasterIdLst>
  <p:notesMasterIdLst>
    <p:notesMasterId r:id="rId78"/>
  </p:notesMasterIdLst>
  <p:handoutMasterIdLst>
    <p:handoutMasterId r:id="rId79"/>
  </p:handoutMasterIdLst>
  <p:sldIdLst>
    <p:sldId id="287" r:id="rId4"/>
    <p:sldId id="2111" r:id="rId5"/>
    <p:sldId id="274" r:id="rId6"/>
    <p:sldId id="2114" r:id="rId7"/>
    <p:sldId id="2189" r:id="rId8"/>
    <p:sldId id="286" r:id="rId9"/>
    <p:sldId id="2190" r:id="rId10"/>
    <p:sldId id="2192" r:id="rId11"/>
    <p:sldId id="2188" r:id="rId12"/>
    <p:sldId id="2096" r:id="rId13"/>
    <p:sldId id="2117" r:id="rId14"/>
    <p:sldId id="2118" r:id="rId15"/>
    <p:sldId id="2119" r:id="rId16"/>
    <p:sldId id="2100" r:id="rId17"/>
    <p:sldId id="2191" r:id="rId18"/>
    <p:sldId id="2193" r:id="rId19"/>
    <p:sldId id="2123" r:id="rId20"/>
    <p:sldId id="2124" r:id="rId21"/>
    <p:sldId id="2125" r:id="rId22"/>
    <p:sldId id="2126" r:id="rId23"/>
    <p:sldId id="2127" r:id="rId24"/>
    <p:sldId id="2128" r:id="rId25"/>
    <p:sldId id="2129" r:id="rId26"/>
    <p:sldId id="2130" r:id="rId27"/>
    <p:sldId id="2131" r:id="rId28"/>
    <p:sldId id="2132" r:id="rId29"/>
    <p:sldId id="2133" r:id="rId30"/>
    <p:sldId id="2134" r:id="rId31"/>
    <p:sldId id="2135" r:id="rId32"/>
    <p:sldId id="2136" r:id="rId33"/>
    <p:sldId id="2137" r:id="rId34"/>
    <p:sldId id="2138" r:id="rId35"/>
    <p:sldId id="276" r:id="rId36"/>
    <p:sldId id="2140" r:id="rId37"/>
    <p:sldId id="2141" r:id="rId38"/>
    <p:sldId id="2142" r:id="rId39"/>
    <p:sldId id="2143" r:id="rId40"/>
    <p:sldId id="2144" r:id="rId41"/>
    <p:sldId id="2145" r:id="rId42"/>
    <p:sldId id="2146" r:id="rId43"/>
    <p:sldId id="2147" r:id="rId44"/>
    <p:sldId id="2148" r:id="rId45"/>
    <p:sldId id="2149" r:id="rId46"/>
    <p:sldId id="2150" r:id="rId47"/>
    <p:sldId id="2151" r:id="rId48"/>
    <p:sldId id="275" r:id="rId49"/>
    <p:sldId id="2153" r:id="rId50"/>
    <p:sldId id="2155" r:id="rId51"/>
    <p:sldId id="2156" r:id="rId52"/>
    <p:sldId id="2157" r:id="rId53"/>
    <p:sldId id="2158" r:id="rId54"/>
    <p:sldId id="2163" r:id="rId55"/>
    <p:sldId id="2164" r:id="rId56"/>
    <p:sldId id="2165" r:id="rId57"/>
    <p:sldId id="2166" r:id="rId58"/>
    <p:sldId id="2167" r:id="rId59"/>
    <p:sldId id="2168" r:id="rId60"/>
    <p:sldId id="2169" r:id="rId61"/>
    <p:sldId id="278" r:id="rId62"/>
    <p:sldId id="2171" r:id="rId63"/>
    <p:sldId id="2174" r:id="rId64"/>
    <p:sldId id="2175" r:id="rId65"/>
    <p:sldId id="2176" r:id="rId66"/>
    <p:sldId id="2177" r:id="rId67"/>
    <p:sldId id="2178" r:id="rId68"/>
    <p:sldId id="2179" r:id="rId69"/>
    <p:sldId id="2180" r:id="rId70"/>
    <p:sldId id="2181" r:id="rId71"/>
    <p:sldId id="2182" r:id="rId72"/>
    <p:sldId id="2183" r:id="rId73"/>
    <p:sldId id="2184" r:id="rId74"/>
    <p:sldId id="2185" r:id="rId75"/>
    <p:sldId id="2186" r:id="rId76"/>
    <p:sldId id="2187" r:id="rId7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FF00FF"/>
    <a:srgbClr val="993300"/>
    <a:srgbClr val="FF33CC"/>
    <a:srgbClr val="660066"/>
    <a:srgbClr val="996633"/>
    <a:srgbClr val="99FF99"/>
    <a:srgbClr val="FF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16" autoAdjust="0"/>
    <p:restoredTop sz="80144" autoAdjust="0"/>
  </p:normalViewPr>
  <p:slideViewPr>
    <p:cSldViewPr snapToGrid="0">
      <p:cViewPr varScale="1">
        <p:scale>
          <a:sx n="86" d="100"/>
          <a:sy n="86" d="100"/>
        </p:scale>
        <p:origin x="16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63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</a:bodyPr>
          <a:lstStyle>
            <a:lvl1pPr algn="l" defTabSz="9238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</a:bodyPr>
          <a:lstStyle>
            <a:lvl1pPr algn="r" defTabSz="9238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75" tIns="46187" rIns="92375" bIns="46187" numCol="1" anchor="b" anchorCtr="0" compatLnSpc="1">
            <a:prstTxWarp prst="textNoShape">
              <a:avLst/>
            </a:prstTxWarp>
          </a:bodyPr>
          <a:lstStyle>
            <a:lvl1pPr algn="l" defTabSz="9238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75" tIns="46187" rIns="92375" bIns="46187" numCol="1" anchor="b" anchorCtr="0" compatLnSpc="1">
            <a:prstTxWarp prst="textNoShape">
              <a:avLst/>
            </a:prstTxWarp>
          </a:bodyPr>
          <a:lstStyle>
            <a:lvl1pPr algn="r" defTabSz="9238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FC27CDE-278E-42EB-A07A-36CE0580A1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183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</a:bodyPr>
          <a:lstStyle>
            <a:lvl1pPr algn="l" defTabSz="9238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</a:bodyPr>
          <a:lstStyle>
            <a:lvl1pPr algn="r" defTabSz="9238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7925" cy="4465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75" tIns="46187" rIns="92375" bIns="46187" numCol="1" anchor="b" anchorCtr="0" compatLnSpc="1">
            <a:prstTxWarp prst="textNoShape">
              <a:avLst/>
            </a:prstTxWarp>
          </a:bodyPr>
          <a:lstStyle>
            <a:lvl1pPr algn="l" defTabSz="9238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75" tIns="46187" rIns="92375" bIns="46187" numCol="1" anchor="b" anchorCtr="0" compatLnSpc="1">
            <a:prstTxWarp prst="textNoShape">
              <a:avLst/>
            </a:prstTxWarp>
          </a:bodyPr>
          <a:lstStyle>
            <a:lvl1pPr algn="r" defTabSz="9238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AFC0995-EDE8-4AD6-B24B-C31989B03B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75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5438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7822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7951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4790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235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6899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1390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3894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7263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2663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02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4375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6320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8260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0" tIns="46031" rIns="92060" bIns="4603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</a:rPr>
              <a:t>gefin</a:t>
            </a:r>
          </a:p>
        </p:txBody>
      </p:sp>
      <p:sp>
        <p:nvSpPr>
          <p:cNvPr id="2191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ln w="12700" cap="flat"/>
        </p:spPr>
      </p:sp>
      <p:sp>
        <p:nvSpPr>
          <p:cNvPr id="219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0" tIns="46031" rIns="92060" bIns="46031"/>
          <a:lstStyle/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56859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5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8771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734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4992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622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226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1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1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79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55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0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3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16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99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50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91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7156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6955C53C-DEBD-4068-8B45-B04783D75FB7}" type="slidenum">
              <a:rPr lang="pt-BR" noProof="1"/>
              <a:pPr>
                <a:defRPr/>
              </a:pPr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42178783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GE - INCIO E F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 userDrawn="1"/>
        </p:nvCxnSpPr>
        <p:spPr>
          <a:xfrm flipV="1">
            <a:off x="367988" y="511645"/>
            <a:ext cx="8396868" cy="1792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 userDrawn="1"/>
        </p:nvCxnSpPr>
        <p:spPr>
          <a:xfrm flipV="1">
            <a:off x="367988" y="6409326"/>
            <a:ext cx="8396868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73" y="-83451"/>
            <a:ext cx="6698298" cy="47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52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E - MEI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 userDrawn="1"/>
        </p:nvCxnSpPr>
        <p:spPr>
          <a:xfrm flipV="1">
            <a:off x="367988" y="400133"/>
            <a:ext cx="8396868" cy="1792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 flipV="1">
            <a:off x="367988" y="6279885"/>
            <a:ext cx="6791095" cy="1792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52" y="5394044"/>
            <a:ext cx="2533063" cy="17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63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GE - INCIO E F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 userDrawn="1"/>
        </p:nvCxnSpPr>
        <p:spPr>
          <a:xfrm flipV="1">
            <a:off x="367988" y="511645"/>
            <a:ext cx="8396868" cy="1792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 userDrawn="1"/>
        </p:nvCxnSpPr>
        <p:spPr>
          <a:xfrm flipV="1">
            <a:off x="367988" y="6409326"/>
            <a:ext cx="8396868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89" y="-236903"/>
            <a:ext cx="6792665" cy="479901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988" y="5433427"/>
            <a:ext cx="8396868" cy="89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05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124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46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480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376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536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750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30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68862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617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494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72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GE - MEI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 userDrawn="1"/>
        </p:nvCxnSpPr>
        <p:spPr>
          <a:xfrm flipV="1">
            <a:off x="367988" y="400133"/>
            <a:ext cx="8396868" cy="1792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 flipV="1">
            <a:off x="367988" y="6279885"/>
            <a:ext cx="6791095" cy="1792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52" y="5394044"/>
            <a:ext cx="2533063" cy="17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81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GE - INCIO E F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 userDrawn="1"/>
        </p:nvCxnSpPr>
        <p:spPr>
          <a:xfrm flipV="1">
            <a:off x="367988" y="511645"/>
            <a:ext cx="8396868" cy="1792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 userDrawn="1"/>
        </p:nvCxnSpPr>
        <p:spPr>
          <a:xfrm flipV="1">
            <a:off x="367988" y="6409326"/>
            <a:ext cx="8396868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73" y="-83451"/>
            <a:ext cx="6698298" cy="47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05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E - MEI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 userDrawn="1"/>
        </p:nvCxnSpPr>
        <p:spPr>
          <a:xfrm flipV="1">
            <a:off x="367988" y="400133"/>
            <a:ext cx="8396868" cy="1792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 flipV="1">
            <a:off x="367988" y="6279885"/>
            <a:ext cx="6791095" cy="1792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52" y="5394044"/>
            <a:ext cx="2533063" cy="17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6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GE - INCIO E F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 userDrawn="1"/>
        </p:nvCxnSpPr>
        <p:spPr>
          <a:xfrm flipV="1">
            <a:off x="367988" y="511645"/>
            <a:ext cx="8396868" cy="1792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 userDrawn="1"/>
        </p:nvCxnSpPr>
        <p:spPr>
          <a:xfrm flipV="1">
            <a:off x="367988" y="6409326"/>
            <a:ext cx="8396868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89" y="-236903"/>
            <a:ext cx="6792665" cy="479901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988" y="5433427"/>
            <a:ext cx="8396868" cy="89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8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39C-9536-4487-BBFE-31B7BB9C0B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ACC-68A7-47A7-AB51-6D9529E7D58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ashUpDiag">
          <a:fgClr>
            <a:schemeClr val="accent6">
              <a:lumMod val="60000"/>
              <a:lumOff val="40000"/>
            </a:schemeClr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6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5" r:id="rId2"/>
    <p:sldLayoutId id="2147485126" r:id="rId3"/>
    <p:sldLayoutId id="2147485129" r:id="rId4"/>
    <p:sldLayoutId id="214748513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155E39C-9536-4487-BBFE-31B7BB9C0B56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18/09/2020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54AACC-68A7-47A7-AB51-6D9529E7D586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73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  <p:sldLayoutId id="2147485133" r:id="rId2"/>
    <p:sldLayoutId id="2147485134" r:id="rId3"/>
    <p:sldLayoutId id="2147485135" r:id="rId4"/>
    <p:sldLayoutId id="2147485136" r:id="rId5"/>
    <p:sldLayoutId id="2147485137" r:id="rId6"/>
    <p:sldLayoutId id="2147485138" r:id="rId7"/>
    <p:sldLayoutId id="2147485139" r:id="rId8"/>
    <p:sldLayoutId id="2147485140" r:id="rId9"/>
    <p:sldLayoutId id="2147485141" r:id="rId10"/>
    <p:sldLayoutId id="2147485142" r:id="rId11"/>
    <p:sldLayoutId id="2147485143" r:id="rId12"/>
    <p:sldLayoutId id="2147485144" r:id="rId13"/>
    <p:sldLayoutId id="214748514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E39C-9536-4487-BBFE-31B7BB9C0B56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4AACC-68A7-47A7-AB51-6D9529E7D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66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8" r:id="rId2"/>
    <p:sldLayoutId id="2147485149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55" r:id="rId9"/>
    <p:sldLayoutId id="2147485156" r:id="rId10"/>
    <p:sldLayoutId id="2147485157" r:id="rId11"/>
    <p:sldLayoutId id="2147485158" r:id="rId12"/>
    <p:sldLayoutId id="214748515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transferencias.sc.gov.br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9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6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40.png"/><Relationship Id="rId10" Type="http://schemas.microsoft.com/office/2007/relationships/hdphoto" Target="../media/hdphoto17.wdp"/><Relationship Id="rId4" Type="http://schemas.microsoft.com/office/2007/relationships/hdphoto" Target="../media/hdphoto14.wdp"/><Relationship Id="rId9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44.png"/><Relationship Id="rId4" Type="http://schemas.microsoft.com/office/2007/relationships/hdphoto" Target="../media/hdphoto18.wdp"/><Relationship Id="rId9" Type="http://schemas.microsoft.com/office/2007/relationships/hdphoto" Target="../media/hdphoto20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microsoft.com/office/2007/relationships/hdphoto" Target="../media/hdphoto2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8.png"/><Relationship Id="rId4" Type="http://schemas.microsoft.com/office/2007/relationships/hdphoto" Target="../media/hdphoto2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4.wdp"/><Relationship Id="rId5" Type="http://schemas.openxmlformats.org/officeDocument/2006/relationships/image" Target="../media/image50.png"/><Relationship Id="rId4" Type="http://schemas.microsoft.com/office/2007/relationships/hdphoto" Target="../media/hdphoto23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microsoft.com/office/2007/relationships/hdphoto" Target="../media/hdphoto27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microsoft.com/office/2007/relationships/hdphoto" Target="../media/hdphoto26.wdp"/><Relationship Id="rId9" Type="http://schemas.microsoft.com/office/2007/relationships/hdphoto" Target="../media/hdphoto28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ditedomiciliobancario@sefaz.sc.gov.br" TargetMode="External"/><Relationship Id="rId2" Type="http://schemas.openxmlformats.org/officeDocument/2006/relationships/hyperlink" Target="mailto:ditedomiciliobancario@sefaz.sc.gov" TargetMode="Externa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8.emf"/><Relationship Id="rId4" Type="http://schemas.openxmlformats.org/officeDocument/2006/relationships/package" Target="../embeddings/Microsoft_Excel_Worksheet.xlsx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0876" y="3936958"/>
            <a:ext cx="7038045" cy="179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16205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62052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 </a:t>
            </a:r>
            <a:endParaRPr kumimoji="0" lang="pt-BR" sz="18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0" marR="0" lvl="0" indent="16205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§ 2º Os documentos incluídos no SGP-e que possuam garantia da origem e de seu signatário por certificação digital, serão considerados originais para efeito deste Decreto.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14401" y="780569"/>
            <a:ext cx="7174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6205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Art. 3º Os atos e os procedimentos relativos ao cadastro, seleção, liberação de recursos, acompanhamento, fiscalização, alterações do convênio e prestação de contas serão registrados ou realizados por meio do SIGEF.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50877" y="2415654"/>
            <a:ext cx="703804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62052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§ 1º Os documentos referentes aos atos e procedimentos previstos no </a:t>
            </a:r>
            <a:r>
              <a:rPr kumimoji="0" lang="pt-BR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caput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 deste artigo deverão ser disponibilizados no Sistema de Gestão de Protocolo Eletrônico (SGP-e), podendo ser acessados por qualquer interessado, nos termos da legislação vigente.</a:t>
            </a:r>
            <a:endParaRPr kumimoji="0" lang="pt-BR" sz="18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30398" y="6403"/>
            <a:ext cx="307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Cadastro proponente</a:t>
            </a:r>
          </a:p>
        </p:txBody>
      </p:sp>
    </p:spTree>
    <p:extLst>
      <p:ext uri="{BB962C8B-B14F-4D97-AF65-F5344CB8AC3E}">
        <p14:creationId xmlns:p14="http://schemas.microsoft.com/office/powerpoint/2010/main" val="4520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345170"/>
            <a:ext cx="831612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altLang="pt-BR" sz="2400" dirty="0">
                <a:latin typeface="Comic Sans MS" panose="030F0702030302020204" pitchFamily="66" charset="0"/>
              </a:rPr>
              <a:t>O módulo Transferência é composto por </a:t>
            </a:r>
            <a:r>
              <a:rPr lang="pt-BR" altLang="pt-B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dois ambientes </a:t>
            </a:r>
            <a:r>
              <a:rPr lang="pt-BR" altLang="pt-BR" sz="2400" dirty="0">
                <a:latin typeface="Comic Sans MS" panose="030F0702030302020204" pitchFamily="66" charset="0"/>
              </a:rPr>
              <a:t>e será acessado de acordo com o </a:t>
            </a:r>
            <a:r>
              <a:rPr lang="pt-BR" altLang="pt-B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usuário</a:t>
            </a:r>
            <a:r>
              <a:rPr lang="pt-BR" altLang="pt-BR" sz="2400" dirty="0">
                <a:latin typeface="Comic Sans MS" panose="030F0702030302020204" pitchFamily="66" charset="0"/>
              </a:rPr>
              <a:t>:</a:t>
            </a:r>
          </a:p>
          <a:p>
            <a:pPr algn="just">
              <a:defRPr/>
            </a:pPr>
            <a:endParaRPr lang="pt-BR" altLang="pt-BR" sz="1800" b="1" dirty="0">
              <a:solidFill>
                <a:schemeClr val="lt1"/>
              </a:solidFill>
              <a:latin typeface="Comic Sans MS" panose="030F0702030302020204" pitchFamily="66" charset="0"/>
              <a:cs typeface="+mn-cs"/>
            </a:endParaRPr>
          </a:p>
          <a:p>
            <a:pPr algn="just">
              <a:defRPr/>
            </a:pPr>
            <a:endParaRPr lang="pt-BR" altLang="pt-BR" sz="2800" dirty="0"/>
          </a:p>
          <a:p>
            <a:pPr algn="just">
              <a:defRPr/>
            </a:pPr>
            <a:endParaRPr lang="pt-BR" alt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356956" y="404664"/>
            <a:ext cx="45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       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2662990" y="526028"/>
            <a:ext cx="3888432" cy="5133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latin typeface="Comic Sans MS" panose="030F0702030302020204" pitchFamily="66" charset="0"/>
              </a:rPr>
              <a:t>MÓDULO TRANSFERÊNCIA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5283733" y="2852936"/>
            <a:ext cx="2952328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omic Sans MS" panose="030F0702030302020204" pitchFamily="66" charset="0"/>
              </a:rPr>
              <a:t>Proponentes</a:t>
            </a:r>
            <a:r>
              <a:rPr lang="pt-BR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47564" y="2828334"/>
            <a:ext cx="2952328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omic Sans MS" panose="030F0702030302020204" pitchFamily="66" charset="0"/>
              </a:rPr>
              <a:t>Concedentes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82680" y="3613337"/>
            <a:ext cx="41544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2400" dirty="0">
                <a:latin typeface="Comic Sans MS" panose="030F0702030302020204" pitchFamily="66" charset="0"/>
              </a:rPr>
              <a:t>Acessam o módulo (SIGEFWEB) por meio da </a:t>
            </a:r>
            <a:r>
              <a:rPr lang="pt-BR" altLang="pt-BR" sz="2400" i="1" dirty="0">
                <a:latin typeface="Comic Sans MS" panose="030F0702030302020204" pitchFamily="66" charset="0"/>
              </a:rPr>
              <a:t>internet - </a:t>
            </a:r>
            <a:r>
              <a:rPr lang="pt-BR" altLang="pt-BR" sz="2400" dirty="0">
                <a:latin typeface="Comic Sans MS" panose="030F0702030302020204" pitchFamily="66" charset="0"/>
              </a:rPr>
              <a:t>Portal </a:t>
            </a:r>
            <a:r>
              <a:rPr lang="pt-BR" altLang="pt-BR" sz="2400" dirty="0" err="1">
                <a:latin typeface="Comic Sans MS" panose="030F0702030302020204" pitchFamily="66" charset="0"/>
              </a:rPr>
              <a:t>SCtransferências</a:t>
            </a:r>
            <a:r>
              <a:rPr lang="pt-BR" altLang="pt-BR" sz="2400" dirty="0">
                <a:latin typeface="Comic Sans MS" panose="030F0702030302020204" pitchFamily="66" charset="0"/>
              </a:rPr>
              <a:t>, </a:t>
            </a:r>
            <a:r>
              <a:rPr lang="pt-BR" altLang="pt-BR" sz="1800" dirty="0">
                <a:hlinkClick r:id="rId2"/>
              </a:rPr>
              <a:t>http://www.sctransferencias.sc.gov.br</a:t>
            </a:r>
            <a:endParaRPr lang="pt-BR" altLang="pt-BR" sz="1800" dirty="0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3763778"/>
            <a:ext cx="3600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2400" dirty="0">
                <a:latin typeface="Comic Sans MS" panose="030F0702030302020204" pitchFamily="66" charset="0"/>
              </a:rPr>
              <a:t>Acessam o módulo pela intranet (rede do Estado).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5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" y="1400175"/>
            <a:ext cx="8721969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6184" y="478301"/>
            <a:ext cx="8721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Módulo Transferências – funcionalidades de acordo com o perfil do usuário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4789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pt-BR" sz="2400" dirty="0">
                <a:solidFill>
                  <a:srgbClr val="7030A0"/>
                </a:solidFill>
              </a:rPr>
              <a:t>                                                                                                                            </a:t>
            </a:r>
            <a:r>
              <a:rPr lang="en-US" altLang="pt-BR" sz="2400" b="1" dirty="0" err="1">
                <a:solidFill>
                  <a:srgbClr val="0070C0"/>
                </a:solidFill>
              </a:rPr>
              <a:t>Cadastro</a:t>
            </a:r>
            <a:r>
              <a:rPr lang="en-US" altLang="pt-BR" sz="2400" b="1" dirty="0">
                <a:solidFill>
                  <a:srgbClr val="0070C0"/>
                </a:solidFill>
              </a:rPr>
              <a:t> do </a:t>
            </a:r>
            <a:r>
              <a:rPr lang="en-US" altLang="pt-BR" sz="2400" b="1" dirty="0" err="1">
                <a:solidFill>
                  <a:srgbClr val="0070C0"/>
                </a:solidFill>
              </a:rPr>
              <a:t>Proponente</a:t>
            </a:r>
            <a:endParaRPr lang="pt-BR" altLang="pt-BR" sz="2000" b="1" dirty="0">
              <a:solidFill>
                <a:srgbClr val="0070C0"/>
              </a:solidFill>
            </a:endParaRPr>
          </a:p>
        </p:txBody>
      </p:sp>
      <p:sp>
        <p:nvSpPr>
          <p:cNvPr id="60420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r>
              <a:rPr lang="pt-BR" altLang="pt-BR" sz="1200" b="0" noProof="1">
                <a:solidFill>
                  <a:srgbClr val="0F4C0E"/>
                </a:solidFill>
                <a:latin typeface="Arial Black" pitchFamily="34" charset="0"/>
              </a:rPr>
              <a:t> 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45A7DE-BB84-446B-83C0-2EBA7940E5EC}"/>
              </a:ext>
            </a:extLst>
          </p:cNvPr>
          <p:cNvSpPr txBox="1"/>
          <p:nvPr/>
        </p:nvSpPr>
        <p:spPr>
          <a:xfrm>
            <a:off x="457199" y="1276516"/>
            <a:ext cx="818965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>
                <a:solidFill>
                  <a:srgbClr val="0070C0"/>
                </a:solidFill>
              </a:rPr>
              <a:t>Cadastro – é realizado apenas uma vez. </a:t>
            </a:r>
            <a:r>
              <a:rPr lang="pt-BR" sz="2400" dirty="0"/>
              <a:t>É responsabilidade do proponente manter seu cadastro atualizado durante toda a vigência do instrumento</a:t>
            </a:r>
          </a:p>
          <a:p>
            <a:pPr algn="just">
              <a:spcAft>
                <a:spcPts val="600"/>
              </a:spcAft>
            </a:pPr>
            <a:endParaRPr lang="pt-BR" sz="2400" dirty="0"/>
          </a:p>
          <a:p>
            <a:pPr algn="just">
              <a:spcAft>
                <a:spcPts val="600"/>
              </a:spcAft>
            </a:pPr>
            <a:r>
              <a:rPr lang="pt-BR" sz="2400" dirty="0">
                <a:solidFill>
                  <a:srgbClr val="0070C0"/>
                </a:solidFill>
              </a:rPr>
              <a:t>Análise do cadastro: </a:t>
            </a:r>
            <a:r>
              <a:rPr lang="pt-BR" sz="2400" dirty="0"/>
              <a:t>compete aos Núcleos de Gestão de Convênios da Central de Atendimento aos Municípios – ver relação no Portal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AB82AB9-5FE0-483D-A90B-DAE09BF25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76113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2082" y="439697"/>
            <a:ext cx="817303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lvl="0" algn="just"/>
            <a:r>
              <a:rPr lang="pt-BR" dirty="0">
                <a:solidFill>
                  <a:srgbClr val="0070C0"/>
                </a:solidFill>
              </a:rPr>
              <a:t>Vencido:</a:t>
            </a:r>
            <a:r>
              <a:rPr lang="pt-BR" dirty="0"/>
              <a:t> Situação atribuída automaticamente pelo sistema se o prazo do Mandato (Data Fim Mandato) do Representante estiver vencido;</a:t>
            </a:r>
          </a:p>
          <a:p>
            <a:pPr algn="just"/>
            <a:endParaRPr lang="pt-BR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Para regularizar essa situação o proponente deverá encaminhar, ao órgão cadastrador, os documentos para atualização do cadastro.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 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826920" y="-4449"/>
            <a:ext cx="3179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t-BR" b="1" dirty="0" err="1">
                <a:solidFill>
                  <a:srgbClr val="0070C0"/>
                </a:solidFill>
              </a:rPr>
              <a:t>Cadastro</a:t>
            </a:r>
            <a:r>
              <a:rPr lang="en-US" altLang="pt-BR" b="1" dirty="0">
                <a:solidFill>
                  <a:srgbClr val="0070C0"/>
                </a:solidFill>
              </a:rPr>
              <a:t> do </a:t>
            </a:r>
            <a:r>
              <a:rPr lang="en-US" altLang="pt-BR" b="1" dirty="0" err="1">
                <a:solidFill>
                  <a:srgbClr val="0070C0"/>
                </a:solidFill>
              </a:rPr>
              <a:t>Proponente</a:t>
            </a:r>
            <a:endParaRPr lang="pt-BR" dirty="0"/>
          </a:p>
        </p:txBody>
      </p:sp>
      <p:sp>
        <p:nvSpPr>
          <p:cNvPr id="6" name="Retângulo de cantos arredondados 14">
            <a:extLst>
              <a:ext uri="{FF2B5EF4-FFF2-40B4-BE49-F238E27FC236}">
                <a16:creationId xmlns:a16="http://schemas.microsoft.com/office/drawing/2014/main" id="{ED72005A-9B75-440D-AB0E-6C12C45E9A23}"/>
              </a:ext>
            </a:extLst>
          </p:cNvPr>
          <p:cNvSpPr/>
          <p:nvPr/>
        </p:nvSpPr>
        <p:spPr>
          <a:xfrm>
            <a:off x="2394565" y="1567872"/>
            <a:ext cx="4319358" cy="1573859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Proponente com mandato do representante vencido - impedimento para: enviar novas propostas, gerar novas transferências, pagar parcela, gerar alterações na transferência</a:t>
            </a:r>
          </a:p>
        </p:txBody>
      </p:sp>
      <p:sp>
        <p:nvSpPr>
          <p:cNvPr id="7" name="Retângulo de cantos arredondados 15">
            <a:extLst>
              <a:ext uri="{FF2B5EF4-FFF2-40B4-BE49-F238E27FC236}">
                <a16:creationId xmlns:a16="http://schemas.microsoft.com/office/drawing/2014/main" id="{DFA6119A-6E94-4002-A729-5598CF48C222}"/>
              </a:ext>
            </a:extLst>
          </p:cNvPr>
          <p:cNvSpPr/>
          <p:nvPr/>
        </p:nvSpPr>
        <p:spPr>
          <a:xfrm>
            <a:off x="2443055" y="3400147"/>
            <a:ext cx="4319358" cy="1553593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 perfil de acesso do usuário será alterado somente podendo acessar as funcionalidades de prestação de contas e de consulta.</a:t>
            </a:r>
          </a:p>
        </p:txBody>
      </p:sp>
    </p:spTree>
    <p:extLst>
      <p:ext uri="{BB962C8B-B14F-4D97-AF65-F5344CB8AC3E}">
        <p14:creationId xmlns:p14="http://schemas.microsoft.com/office/powerpoint/2010/main" val="254622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de seta reta 9"/>
          <p:cNvCxnSpPr/>
          <p:nvPr/>
        </p:nvCxnSpPr>
        <p:spPr>
          <a:xfrm>
            <a:off x="5982375" y="1087765"/>
            <a:ext cx="43527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2987824" y="1064859"/>
            <a:ext cx="43527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7527920" y="1600662"/>
            <a:ext cx="0" cy="3577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>
            <a:off x="5753962" y="2924940"/>
            <a:ext cx="432048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H="1">
            <a:off x="3061192" y="2924942"/>
            <a:ext cx="432048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1137876" y="3437547"/>
            <a:ext cx="0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1960775" y="4492606"/>
            <a:ext cx="36663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6308910" y="4492606"/>
            <a:ext cx="43527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7497838" y="5073362"/>
            <a:ext cx="0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flipH="1">
            <a:off x="5456530" y="5854226"/>
            <a:ext cx="432048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2581607" y="5859389"/>
            <a:ext cx="432048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V="1">
            <a:off x="4111278" y="4488626"/>
            <a:ext cx="351954" cy="39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122548" y="424205"/>
            <a:ext cx="2675084" cy="15005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latin typeface="Calibri" panose="020F0502020204030204" pitchFamily="34" charset="0"/>
              </a:rPr>
              <a:t>Concedente cadastra e publica Programa Transferência. Programa disponibilizado no Portal </a:t>
            </a:r>
            <a:r>
              <a:rPr lang="pt-BR" sz="1800" b="1" dirty="0" err="1">
                <a:latin typeface="Calibri" panose="020F0502020204030204" pitchFamily="34" charset="0"/>
              </a:rPr>
              <a:t>SCtransferências</a:t>
            </a:r>
            <a:endParaRPr lang="pt-BR" sz="1800" b="1" dirty="0">
              <a:latin typeface="Calibri" panose="020F050202020403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3638746" y="512675"/>
            <a:ext cx="2249832" cy="126685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Proponente previamente cadastrado  envia proposta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6526549" y="607659"/>
            <a:ext cx="1959541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Concedente realiza análises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270058" y="2063242"/>
            <a:ext cx="2515724" cy="14675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latin typeface="Calibri" panose="020F0502020204030204" pitchFamily="34" charset="0"/>
              </a:rPr>
              <a:t>Pré</a:t>
            </a:r>
            <a:r>
              <a:rPr lang="pt-BR" b="1" dirty="0">
                <a:latin typeface="Calibri" panose="020F0502020204030204" pitchFamily="34" charset="0"/>
              </a:rPr>
              <a:t>-empenho, Geração, Empenho e</a:t>
            </a:r>
          </a:p>
          <a:p>
            <a:pPr algn="ctr"/>
            <a:r>
              <a:rPr lang="pt-BR" b="1" dirty="0">
                <a:latin typeface="Calibri" panose="020F0502020204030204" pitchFamily="34" charset="0"/>
              </a:rPr>
              <a:t>Publicação da TR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721573" y="2053489"/>
            <a:ext cx="1934446" cy="147731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Abertura de conta</a:t>
            </a:r>
          </a:p>
          <a:p>
            <a:pPr algn="ctr"/>
            <a:r>
              <a:rPr lang="pt-BR" b="1" dirty="0">
                <a:latin typeface="Calibri" panose="020F0502020204030204" pitchFamily="34" charset="0"/>
              </a:rPr>
              <a:t>Transferência Em execução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03984" y="2066281"/>
            <a:ext cx="2593646" cy="129844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</a:rPr>
              <a:t>Alterações da Transferência – aditivo e </a:t>
            </a:r>
            <a:r>
              <a:rPr lang="pt-BR" b="1" dirty="0" err="1">
                <a:solidFill>
                  <a:srgbClr val="0070C0"/>
                </a:solidFill>
                <a:latin typeface="Calibri" panose="020F0502020204030204" pitchFamily="34" charset="0"/>
              </a:rPr>
              <a:t>apostilamento</a:t>
            </a:r>
            <a:endParaRPr lang="pt-BR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219" y="3549409"/>
            <a:ext cx="1914556" cy="16134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Ativação da CC </a:t>
            </a:r>
          </a:p>
          <a:p>
            <a:pPr algn="ctr"/>
            <a:r>
              <a:rPr lang="pt-BR" b="1" dirty="0">
                <a:latin typeface="Calibri" panose="020F0502020204030204" pitchFamily="34" charset="0"/>
              </a:rPr>
              <a:t>Associação de contrapartida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341367" y="3993626"/>
            <a:ext cx="1728192" cy="111273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Liquidação, preparação e pagamento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4538673" y="4035406"/>
            <a:ext cx="1731385" cy="10379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Prestação de Contas Parcial</a:t>
            </a: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6825006" y="3921551"/>
            <a:ext cx="2318993" cy="10923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Acompanhamento do Objeto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687038" y="5422194"/>
            <a:ext cx="1353361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Análise PC Final</a:t>
            </a: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3423102" y="5433402"/>
            <a:ext cx="1648538" cy="914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Prestação de Contas Final</a:t>
            </a: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6186010" y="5507035"/>
            <a:ext cx="1554342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Análise PC Parcial</a:t>
            </a:r>
          </a:p>
        </p:txBody>
      </p:sp>
    </p:spTree>
    <p:extLst>
      <p:ext uri="{BB962C8B-B14F-4D97-AF65-F5344CB8AC3E}">
        <p14:creationId xmlns:p14="http://schemas.microsoft.com/office/powerpoint/2010/main" val="2733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28" grpId="0" animBg="1"/>
      <p:bldP spid="33" grpId="0" animBg="1"/>
      <p:bldP spid="34" grpId="0" animBg="1"/>
      <p:bldP spid="35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90000"/>
          </a:bodyPr>
          <a:lstStyle/>
          <a:p>
            <a:r>
              <a:rPr lang="pt-BR" dirty="0"/>
              <a:t>    </a:t>
            </a:r>
            <a:r>
              <a:rPr lang="pt-BR" sz="2000" dirty="0"/>
              <a:t>             </a:t>
            </a:r>
            <a:br>
              <a:rPr lang="pt-BR" dirty="0"/>
            </a:br>
            <a:endParaRPr lang="pt-BR" sz="40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/>
              <a:tblGrid>
                <a:gridCol w="1733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1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CADASTRO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Cadastrar Proponente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15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Alterar/Validar Cadastro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PROGRAMA TRANSF.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Manter Programa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Publicar Programa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PROPOSTA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Cadastrar/Alterar Proposta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15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Enviar Proposta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TRANSFERÊNCIA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15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Análise Técnica Proposta e Jurídica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Gerar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15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Análise PDIL/Comitê/CETEC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Empenhar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15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Análise Secretário/Dirigente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Publicar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15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Homologação SCC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974706"/>
                          </a:solidFill>
                          <a:effectLst/>
                          <a:latin typeface="Arial"/>
                        </a:rPr>
                        <a:t>Abertura C/Corrente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Associar NDC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Associar Contrapartida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P/C PARCIAL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Pré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-Empenho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Liquidar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2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Cadastrar/Alterar</a:t>
                      </a:r>
                      <a:r>
                        <a:rPr lang="pt-BR" sz="12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Comprovante Despesa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Pagar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Cadastrar P/C Parcial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P/C FINAL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Ordem Bancária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Enviar P/C Parcial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Cadastrar P/C Final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Registrar Receb. P/C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Responder Questionário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Acompanhamento Objeto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Análise P/C Parcial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Enviar P/C Final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Realizar Acompanhamento Objeto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Rescisão Transferência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Registrar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Receb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P/C Final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Rescindir/Resilir a TR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15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Análise P/C Final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Parecer Secretário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41523" y="1145754"/>
            <a:ext cx="8383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44408" y="116632"/>
          <a:ext cx="8580951" cy="6642896"/>
        </p:xfrm>
        <a:graphic>
          <a:graphicData uri="http://schemas.openxmlformats.org/drawingml/2006/table">
            <a:tbl>
              <a:tblPr/>
              <a:tblGrid>
                <a:gridCol w="186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6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3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CADASTRO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Cadastro</a:t>
                      </a:r>
                      <a:r>
                        <a:rPr lang="pt-BR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Proponente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15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Alterar/Validar Cadastro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PROGRAMA TRANSF.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Relacionar</a:t>
                      </a:r>
                      <a:r>
                        <a:rPr lang="pt-BR" sz="1200" b="1" i="0" u="none" strike="noStrike" baseline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 documentos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Manter Programa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Publicar Programa </a:t>
                      </a:r>
                      <a:r>
                        <a:rPr lang="pt-BR" sz="1200" b="1" i="0" u="none" strike="noStrike" dirty="0" err="1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Transf</a:t>
                      </a:r>
                      <a:r>
                        <a:rPr lang="pt-BR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. 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PROPOSTA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Cadastrar/Alterar Proposta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153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Enviar Proposta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TRANSFERÊNCIA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15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vermelho -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proponente</a:t>
                      </a: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Analisé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Comissão de Seleção (CP)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Gerar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15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preto - concedente</a:t>
                      </a: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Análise Técnica Proposta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Empenhar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15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azul – Casa</a:t>
                      </a:r>
                      <a:r>
                        <a:rPr lang="pt-BR" sz="1200" b="1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 Civil</a:t>
                      </a:r>
                      <a:endParaRPr lang="pt-BR" sz="1200" b="1" i="0" u="none" strike="noStrike" dirty="0">
                        <a:solidFill>
                          <a:srgbClr val="00B0F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Análise Jurídica Proposta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Publicar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15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roxo – núcleos de convênios</a:t>
                      </a: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Análise Secretário/Dirigente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974706"/>
                          </a:solidFill>
                          <a:effectLst/>
                          <a:latin typeface="Arial"/>
                        </a:rPr>
                        <a:t>Abertura Conta- automático/manual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153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Homologação</a:t>
                      </a:r>
                      <a:r>
                        <a:rPr lang="pt-BR" sz="1200" b="1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00B0F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Associar Contrapartida</a:t>
                      </a:r>
                      <a:endParaRPr lang="pt-BR" sz="1200" b="1" i="0" u="none" strike="noStrike" dirty="0">
                        <a:solidFill>
                          <a:srgbClr val="974706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Associar NDC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Liquidar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P/C PARCIAL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Pré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-Empenho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Pagar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2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Cadastrar/Alterar</a:t>
                      </a:r>
                      <a:r>
                        <a:rPr lang="pt-BR" sz="1200" b="1" i="0" u="none" strike="noStrike" baseline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Comprovante Despesa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Ordem Bancária</a:t>
                      </a:r>
                    </a:p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Cadastrar P/C Parcial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P/C FINAL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Enviar P/C Parcial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Cadastrar P/C Final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Registrar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Receb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./Devolução P/C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Responder Questionário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Acompanhamento Objeto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Estornar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receb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P/C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Enviar P/C Final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Realizar Monitoramento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 Avaliação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Alteração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da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Transferência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6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Análise P/C Parcial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Registrar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Receb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./Dev.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P/C Final</a:t>
                      </a:r>
                    </a:p>
                    <a:p>
                      <a:pPr algn="l" fontAlgn="b"/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Estornar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receb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P/C Final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Cadastrar/Alterar</a:t>
                      </a:r>
                      <a:r>
                        <a:rPr lang="pt-BR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i="0" u="none" strike="noStrike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Solic</a:t>
                      </a:r>
                      <a:r>
                        <a:rPr lang="pt-BR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TR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5153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Análise P/C Final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Realizar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análise técnica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5153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Parecer Secretário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Realizar</a:t>
                      </a:r>
                      <a:r>
                        <a:rPr lang="pt-BR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parecer Secretário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5874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Gerar e publicar a alteração</a:t>
                      </a:r>
                    </a:p>
                  </a:txBody>
                  <a:tcPr marL="9527" marR="952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544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393124" y="2793653"/>
            <a:ext cx="1139221" cy="1137136"/>
            <a:chOff x="2036" y="1035"/>
            <a:chExt cx="909" cy="757"/>
          </a:xfrm>
        </p:grpSpPr>
        <p:pic>
          <p:nvPicPr>
            <p:cNvPr id="26661" name="Picture 50" descr="templat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035"/>
              <a:ext cx="680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36" name="Text Box 46"/>
            <p:cNvSpPr txBox="1">
              <a:spLocks noChangeArrowheads="1"/>
            </p:cNvSpPr>
            <p:nvPr/>
          </p:nvSpPr>
          <p:spPr bwMode="auto">
            <a:xfrm>
              <a:off x="2036" y="1567"/>
              <a:ext cx="90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Proposta</a:t>
              </a:r>
              <a:endPara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6858875" y="2396357"/>
            <a:ext cx="1536343" cy="1240612"/>
            <a:chOff x="2036" y="962"/>
            <a:chExt cx="1031" cy="1160"/>
          </a:xfrm>
        </p:grpSpPr>
        <p:pic>
          <p:nvPicPr>
            <p:cNvPr id="26659" name="Picture 50" descr="templat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" y="962"/>
              <a:ext cx="680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45" name="Text Box 46"/>
            <p:cNvSpPr txBox="1">
              <a:spLocks noChangeArrowheads="1"/>
            </p:cNvSpPr>
            <p:nvPr/>
          </p:nvSpPr>
          <p:spPr bwMode="auto">
            <a:xfrm>
              <a:off x="2036" y="1568"/>
              <a:ext cx="1031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Programa</a:t>
              </a:r>
              <a:r>
                <a:rPr lang="en-US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Transferência</a:t>
              </a:r>
              <a:endPara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sp>
        <p:nvSpPr>
          <p:cNvPr id="26632" name="Rectangle 34"/>
          <p:cNvSpPr>
            <a:spLocks noChangeArrowheads="1"/>
          </p:cNvSpPr>
          <p:nvPr/>
        </p:nvSpPr>
        <p:spPr bwMode="auto">
          <a:xfrm>
            <a:off x="228600" y="0"/>
            <a:ext cx="739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4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pt-BR" altLang="pt-BR" sz="2600"/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727889" y="3664297"/>
            <a:ext cx="1179581" cy="1290878"/>
            <a:chOff x="2036" y="1035"/>
            <a:chExt cx="1065" cy="973"/>
          </a:xfrm>
        </p:grpSpPr>
        <p:pic>
          <p:nvPicPr>
            <p:cNvPr id="26657" name="Picture 50" descr="templat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035"/>
              <a:ext cx="680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19" name="Text Box 46"/>
            <p:cNvSpPr txBox="1">
              <a:spLocks noChangeArrowheads="1"/>
            </p:cNvSpPr>
            <p:nvPr/>
          </p:nvSpPr>
          <p:spPr bwMode="auto">
            <a:xfrm>
              <a:off x="2036" y="1567"/>
              <a:ext cx="1065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Análise</a:t>
              </a:r>
              <a:r>
                <a:rPr lang="en-US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Proposta</a:t>
              </a:r>
              <a:endPara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569945" y="4592855"/>
            <a:ext cx="1166771" cy="1099935"/>
            <a:chOff x="2036" y="1035"/>
            <a:chExt cx="1065" cy="768"/>
          </a:xfrm>
        </p:grpSpPr>
        <p:pic>
          <p:nvPicPr>
            <p:cNvPr id="26655" name="Picture 50" descr="templat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035"/>
              <a:ext cx="680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07" name="Text Box 46"/>
            <p:cNvSpPr txBox="1">
              <a:spLocks noChangeArrowheads="1"/>
            </p:cNvSpPr>
            <p:nvPr/>
          </p:nvSpPr>
          <p:spPr bwMode="auto">
            <a:xfrm>
              <a:off x="2036" y="1567"/>
              <a:ext cx="1065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P/C</a:t>
              </a: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5533941" y="5063401"/>
            <a:ext cx="1336675" cy="1236769"/>
            <a:chOff x="2036" y="1035"/>
            <a:chExt cx="1065" cy="732"/>
          </a:xfrm>
        </p:grpSpPr>
        <p:pic>
          <p:nvPicPr>
            <p:cNvPr id="26653" name="Picture 50" descr="templat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035"/>
              <a:ext cx="68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00" name="Text Box 46"/>
            <p:cNvSpPr txBox="1">
              <a:spLocks noChangeArrowheads="1"/>
            </p:cNvSpPr>
            <p:nvPr/>
          </p:nvSpPr>
          <p:spPr bwMode="auto">
            <a:xfrm>
              <a:off x="2036" y="1567"/>
              <a:ext cx="106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Análise</a:t>
              </a:r>
              <a:r>
                <a:rPr lang="en-US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 P/C</a:t>
              </a: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5086907" y="2310345"/>
            <a:ext cx="1680019" cy="1368326"/>
            <a:chOff x="1061" y="2084"/>
            <a:chExt cx="1195" cy="1013"/>
          </a:xfrm>
        </p:grpSpPr>
        <p:pic>
          <p:nvPicPr>
            <p:cNvPr id="26646" name="Picture 50" descr="templat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" y="2084"/>
              <a:ext cx="680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7700" name="Text Box 46"/>
            <p:cNvSpPr txBox="1">
              <a:spLocks noChangeArrowheads="1"/>
            </p:cNvSpPr>
            <p:nvPr/>
          </p:nvSpPr>
          <p:spPr bwMode="auto">
            <a:xfrm>
              <a:off x="1061" y="2737"/>
              <a:ext cx="1195" cy="36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Validação Cadastro</a:t>
              </a:r>
            </a:p>
          </p:txBody>
        </p:sp>
      </p:grpSp>
      <p:sp>
        <p:nvSpPr>
          <p:cNvPr id="26640" name="Rectangle 37"/>
          <p:cNvSpPr>
            <a:spLocks noChangeArrowheads="1"/>
          </p:cNvSpPr>
          <p:nvPr/>
        </p:nvSpPr>
        <p:spPr bwMode="auto">
          <a:xfrm>
            <a:off x="3773488" y="1762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4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660066"/>
              </a:solidFill>
            </a:endParaRPr>
          </a:p>
        </p:txBody>
      </p:sp>
      <p:sp>
        <p:nvSpPr>
          <p:cNvPr id="19474" name="Line 39"/>
          <p:cNvSpPr>
            <a:spLocks noChangeShapeType="1"/>
          </p:cNvSpPr>
          <p:nvPr/>
        </p:nvSpPr>
        <p:spPr bwMode="auto">
          <a:xfrm flipH="1">
            <a:off x="4449763" y="1310399"/>
            <a:ext cx="19050" cy="5240780"/>
          </a:xfrm>
          <a:prstGeom prst="line">
            <a:avLst/>
          </a:prstGeom>
          <a:noFill/>
          <a:ln w="38100" cap="rnd">
            <a:solidFill>
              <a:srgbClr val="007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3" name="Group 22"/>
          <p:cNvGrpSpPr>
            <a:grpSpLocks/>
          </p:cNvGrpSpPr>
          <p:nvPr/>
        </p:nvGrpSpPr>
        <p:grpSpPr bwMode="auto">
          <a:xfrm>
            <a:off x="2962734" y="4530802"/>
            <a:ext cx="1442993" cy="1210913"/>
            <a:chOff x="2036" y="1035"/>
            <a:chExt cx="1065" cy="1029"/>
          </a:xfrm>
        </p:grpSpPr>
        <p:pic>
          <p:nvPicPr>
            <p:cNvPr id="44" name="Picture 50" descr="templat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035"/>
              <a:ext cx="680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46"/>
            <p:cNvSpPr txBox="1">
              <a:spLocks noChangeArrowheads="1"/>
            </p:cNvSpPr>
            <p:nvPr/>
          </p:nvSpPr>
          <p:spPr bwMode="auto">
            <a:xfrm>
              <a:off x="2036" y="1567"/>
              <a:ext cx="1065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Solicitação</a:t>
              </a:r>
              <a:r>
                <a:rPr lang="en-US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Alteração</a:t>
              </a:r>
              <a:r>
                <a:rPr lang="en-US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 TR</a:t>
              </a:r>
            </a:p>
          </p:txBody>
        </p:sp>
      </p:grpSp>
      <p:grpSp>
        <p:nvGrpSpPr>
          <p:cNvPr id="46" name="Group 25"/>
          <p:cNvGrpSpPr>
            <a:grpSpLocks/>
          </p:cNvGrpSpPr>
          <p:nvPr/>
        </p:nvGrpSpPr>
        <p:grpSpPr bwMode="auto">
          <a:xfrm>
            <a:off x="7371694" y="4284100"/>
            <a:ext cx="1546166" cy="1262368"/>
            <a:chOff x="2036" y="957"/>
            <a:chExt cx="1065" cy="1136"/>
          </a:xfrm>
        </p:grpSpPr>
        <p:pic>
          <p:nvPicPr>
            <p:cNvPr id="47" name="Picture 50" descr="templat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" y="957"/>
              <a:ext cx="680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2036" y="1567"/>
              <a:ext cx="1065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Análise</a:t>
              </a:r>
              <a:r>
                <a:rPr lang="en-US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Alteração</a:t>
              </a:r>
              <a:r>
                <a:rPr lang="en-US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 TR</a:t>
              </a:r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2598660" y="1910235"/>
            <a:ext cx="404922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Sincronização de 5 em 5 minutos</a:t>
            </a:r>
          </a:p>
        </p:txBody>
      </p:sp>
      <p:grpSp>
        <p:nvGrpSpPr>
          <p:cNvPr id="49" name="Group 22"/>
          <p:cNvGrpSpPr>
            <a:grpSpLocks/>
          </p:cNvGrpSpPr>
          <p:nvPr/>
        </p:nvGrpSpPr>
        <p:grpSpPr bwMode="auto">
          <a:xfrm>
            <a:off x="488103" y="2865782"/>
            <a:ext cx="1139221" cy="1137136"/>
            <a:chOff x="2036" y="1035"/>
            <a:chExt cx="909" cy="757"/>
          </a:xfrm>
        </p:grpSpPr>
        <p:pic>
          <p:nvPicPr>
            <p:cNvPr id="50" name="Picture 50" descr="templat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035"/>
              <a:ext cx="680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46"/>
            <p:cNvSpPr txBox="1">
              <a:spLocks noChangeArrowheads="1"/>
            </p:cNvSpPr>
            <p:nvPr/>
          </p:nvSpPr>
          <p:spPr bwMode="auto">
            <a:xfrm>
              <a:off x="2036" y="1567"/>
              <a:ext cx="90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Cadastro</a:t>
              </a:r>
              <a:endPara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grpSp>
        <p:nvGrpSpPr>
          <p:cNvPr id="52" name="Group 22"/>
          <p:cNvGrpSpPr>
            <a:grpSpLocks/>
          </p:cNvGrpSpPr>
          <p:nvPr/>
        </p:nvGrpSpPr>
        <p:grpSpPr bwMode="auto">
          <a:xfrm>
            <a:off x="16746" y="4441061"/>
            <a:ext cx="1553199" cy="1218788"/>
            <a:chOff x="2127" y="1035"/>
            <a:chExt cx="953" cy="895"/>
          </a:xfrm>
        </p:grpSpPr>
        <p:pic>
          <p:nvPicPr>
            <p:cNvPr id="53" name="Picture 50" descr="templat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035"/>
              <a:ext cx="68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 Box 46"/>
            <p:cNvSpPr txBox="1">
              <a:spLocks noChangeArrowheads="1"/>
            </p:cNvSpPr>
            <p:nvPr/>
          </p:nvSpPr>
          <p:spPr bwMode="auto">
            <a:xfrm>
              <a:off x="2127" y="1501"/>
              <a:ext cx="953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Associar</a:t>
              </a:r>
              <a:r>
                <a:rPr lang="en-US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Contrapartida</a:t>
              </a:r>
              <a:endPara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grpSp>
        <p:nvGrpSpPr>
          <p:cNvPr id="62" name="Group 31"/>
          <p:cNvGrpSpPr>
            <a:grpSpLocks/>
          </p:cNvGrpSpPr>
          <p:nvPr/>
        </p:nvGrpSpPr>
        <p:grpSpPr bwMode="auto">
          <a:xfrm>
            <a:off x="5907470" y="3813831"/>
            <a:ext cx="1571733" cy="1142932"/>
            <a:chOff x="2036" y="962"/>
            <a:chExt cx="1065" cy="861"/>
          </a:xfrm>
        </p:grpSpPr>
        <p:pic>
          <p:nvPicPr>
            <p:cNvPr id="63" name="Picture 50" descr="templat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" y="962"/>
              <a:ext cx="680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 Box 46"/>
            <p:cNvSpPr txBox="1">
              <a:spLocks noChangeArrowheads="1"/>
            </p:cNvSpPr>
            <p:nvPr/>
          </p:nvSpPr>
          <p:spPr bwMode="auto">
            <a:xfrm>
              <a:off x="2036" y="1568"/>
              <a:ext cx="1065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Transferência</a:t>
              </a:r>
              <a:endPara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sp>
        <p:nvSpPr>
          <p:cNvPr id="2" name="Retângulo de cantos arredondados 1"/>
          <p:cNvSpPr/>
          <p:nvPr/>
        </p:nvSpPr>
        <p:spPr>
          <a:xfrm>
            <a:off x="978981" y="836712"/>
            <a:ext cx="2016225" cy="966493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altLang="pt-BR" b="1" dirty="0">
                <a:solidFill>
                  <a:schemeClr val="bg1"/>
                </a:solidFill>
              </a:rPr>
              <a:t>Etapas proponente</a:t>
            </a:r>
          </a:p>
          <a:p>
            <a:pPr algn="ctr">
              <a:spcBef>
                <a:spcPct val="0"/>
              </a:spcBef>
            </a:pPr>
            <a:r>
              <a:rPr lang="pt-BR" altLang="pt-BR" b="1" dirty="0">
                <a:solidFill>
                  <a:schemeClr val="bg1"/>
                </a:solidFill>
              </a:rPr>
              <a:t>SIGEFWEB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6331105" y="851305"/>
            <a:ext cx="1894236" cy="9519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altLang="pt-BR" b="1" dirty="0">
                <a:solidFill>
                  <a:schemeClr val="bg1"/>
                </a:solidFill>
              </a:rPr>
              <a:t>Etapas concedente</a:t>
            </a:r>
          </a:p>
          <a:p>
            <a:pPr algn="ctr">
              <a:spcBef>
                <a:spcPct val="0"/>
              </a:spcBef>
            </a:pPr>
            <a:r>
              <a:rPr lang="pt-BR" altLang="pt-BR" b="1" dirty="0">
                <a:solidFill>
                  <a:schemeClr val="bg1"/>
                </a:solidFill>
              </a:rPr>
              <a:t>SIGEF intranet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99979" y="176213"/>
            <a:ext cx="2404542" cy="66049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Sincronização</a:t>
            </a:r>
          </a:p>
        </p:txBody>
      </p:sp>
    </p:spTree>
    <p:extLst>
      <p:ext uri="{BB962C8B-B14F-4D97-AF65-F5344CB8AC3E}">
        <p14:creationId xmlns:p14="http://schemas.microsoft.com/office/powerpoint/2010/main" val="3658697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5873" y="682306"/>
            <a:ext cx="8659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/>
              <a:t>Informações cadastradas pelo concedente do recurso que orientam a elaboração da proposta e demonstram como será o processo de seleção. 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16941" y="-97654"/>
            <a:ext cx="5270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Programa Transferência – manual 02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28971043-E5B8-4CBD-B15B-70227EA38E4C}"/>
              </a:ext>
            </a:extLst>
          </p:cNvPr>
          <p:cNvSpPr/>
          <p:nvPr/>
        </p:nvSpPr>
        <p:spPr>
          <a:xfrm>
            <a:off x="0" y="2539014"/>
            <a:ext cx="2317073" cy="19353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Manter Programa Transferência: concedente cadastra o Programa no SIGEF;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29ADD43-45D1-499B-8775-5604937A058C}"/>
              </a:ext>
            </a:extLst>
          </p:cNvPr>
          <p:cNvSpPr/>
          <p:nvPr/>
        </p:nvSpPr>
        <p:spPr>
          <a:xfrm>
            <a:off x="2396970" y="2521260"/>
            <a:ext cx="2370337" cy="20684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/>
              <a:t>Imprimir Programa Transferência Autorização: Casa Civil envia via </a:t>
            </a:r>
            <a:r>
              <a:rPr lang="pt-BR" dirty="0" err="1"/>
              <a:t>Sgp</a:t>
            </a:r>
            <a:r>
              <a:rPr lang="pt-BR" dirty="0"/>
              <a:t>-e para o Governador assinar;</a:t>
            </a:r>
            <a:endParaRPr lang="pt-BR" b="1" dirty="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D0E32D4-479F-4FEC-A7EC-4D4C3FE7FBAB}"/>
              </a:ext>
            </a:extLst>
          </p:cNvPr>
          <p:cNvSpPr/>
          <p:nvPr/>
        </p:nvSpPr>
        <p:spPr>
          <a:xfrm>
            <a:off x="4802820" y="2521259"/>
            <a:ext cx="2149875" cy="20418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Publicar Programa Transferência: Casa Civil publica o programa no SIGEF. 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958F8339-7398-48A3-BAA7-25439C87CDB4}"/>
              </a:ext>
            </a:extLst>
          </p:cNvPr>
          <p:cNvSpPr/>
          <p:nvPr/>
        </p:nvSpPr>
        <p:spPr>
          <a:xfrm>
            <a:off x="6986726" y="2512380"/>
            <a:ext cx="2157274" cy="20329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/>
              <a:t>Há a divulgação automática na </a:t>
            </a:r>
            <a:r>
              <a:rPr lang="pt-BR" i="1" dirty="0"/>
              <a:t>internet</a:t>
            </a:r>
            <a:r>
              <a:rPr lang="pt-BR" dirty="0"/>
              <a:t> - Portal </a:t>
            </a:r>
            <a:r>
              <a:rPr lang="pt-BR" dirty="0" err="1"/>
              <a:t>SCtransferências</a:t>
            </a:r>
            <a:r>
              <a:rPr lang="pt-BR" dirty="0"/>
              <a:t>.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D316C246-D2C1-47F2-811F-353D6B5FE83E}"/>
              </a:ext>
            </a:extLst>
          </p:cNvPr>
          <p:cNvSpPr/>
          <p:nvPr/>
        </p:nvSpPr>
        <p:spPr>
          <a:xfrm>
            <a:off x="3710864" y="1571347"/>
            <a:ext cx="1882067" cy="6658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ETAPAS</a:t>
            </a:r>
          </a:p>
        </p:txBody>
      </p:sp>
    </p:spTree>
    <p:extLst>
      <p:ext uri="{BB962C8B-B14F-4D97-AF65-F5344CB8AC3E}">
        <p14:creationId xmlns:p14="http://schemas.microsoft.com/office/powerpoint/2010/main" val="144751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32782"/>
            <a:ext cx="6720840" cy="41811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86159" y="5433060"/>
            <a:ext cx="6405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Informar todas as abas antes de clicar no botão incluir!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903220" y="0"/>
            <a:ext cx="293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Programa Transferência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23260" y="4716780"/>
            <a:ext cx="640080" cy="236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86159" y="1508289"/>
            <a:ext cx="2452587" cy="1979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498862" y="1885361"/>
            <a:ext cx="2215299" cy="3487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16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62900" cy="451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73668" y="1594230"/>
            <a:ext cx="2794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Convênio,</a:t>
            </a:r>
          </a:p>
          <a:p>
            <a:r>
              <a:rPr lang="pt-BR" dirty="0">
                <a:solidFill>
                  <a:srgbClr val="0070C0"/>
                </a:solidFill>
              </a:rPr>
              <a:t>Termo de Fomento </a:t>
            </a:r>
          </a:p>
          <a:p>
            <a:r>
              <a:rPr lang="pt-BR" dirty="0">
                <a:solidFill>
                  <a:srgbClr val="0070C0"/>
                </a:solidFill>
              </a:rPr>
              <a:t>Termo de Colaboração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374734" y="26610"/>
            <a:ext cx="293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Programa Transferência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7940040" y="1409700"/>
            <a:ext cx="228600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45380" y="5289302"/>
            <a:ext cx="8091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O termo de colaboração tem o objetivo de executar projetos parametrizados pelo Estado, por isso quem elabora o Plano de Trabalho é o concedente.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357460" y="4044099"/>
            <a:ext cx="6582580" cy="3299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26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27150" y="2678113"/>
            <a:ext cx="7816850" cy="5561012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endParaRPr lang="pt-BR" altLang="pt-BR" sz="2800" dirty="0">
              <a:solidFill>
                <a:srgbClr val="003366"/>
              </a:solidFill>
            </a:endParaRPr>
          </a:p>
          <a:p>
            <a:pPr algn="ctr">
              <a:buFontTx/>
              <a:buNone/>
            </a:pPr>
            <a:endParaRPr lang="pt-BR" altLang="pt-BR" sz="2800" dirty="0">
              <a:solidFill>
                <a:srgbClr val="003366"/>
              </a:solidFill>
            </a:endParaRPr>
          </a:p>
          <a:p>
            <a:pPr algn="ctr">
              <a:buFontTx/>
              <a:buNone/>
            </a:pPr>
            <a:r>
              <a:rPr lang="pt-BR" altLang="pt-BR" sz="2800" dirty="0">
                <a:solidFill>
                  <a:srgbClr val="003366"/>
                </a:solidFill>
              </a:rPr>
              <a:t>Módulo Transferência do SIGEF</a:t>
            </a:r>
          </a:p>
          <a:p>
            <a:pPr algn="ctr">
              <a:buFontTx/>
              <a:buNone/>
            </a:pPr>
            <a:endParaRPr lang="pt-BR" altLang="pt-BR" sz="2800" dirty="0">
              <a:solidFill>
                <a:srgbClr val="003366"/>
              </a:solidFill>
            </a:endParaRPr>
          </a:p>
          <a:p>
            <a:pPr algn="ctr">
              <a:buFontTx/>
              <a:buNone/>
            </a:pPr>
            <a:endParaRPr lang="pt-BR" altLang="pt-BR" sz="2800" dirty="0">
              <a:solidFill>
                <a:srgbClr val="003366"/>
              </a:solidFill>
            </a:endParaRPr>
          </a:p>
          <a:p>
            <a:pPr algn="ctr">
              <a:buFontTx/>
              <a:buNone/>
            </a:pPr>
            <a:endParaRPr lang="pt-BR" altLang="pt-BR" sz="2800" dirty="0">
              <a:solidFill>
                <a:srgbClr val="003366"/>
              </a:solidFill>
            </a:endParaRPr>
          </a:p>
          <a:p>
            <a:pPr>
              <a:buFontTx/>
              <a:buNone/>
            </a:pPr>
            <a:endParaRPr lang="pt-BR" altLang="pt-BR" sz="900" dirty="0">
              <a:solidFill>
                <a:srgbClr val="0033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660066"/>
                </a:solidFill>
              </a:rPr>
              <a:t>				Diretoria de Auditoria Geral – DIAG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660066"/>
                </a:solidFill>
              </a:rPr>
              <a:t>				Gerência de Auditoria de Recursos Antecipados - GERAN</a:t>
            </a:r>
          </a:p>
        </p:txBody>
      </p:sp>
    </p:spTree>
    <p:extLst>
      <p:ext uri="{BB962C8B-B14F-4D97-AF65-F5344CB8AC3E}">
        <p14:creationId xmlns:p14="http://schemas.microsoft.com/office/powerpoint/2010/main" val="235023129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37260" y="5298608"/>
            <a:ext cx="7122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Voluntário: </a:t>
            </a:r>
            <a:r>
              <a:rPr lang="pt-BR" dirty="0"/>
              <a:t>qualquer pessoa poderá enviar proposta</a:t>
            </a:r>
          </a:p>
          <a:p>
            <a:r>
              <a:rPr lang="pt-BR" dirty="0">
                <a:solidFill>
                  <a:srgbClr val="0070C0"/>
                </a:solidFill>
              </a:rPr>
              <a:t>Específico concedente: </a:t>
            </a:r>
            <a:r>
              <a:rPr lang="pt-BR" dirty="0"/>
              <a:t>só o indicado poderá enviar proposta</a:t>
            </a:r>
          </a:p>
          <a:p>
            <a:r>
              <a:rPr lang="pt-BR" dirty="0">
                <a:solidFill>
                  <a:srgbClr val="0070C0"/>
                </a:solidFill>
              </a:rPr>
              <a:t>Emenda parlamentar: </a:t>
            </a:r>
            <a:r>
              <a:rPr lang="pt-BR" dirty="0"/>
              <a:t>só o indicado poderá enviar proposta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598670" y="297942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</a:t>
            </a:r>
          </a:p>
        </p:txBody>
      </p:sp>
      <p:pic>
        <p:nvPicPr>
          <p:cNvPr id="410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112520"/>
            <a:ext cx="6613525" cy="387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878822" y="2337847"/>
            <a:ext cx="3977397" cy="111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800" dirty="0"/>
              <a:t>Atenção!! As datas determinam a disponibilidade do Programa para o recebimento de propostas. </a:t>
            </a:r>
            <a:r>
              <a:rPr lang="pt-BR" sz="1800" dirty="0" err="1"/>
              <a:t>PublicidadeXDisponibilidade</a:t>
            </a:r>
            <a:endParaRPr lang="pt-BR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61374" y="0"/>
            <a:ext cx="293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Programa Transferência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95400" y="2849880"/>
            <a:ext cx="2011680" cy="4267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996586" y="3734718"/>
            <a:ext cx="36025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Deve ser informado no caso de proponente voluntário.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15678" y="3450210"/>
            <a:ext cx="744718" cy="1979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574276" y="1668544"/>
            <a:ext cx="2924215" cy="1696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9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487680"/>
            <a:ext cx="709422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18160" y="3870960"/>
            <a:ext cx="7696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>
                <a:solidFill>
                  <a:srgbClr val="0070C0"/>
                </a:solidFill>
              </a:rPr>
              <a:t>Chamamento público: </a:t>
            </a:r>
            <a:r>
              <a:rPr lang="pt-BR" sz="1800" dirty="0"/>
              <a:t>procedimento destinado a selecionar organização da sociedade civil para firmar parceria por meio de </a:t>
            </a:r>
            <a:r>
              <a:rPr lang="pt-BR" sz="1800" b="1" dirty="0">
                <a:solidFill>
                  <a:srgbClr val="0070C0"/>
                </a:solidFill>
              </a:rPr>
              <a:t>termo de colaboração ou de fomento</a:t>
            </a:r>
            <a:r>
              <a:rPr lang="pt-BR" sz="1800" dirty="0"/>
              <a:t>, no qual se garanta a observância dos princípios da isonomia, da legalidade, da impessoalidade, da moralidade, da igualdade, entre outros.</a:t>
            </a:r>
          </a:p>
          <a:p>
            <a:pPr lvl="0" algn="just"/>
            <a:endParaRPr lang="pt-BR" sz="1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31820" y="0"/>
            <a:ext cx="293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Programa Transferência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5280660" y="1869609"/>
            <a:ext cx="1893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Não se aplica</a:t>
            </a:r>
          </a:p>
          <a:p>
            <a:r>
              <a:rPr lang="pt-BR" dirty="0">
                <a:solidFill>
                  <a:srgbClr val="0070C0"/>
                </a:solidFill>
              </a:rPr>
              <a:t>Sim</a:t>
            </a:r>
          </a:p>
          <a:p>
            <a:r>
              <a:rPr lang="pt-BR" dirty="0">
                <a:solidFill>
                  <a:srgbClr val="0070C0"/>
                </a:solidFill>
              </a:rPr>
              <a:t>Dispensado </a:t>
            </a:r>
          </a:p>
          <a:p>
            <a:r>
              <a:rPr lang="pt-BR" dirty="0">
                <a:solidFill>
                  <a:srgbClr val="0070C0"/>
                </a:solidFill>
              </a:rPr>
              <a:t>Inexigível</a:t>
            </a:r>
          </a:p>
        </p:txBody>
      </p:sp>
      <p:cxnSp>
        <p:nvCxnSpPr>
          <p:cNvPr id="6" name="Conector de seta reta 5"/>
          <p:cNvCxnSpPr/>
          <p:nvPr/>
        </p:nvCxnSpPr>
        <p:spPr>
          <a:xfrm>
            <a:off x="5280660" y="1158240"/>
            <a:ext cx="533400" cy="64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5204460" y="1028700"/>
            <a:ext cx="182880" cy="1295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01980" y="5410200"/>
            <a:ext cx="74980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800" dirty="0"/>
              <a:t>A opção Sim exige o preenchimento do campo Edital e as opções Dispensado e Inexigível exigem o preenchimento do campo Justificativa.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21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621780" cy="409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048925" y="0"/>
            <a:ext cx="293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Programa Transferência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42060" y="2400300"/>
            <a:ext cx="6446520" cy="11658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91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1466850"/>
            <a:ext cx="7193281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876331" y="-1935"/>
            <a:ext cx="2934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Programa Transferência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45920" y="4076700"/>
            <a:ext cx="182880" cy="1676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471160" y="4076700"/>
            <a:ext cx="66294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990601" y="4594860"/>
            <a:ext cx="6606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Opções: sim e não – a critério do concedente a contrapartida pode ser dispensada</a:t>
            </a:r>
          </a:p>
        </p:txBody>
      </p:sp>
      <p:sp>
        <p:nvSpPr>
          <p:cNvPr id="7" name="Retângulo 6"/>
          <p:cNvSpPr/>
          <p:nvPr/>
        </p:nvSpPr>
        <p:spPr>
          <a:xfrm>
            <a:off x="6393180" y="4076700"/>
            <a:ext cx="1051560" cy="1981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" y="739140"/>
            <a:ext cx="7155180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960151" y="5685"/>
            <a:ext cx="2934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Programa Transferência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358641" y="3236058"/>
            <a:ext cx="384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</a:rPr>
              <a:t>O valor da contrapartida ficará a critério do concedente, de acordo com o limite previsto em lei – máximo 30%. 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7543800" y="2613660"/>
            <a:ext cx="0" cy="5486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6865620" y="1097280"/>
            <a:ext cx="1333500" cy="1447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3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" y="762000"/>
            <a:ext cx="7543800" cy="401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906811" y="-17175"/>
            <a:ext cx="2934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Programa Transferência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7010400" y="1379220"/>
            <a:ext cx="274320" cy="213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665720" y="1592580"/>
            <a:ext cx="69342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512597C-5DEB-4901-996A-C8C0263BF785}"/>
              </a:ext>
            </a:extLst>
          </p:cNvPr>
          <p:cNvSpPr/>
          <p:nvPr/>
        </p:nvSpPr>
        <p:spPr>
          <a:xfrm>
            <a:off x="1171852" y="4971493"/>
            <a:ext cx="6525087" cy="1376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/>
              <a:t>UG do Programa(Aba Identificação) diferente da UG da Aba Dados Orçamentários = recurso descentralizado. </a:t>
            </a:r>
          </a:p>
          <a:p>
            <a:pPr algn="just"/>
            <a:r>
              <a:rPr lang="pt-BR" dirty="0" err="1"/>
              <a:t>UG’s</a:t>
            </a:r>
            <a:r>
              <a:rPr lang="pt-BR" dirty="0"/>
              <a:t> iguais = recurso próprio</a:t>
            </a:r>
          </a:p>
        </p:txBody>
      </p:sp>
    </p:spTree>
    <p:extLst>
      <p:ext uri="{BB962C8B-B14F-4D97-AF65-F5344CB8AC3E}">
        <p14:creationId xmlns:p14="http://schemas.microsoft.com/office/powerpoint/2010/main" val="39606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Imagem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79" y="403860"/>
            <a:ext cx="53959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5260" y="259842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Selecionar a modalidade de acordo com a nat. jur. informada na aba Natureza Jurídica.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581375"/>
              </p:ext>
            </p:extLst>
          </p:nvPr>
        </p:nvGraphicFramePr>
        <p:xfrm>
          <a:off x="2118359" y="3160451"/>
          <a:ext cx="5498681" cy="29473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4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4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5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 dirty="0">
                          <a:effectLst/>
                        </a:rPr>
                        <a:t>Modalidade de Aplicação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>
                          <a:effectLst/>
                        </a:rPr>
                        <a:t>Natureza Jurídica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 dirty="0">
                          <a:effectLst/>
                        </a:rPr>
                        <a:t>xx.40.xx.xx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 dirty="0">
                          <a:effectLst/>
                        </a:rPr>
                        <a:t>Prefeituras</a:t>
                      </a:r>
                      <a:endParaRPr lang="pt-BR" sz="120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 dirty="0">
                          <a:effectLst/>
                        </a:rPr>
                        <a:t>Fundos Municipais </a:t>
                      </a:r>
                      <a:endParaRPr lang="pt-BR" sz="120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 dirty="0">
                          <a:effectLst/>
                        </a:rPr>
                        <a:t>Administração Indireta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>
                          <a:effectLst/>
                        </a:rPr>
                        <a:t>xx.50.xx.xx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 dirty="0">
                          <a:effectLst/>
                        </a:rPr>
                        <a:t>Entidade Privada Sem Fins Lucrativos</a:t>
                      </a:r>
                      <a:endParaRPr lang="pt-BR" sz="120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 dirty="0">
                          <a:effectLst/>
                        </a:rPr>
                        <a:t>APAE  </a:t>
                      </a:r>
                      <a:endParaRPr lang="pt-BR" sz="120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 dirty="0">
                          <a:effectLst/>
                        </a:rPr>
                        <a:t>APP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>
                          <a:effectLst/>
                        </a:rPr>
                        <a:t>xx.90.48.xx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 dirty="0">
                          <a:effectLst/>
                        </a:rPr>
                        <a:t>Pessoa Física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>
                          <a:effectLst/>
                        </a:rPr>
                        <a:t>xx.90.20.xx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 dirty="0">
                          <a:effectLst/>
                        </a:rPr>
                        <a:t>Pessoa Física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>
                          <a:effectLst/>
                        </a:rPr>
                        <a:t>xx.20.xx.xx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 dirty="0">
                          <a:effectLst/>
                        </a:rPr>
                        <a:t>União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>
                          <a:effectLst/>
                        </a:rPr>
                        <a:t>xx.22.xx.xx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 dirty="0">
                          <a:effectLst/>
                        </a:rPr>
                        <a:t>União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>
                          <a:effectLst/>
                        </a:rPr>
                        <a:t>xx.30.xx.xx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 dirty="0">
                          <a:effectLst/>
                        </a:rPr>
                        <a:t>Estado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>
                          <a:effectLst/>
                        </a:rPr>
                        <a:t>xx.32.xx.xx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 dirty="0">
                          <a:effectLst/>
                        </a:rPr>
                        <a:t>Estado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>
                          <a:effectLst/>
                        </a:rPr>
                        <a:t>xx.71.xx.xx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 dirty="0">
                          <a:effectLst/>
                        </a:rPr>
                        <a:t>Consórcio Público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1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>
                          <a:effectLst/>
                        </a:rPr>
                        <a:t>xx.72.xx.xx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>
                          <a:effectLst/>
                        </a:rPr>
                        <a:t>Consórcio Público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 dirty="0">
                          <a:effectLst/>
                        </a:rPr>
                        <a:t>xx.60.xx.xx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pt-BR" sz="1000" dirty="0">
                          <a:effectLst/>
                        </a:rPr>
                        <a:t>Fornecedor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104931" y="0"/>
            <a:ext cx="2934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Programa Transferência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23660" y="640080"/>
            <a:ext cx="167640" cy="2057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911340" y="640080"/>
            <a:ext cx="610552" cy="2057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002280" y="1287780"/>
            <a:ext cx="182880" cy="1295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278380" y="914400"/>
            <a:ext cx="5151120" cy="10439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4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6760" y="4064348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Sugere-se incluir mais de uma </a:t>
            </a:r>
            <a:r>
              <a:rPr lang="pt-BR" dirty="0" err="1"/>
              <a:t>subação</a:t>
            </a:r>
            <a:r>
              <a:rPr lang="pt-BR" dirty="0"/>
              <a:t> pois o Programa Transferência não poderá ser alterado com o objetivo de incluir novas </a:t>
            </a:r>
            <a:r>
              <a:rPr lang="pt-BR" dirty="0" err="1"/>
              <a:t>subações</a:t>
            </a:r>
            <a:r>
              <a:rPr lang="pt-BR" dirty="0"/>
              <a:t>. </a:t>
            </a:r>
          </a:p>
          <a:p>
            <a:pPr algn="just"/>
            <a:r>
              <a:rPr lang="pt-BR" dirty="0"/>
              <a:t>Para utilizar </a:t>
            </a:r>
            <a:r>
              <a:rPr lang="pt-BR" dirty="0" err="1"/>
              <a:t>subação</a:t>
            </a:r>
            <a:r>
              <a:rPr lang="pt-BR" dirty="0"/>
              <a:t> não prevista no Programa cadastrar uma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alteração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dirty="0"/>
              <a:t>do tipo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“Dados Orçamentários”</a:t>
            </a:r>
            <a:r>
              <a:rPr lang="pt-BR" dirty="0"/>
              <a:t>. </a:t>
            </a:r>
          </a:p>
          <a:p>
            <a:pPr algn="just"/>
            <a:r>
              <a:rPr lang="pt-BR" dirty="0"/>
              <a:t>Após informar todos os campos clicar no botão incluir: mensagem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104930" y="-1935"/>
            <a:ext cx="2934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Programa Transferência</a:t>
            </a:r>
          </a:p>
        </p:txBody>
      </p:sp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45" y="671339"/>
            <a:ext cx="6556505" cy="320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740665" y="1432193"/>
            <a:ext cx="3690651" cy="341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431316" y="1255923"/>
            <a:ext cx="1773715" cy="5177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120309" y="3039965"/>
            <a:ext cx="1553378" cy="45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02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5287" y="4674641"/>
            <a:ext cx="7707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</a:rPr>
              <a:t>Aba Identificação - Os campos “Programa Transferência” e “Situação Atual” serão preenchidos automaticamente pelo sistema.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8" y="553811"/>
            <a:ext cx="7786275" cy="372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42091" y="-1935"/>
            <a:ext cx="2934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Programa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20046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706880"/>
            <a:ext cx="6519545" cy="422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649980" y="5356860"/>
            <a:ext cx="212598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078480" y="2446020"/>
            <a:ext cx="807720" cy="2438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775460" y="3756660"/>
            <a:ext cx="1874520" cy="236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366912" y="0"/>
            <a:ext cx="239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Mensagens de erro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88356" y="686065"/>
            <a:ext cx="7292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Não apareceu a mensagem: Operação realizada com sucesso.</a:t>
            </a:r>
          </a:p>
        </p:txBody>
      </p:sp>
    </p:spTree>
    <p:extLst>
      <p:ext uri="{BB962C8B-B14F-4D97-AF65-F5344CB8AC3E}">
        <p14:creationId xmlns:p14="http://schemas.microsoft.com/office/powerpoint/2010/main" val="226331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67544" y="1380224"/>
            <a:ext cx="8352928" cy="54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6440" algn="ctr">
              <a:lnSpc>
                <a:spcPct val="90000"/>
              </a:lnSpc>
              <a:spcBef>
                <a:spcPts val="1001"/>
              </a:spcBef>
            </a:pPr>
            <a:endParaRPr lang="pt-BR" spc="-1" dirty="0">
              <a:solidFill>
                <a:prstClr val="black"/>
              </a:solidFill>
            </a:endParaRP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3200" dirty="0"/>
              <a:t>Consolida informações sobre as transferências voluntárias realizadas pelo Estado.</a:t>
            </a:r>
          </a:p>
          <a:p>
            <a:pPr algn="just"/>
            <a:endParaRPr lang="pt-BR" sz="3200" dirty="0">
              <a:latin typeface="Calibri" panose="020F0502020204030204" pitchFamily="34" charset="0"/>
            </a:endParaRPr>
          </a:p>
          <a:p>
            <a:pPr algn="just">
              <a:buClr>
                <a:srgbClr val="0070C0"/>
              </a:buClr>
            </a:pPr>
            <a:r>
              <a:rPr lang="pt-BR" sz="3200" dirty="0"/>
              <a:t>Transferência Voluntária é a </a:t>
            </a:r>
            <a:r>
              <a:rPr lang="pt-BR" sz="3200" dirty="0">
                <a:solidFill>
                  <a:srgbClr val="0070C0"/>
                </a:solidFill>
              </a:rPr>
              <a:t>entrega de recursos a outro ente ou entidades</a:t>
            </a:r>
            <a:r>
              <a:rPr lang="pt-BR" sz="3200" dirty="0"/>
              <a:t>, a título de cooperação para a execução de um objeto de interesse público. </a:t>
            </a:r>
          </a:p>
          <a:p>
            <a:pPr algn="just">
              <a:buClr>
                <a:srgbClr val="0070C0"/>
              </a:buClr>
            </a:pPr>
            <a:endParaRPr lang="pt-BR" sz="3200" dirty="0"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3200" dirty="0">
              <a:latin typeface="Calibri" panose="020F0502020204030204" pitchFamily="34" charset="0"/>
            </a:endParaRPr>
          </a:p>
          <a:p>
            <a:pPr algn="just">
              <a:buClr>
                <a:srgbClr val="0070C0"/>
              </a:buClr>
            </a:pP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2601159" y="687619"/>
            <a:ext cx="4081760" cy="6274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Portal </a:t>
            </a:r>
            <a:r>
              <a:rPr lang="pt-BR" sz="2800" b="1" dirty="0" err="1"/>
              <a:t>SCtransferências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3963364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333500"/>
            <a:ext cx="63182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878580" y="2087880"/>
            <a:ext cx="1051560" cy="1981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606040" y="4815840"/>
            <a:ext cx="4046220" cy="236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537460" y="2621280"/>
            <a:ext cx="239268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208359" y="0"/>
            <a:ext cx="239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Mensagens de erro</a:t>
            </a:r>
          </a:p>
        </p:txBody>
      </p:sp>
    </p:spTree>
    <p:extLst>
      <p:ext uri="{BB962C8B-B14F-4D97-AF65-F5344CB8AC3E}">
        <p14:creationId xmlns:p14="http://schemas.microsoft.com/office/powerpoint/2010/main" val="32476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438275"/>
            <a:ext cx="63627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82539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5252" y="701990"/>
            <a:ext cx="884654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</a:rPr>
              <a:t>»Em edição: </a:t>
            </a:r>
            <a:r>
              <a:rPr lang="pt-BR" dirty="0"/>
              <a:t>situação do Programa Transferência após a inclusão no sistema - nessa situação qualquer informação pode ser alterada. </a:t>
            </a:r>
            <a:r>
              <a:rPr lang="pt-BR" dirty="0">
                <a:solidFill>
                  <a:srgbClr val="0070C0"/>
                </a:solidFill>
              </a:rPr>
              <a:t>»Aguardando Publicação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pt-BR" dirty="0"/>
              <a:t>o Programa Transferência foi publicado pela Casa Civil faltando apenas a sincronização do sistema.</a:t>
            </a:r>
          </a:p>
          <a:p>
            <a:pPr algn="just"/>
            <a:r>
              <a:rPr lang="pt-BR" dirty="0">
                <a:solidFill>
                  <a:srgbClr val="0070C0"/>
                </a:solidFill>
              </a:rPr>
              <a:t>»Publicado: </a:t>
            </a:r>
            <a:r>
              <a:rPr lang="pt-BR" dirty="0"/>
              <a:t>situação do programa após a sincronização.</a:t>
            </a:r>
          </a:p>
          <a:p>
            <a:pPr algn="just"/>
            <a:r>
              <a:rPr lang="pt-BR" dirty="0">
                <a:solidFill>
                  <a:srgbClr val="0070C0"/>
                </a:solidFill>
              </a:rPr>
              <a:t>» Inativo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pt-BR" dirty="0"/>
              <a:t>o concedente inativou o Programa Transferência.</a:t>
            </a:r>
          </a:p>
          <a:p>
            <a:pPr algn="just"/>
            <a:r>
              <a:rPr lang="pt-BR" dirty="0">
                <a:solidFill>
                  <a:srgbClr val="0070C0"/>
                </a:solidFill>
              </a:rPr>
              <a:t>» Data Alterada: </a:t>
            </a:r>
            <a:r>
              <a:rPr lang="pt-BR" dirty="0"/>
              <a:t>o usuário, após a publicação do programa no Portal, alterou as datas de início ou de fim para o recebimento de propostas.</a:t>
            </a:r>
          </a:p>
          <a:p>
            <a:pPr algn="just"/>
            <a:endParaRPr lang="pt-BR" dirty="0">
              <a:solidFill>
                <a:srgbClr val="0070C0"/>
              </a:solidFill>
            </a:endParaRPr>
          </a:p>
          <a:p>
            <a:pPr algn="just"/>
            <a:r>
              <a:rPr lang="pt-BR" dirty="0">
                <a:solidFill>
                  <a:srgbClr val="0070C0"/>
                </a:solidFill>
              </a:rPr>
              <a:t>ALTERAÇÕES POSSÍVEIS APÓS A PUBLICAÇÃO:</a:t>
            </a:r>
          </a:p>
          <a:p>
            <a:pPr lvl="0"/>
            <a:r>
              <a:rPr lang="pt-BR" sz="1800" dirty="0"/>
              <a:t>Data início proposta: no caso de a data ser maior que a data atual ela pode ser alterada para uma data maior.</a:t>
            </a:r>
          </a:p>
          <a:p>
            <a:pPr lvl="0"/>
            <a:r>
              <a:rPr lang="pt-BR" sz="1800" dirty="0"/>
              <a:t>Data término proposta: somente pode ser alterada para uma data maior que a data atual e desde que a data término não seja menor que a data atual;</a:t>
            </a:r>
          </a:p>
          <a:p>
            <a:pPr lvl="0"/>
            <a:r>
              <a:rPr lang="pt-BR" sz="1800" dirty="0"/>
              <a:t>Edital: podem ser inseridas outras versões e as versões anteriores ficarão disponíveis para consulta.</a:t>
            </a:r>
          </a:p>
          <a:p>
            <a:pPr lvl="0"/>
            <a:endParaRPr lang="pt-BR" sz="1800" dirty="0"/>
          </a:p>
          <a:p>
            <a:pPr lvl="0"/>
            <a:endParaRPr lang="pt-BR" sz="1800" dirty="0"/>
          </a:p>
          <a:p>
            <a:pPr algn="just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891571" y="0"/>
            <a:ext cx="2934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Programa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137271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8"/>
          <p:cNvSpPr/>
          <p:nvPr/>
        </p:nvSpPr>
        <p:spPr>
          <a:xfrm>
            <a:off x="5252458" y="3413116"/>
            <a:ext cx="760320" cy="1866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86" name="CustomShape 9"/>
          <p:cNvSpPr/>
          <p:nvPr/>
        </p:nvSpPr>
        <p:spPr>
          <a:xfrm flipH="1">
            <a:off x="2586380" y="3493345"/>
            <a:ext cx="689475" cy="36045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87" name="CustomShape 10"/>
          <p:cNvSpPr/>
          <p:nvPr/>
        </p:nvSpPr>
        <p:spPr>
          <a:xfrm>
            <a:off x="4769946" y="3957853"/>
            <a:ext cx="384060" cy="54289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88" name="CustomShape 11"/>
          <p:cNvSpPr/>
          <p:nvPr/>
        </p:nvSpPr>
        <p:spPr>
          <a:xfrm flipV="1">
            <a:off x="5122936" y="2311785"/>
            <a:ext cx="600480" cy="39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0" name="CustomShape 13"/>
          <p:cNvSpPr/>
          <p:nvPr/>
        </p:nvSpPr>
        <p:spPr>
          <a:xfrm flipH="1" flipV="1">
            <a:off x="2756130" y="2259843"/>
            <a:ext cx="668520" cy="53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8" name="CustomShape 11"/>
          <p:cNvSpPr/>
          <p:nvPr/>
        </p:nvSpPr>
        <p:spPr>
          <a:xfrm flipH="1" flipV="1">
            <a:off x="4180087" y="1970897"/>
            <a:ext cx="45719" cy="53762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Retângulo de cantos arredondados 1"/>
          <p:cNvSpPr/>
          <p:nvPr/>
        </p:nvSpPr>
        <p:spPr>
          <a:xfrm>
            <a:off x="905304" y="1574280"/>
            <a:ext cx="1728192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spc="-1" dirty="0">
                <a:solidFill>
                  <a:schemeClr val="bg1"/>
                </a:solidFill>
              </a:rPr>
              <a:t>Cadastro </a:t>
            </a:r>
          </a:p>
          <a:p>
            <a:pPr algn="ctr"/>
            <a:r>
              <a:rPr lang="pt-BR" b="1" spc="-1" dirty="0">
                <a:solidFill>
                  <a:schemeClr val="bg1"/>
                </a:solidFill>
              </a:rPr>
              <a:t>Proponente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3424650" y="918064"/>
            <a:ext cx="1909110" cy="8095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spc="-1" dirty="0">
                <a:solidFill>
                  <a:schemeClr val="bg1"/>
                </a:solidFill>
              </a:rPr>
              <a:t>Programa</a:t>
            </a:r>
          </a:p>
          <a:p>
            <a:pPr algn="ctr"/>
            <a:r>
              <a:rPr lang="pt-BR" b="1" spc="-1" dirty="0">
                <a:solidFill>
                  <a:schemeClr val="bg1"/>
                </a:solidFill>
              </a:rPr>
              <a:t>Transferência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5906942" y="1756392"/>
            <a:ext cx="1401361" cy="8160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Proposta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3497400" y="2819880"/>
            <a:ext cx="1509840" cy="8026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SITUAÇÃO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486623" y="4797152"/>
            <a:ext cx="1578464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Prestação de contas parcial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156176" y="3226456"/>
            <a:ext cx="1800200" cy="7920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Transferência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4961976" y="4765104"/>
            <a:ext cx="1827808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Transferência alteração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11560" y="3257637"/>
            <a:ext cx="15064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Prestação de contas final</a:t>
            </a:r>
          </a:p>
        </p:txBody>
      </p:sp>
      <p:sp>
        <p:nvSpPr>
          <p:cNvPr id="24" name="CustomShape 9"/>
          <p:cNvSpPr/>
          <p:nvPr/>
        </p:nvSpPr>
        <p:spPr>
          <a:xfrm flipH="1">
            <a:off x="3594907" y="4008320"/>
            <a:ext cx="241422" cy="49243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35274968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altLang="pt-BR" dirty="0"/>
          </a:p>
          <a:p>
            <a:pPr>
              <a:buFontTx/>
              <a:buNone/>
            </a:pPr>
            <a:endParaRPr lang="pt-BR" altLang="pt-BR" dirty="0"/>
          </a:p>
          <a:p>
            <a:pPr>
              <a:buFontTx/>
              <a:buNone/>
            </a:pPr>
            <a:endParaRPr lang="pt-BR" altLang="pt-BR" dirty="0"/>
          </a:p>
          <a:p>
            <a:pPr>
              <a:buFontTx/>
              <a:buNone/>
            </a:pPr>
            <a:endParaRPr lang="pt-BR" altLang="pt-BR" dirty="0"/>
          </a:p>
          <a:p>
            <a:pPr algn="ctr">
              <a:buFontTx/>
              <a:buNone/>
            </a:pPr>
            <a:r>
              <a:rPr lang="pt-BR" altLang="pt-BR" sz="4400" dirty="0">
                <a:solidFill>
                  <a:srgbClr val="FF0000"/>
                </a:solidFill>
              </a:rPr>
              <a:t>                                                                   </a:t>
            </a:r>
            <a:r>
              <a:rPr lang="pt-BR" altLang="pt-BR" sz="4400" dirty="0">
                <a:solidFill>
                  <a:schemeClr val="accent5">
                    <a:lumMod val="75000"/>
                  </a:schemeClr>
                </a:solidFill>
              </a:rPr>
              <a:t>Confecção e Envio de Proposta</a:t>
            </a:r>
          </a:p>
          <a:p>
            <a:pPr algn="ctr">
              <a:buNone/>
            </a:pPr>
            <a:r>
              <a:rPr lang="pt-BR" altLang="pt-BR" sz="3200" dirty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          (Ver Manual n° 15)</a:t>
            </a:r>
          </a:p>
          <a:p>
            <a:pPr algn="ctr">
              <a:buFontTx/>
              <a:buNone/>
            </a:pPr>
            <a:endParaRPr lang="pt-BR" altLang="pt-B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87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pt-BR" sz="2400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</a:t>
            </a:r>
            <a:r>
              <a:rPr lang="en-US" altLang="pt-BR" sz="2400" dirty="0" err="1">
                <a:solidFill>
                  <a:srgbClr val="0070C0"/>
                </a:solidFill>
              </a:rPr>
              <a:t>Consultar</a:t>
            </a:r>
            <a:r>
              <a:rPr lang="en-US" altLang="pt-BR" sz="2400" dirty="0">
                <a:solidFill>
                  <a:srgbClr val="0070C0"/>
                </a:solidFill>
              </a:rPr>
              <a:t> </a:t>
            </a:r>
            <a:r>
              <a:rPr lang="en-US" altLang="pt-BR" sz="2400" dirty="0" err="1">
                <a:solidFill>
                  <a:srgbClr val="0070C0"/>
                </a:solidFill>
              </a:rPr>
              <a:t>Programas</a:t>
            </a:r>
            <a:r>
              <a:rPr lang="en-US" altLang="pt-BR" sz="2400" dirty="0">
                <a:solidFill>
                  <a:srgbClr val="0070C0"/>
                </a:solidFill>
              </a:rPr>
              <a:t> </a:t>
            </a:r>
            <a:r>
              <a:rPr lang="en-US" altLang="pt-BR" sz="2400" dirty="0" err="1">
                <a:solidFill>
                  <a:srgbClr val="0070C0"/>
                </a:solidFill>
              </a:rPr>
              <a:t>Transferência</a:t>
            </a:r>
            <a:br>
              <a:rPr lang="en-US" altLang="pt-BR" sz="2400" dirty="0">
                <a:solidFill>
                  <a:srgbClr val="0070C0"/>
                </a:solidFill>
              </a:rPr>
            </a:br>
            <a:r>
              <a:rPr lang="en-US" altLang="pt-BR" sz="2400" dirty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</a:t>
            </a:r>
            <a:r>
              <a:rPr lang="pt-BR" altLang="pt-BR" sz="2000" dirty="0">
                <a:solidFill>
                  <a:srgbClr val="0070C0"/>
                </a:solidFill>
              </a:rPr>
              <a:t>(Ver Manual n° 14)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8" y="1303713"/>
            <a:ext cx="8392886" cy="403859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etângulo de cantos arredondados 8"/>
          <p:cNvSpPr/>
          <p:nvPr/>
        </p:nvSpPr>
        <p:spPr bwMode="auto">
          <a:xfrm>
            <a:off x="7467600" y="2002971"/>
            <a:ext cx="653143" cy="511629"/>
          </a:xfrm>
          <a:prstGeom prst="round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tângulo de cantos arredondados 9"/>
          <p:cNvSpPr/>
          <p:nvPr/>
        </p:nvSpPr>
        <p:spPr bwMode="auto">
          <a:xfrm>
            <a:off x="3559629" y="2906486"/>
            <a:ext cx="990600" cy="478971"/>
          </a:xfrm>
          <a:prstGeom prst="round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5148943" y="2906486"/>
            <a:ext cx="3124200" cy="446314"/>
          </a:xfrm>
          <a:prstGeom prst="round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tângulo de cantos arredondados 11"/>
          <p:cNvSpPr/>
          <p:nvPr/>
        </p:nvSpPr>
        <p:spPr bwMode="auto">
          <a:xfrm>
            <a:off x="8371114" y="1915886"/>
            <a:ext cx="522515" cy="598714"/>
          </a:xfrm>
          <a:prstGeom prst="round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25929" y="5628242"/>
            <a:ext cx="384752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Várias formas de consultar</a:t>
            </a:r>
          </a:p>
        </p:txBody>
      </p:sp>
      <p:sp>
        <p:nvSpPr>
          <p:cNvPr id="3" name="Retângulo de cantos arredondados 2"/>
          <p:cNvSpPr/>
          <p:nvPr/>
        </p:nvSpPr>
        <p:spPr bwMode="auto">
          <a:xfrm>
            <a:off x="587829" y="2438399"/>
            <a:ext cx="1390600" cy="2155371"/>
          </a:xfrm>
          <a:prstGeom prst="round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31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pt-BR" sz="2400" dirty="0">
                <a:solidFill>
                  <a:srgbClr val="FF0000"/>
                </a:solidFill>
              </a:rPr>
              <a:t>                                                                                                                </a:t>
            </a:r>
            <a:r>
              <a:rPr lang="en-US" altLang="pt-BR" sz="2400" dirty="0" err="1">
                <a:solidFill>
                  <a:schemeClr val="accent5">
                    <a:lumMod val="75000"/>
                  </a:schemeClr>
                </a:solidFill>
              </a:rPr>
              <a:t>Funcionalidade</a:t>
            </a:r>
            <a:r>
              <a:rPr lang="en-US" altLang="pt-BR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pt-BR" sz="2400" dirty="0" err="1">
                <a:solidFill>
                  <a:schemeClr val="accent5">
                    <a:lumMod val="75000"/>
                  </a:schemeClr>
                </a:solidFill>
              </a:rPr>
              <a:t>Cadastrar</a:t>
            </a:r>
            <a:r>
              <a:rPr lang="en-US" altLang="pt-BR" sz="2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altLang="pt-BR" sz="2400" dirty="0" err="1">
                <a:solidFill>
                  <a:schemeClr val="accent5">
                    <a:lumMod val="75000"/>
                  </a:schemeClr>
                </a:solidFill>
              </a:rPr>
              <a:t>Alterar</a:t>
            </a:r>
            <a:r>
              <a:rPr lang="en-US" altLang="pt-BR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pt-BR" sz="2400" dirty="0" err="1">
                <a:solidFill>
                  <a:schemeClr val="accent5">
                    <a:lumMod val="75000"/>
                  </a:schemeClr>
                </a:solidFill>
              </a:rPr>
              <a:t>Proposta</a:t>
            </a:r>
            <a:endParaRPr lang="pt-BR" altLang="pt-B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40" y="700018"/>
            <a:ext cx="8763000" cy="485615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tângulo de cantos arredondados 3"/>
          <p:cNvSpPr/>
          <p:nvPr/>
        </p:nvSpPr>
        <p:spPr bwMode="auto">
          <a:xfrm>
            <a:off x="1461726" y="2155409"/>
            <a:ext cx="1250731" cy="346841"/>
          </a:xfrm>
          <a:prstGeom prst="roundRect">
            <a:avLst/>
          </a:prstGeom>
          <a:noFill/>
          <a:ln w="5715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1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647" y="0"/>
            <a:ext cx="7530353" cy="609600"/>
          </a:xfrm>
        </p:spPr>
        <p:txBody>
          <a:bodyPr/>
          <a:lstStyle/>
          <a:p>
            <a:pPr algn="ctr"/>
            <a:r>
              <a:rPr lang="en-US" altLang="pt-BR" sz="2400" dirty="0" err="1">
                <a:solidFill>
                  <a:schemeClr val="accent5">
                    <a:lumMod val="75000"/>
                  </a:schemeClr>
                </a:solidFill>
              </a:rPr>
              <a:t>Cadastrar</a:t>
            </a:r>
            <a:r>
              <a:rPr lang="en-US" altLang="pt-BR" sz="2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altLang="pt-BR" sz="2400" dirty="0" err="1">
                <a:solidFill>
                  <a:schemeClr val="accent5">
                    <a:lumMod val="75000"/>
                  </a:schemeClr>
                </a:solidFill>
              </a:rPr>
              <a:t>Alterar</a:t>
            </a:r>
            <a:r>
              <a:rPr lang="en-US" altLang="pt-BR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pt-BR" sz="2400" dirty="0" err="1">
                <a:solidFill>
                  <a:schemeClr val="accent5">
                    <a:lumMod val="75000"/>
                  </a:schemeClr>
                </a:solidFill>
              </a:rPr>
              <a:t>Proposta</a:t>
            </a:r>
            <a:r>
              <a:rPr lang="en-US" altLang="pt-BR" sz="2400" dirty="0">
                <a:solidFill>
                  <a:schemeClr val="accent5">
                    <a:lumMod val="75000"/>
                  </a:schemeClr>
                </a:solidFill>
              </a:rPr>
              <a:t> – Aba </a:t>
            </a:r>
            <a:r>
              <a:rPr lang="en-US" altLang="pt-BR" sz="2400" dirty="0" err="1">
                <a:solidFill>
                  <a:schemeClr val="accent5">
                    <a:lumMod val="75000"/>
                  </a:schemeClr>
                </a:solidFill>
              </a:rPr>
              <a:t>Identificação</a:t>
            </a:r>
            <a:endParaRPr lang="pt-BR" altLang="pt-B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Imagem 1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6" y="1105786"/>
            <a:ext cx="8038213" cy="438061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931529" y="5581964"/>
            <a:ext cx="77978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rnd" algn="ctr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5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</a:rPr>
              <a:t>Proponente deve saber o N° do Programa</a:t>
            </a:r>
            <a:r>
              <a:rPr lang="pt-BR" altLang="pt-BR" sz="1800" dirty="0">
                <a:solidFill>
                  <a:schemeClr val="tx1"/>
                </a:solidFill>
              </a:rPr>
              <a:t>, pois a proposta está </a:t>
            </a:r>
            <a:r>
              <a:rPr lang="pt-BR" altLang="pt-BR" sz="1800" dirty="0"/>
              <a:t>vinculada a um Programa Transferência</a:t>
            </a:r>
            <a:endParaRPr lang="pt-BR" altLang="pt-BR" sz="1800" dirty="0">
              <a:solidFill>
                <a:srgbClr val="FF0000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 bwMode="auto">
          <a:xfrm flipH="1" flipV="1">
            <a:off x="2430826" y="2456497"/>
            <a:ext cx="1315105" cy="3166771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CaixaDeTexto 19"/>
          <p:cNvSpPr txBox="1"/>
          <p:nvPr/>
        </p:nvSpPr>
        <p:spPr>
          <a:xfrm>
            <a:off x="4118054" y="3992526"/>
            <a:ext cx="1439818" cy="400110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pt-BR" b="1" dirty="0"/>
              <a:t>Preencher</a:t>
            </a:r>
          </a:p>
        </p:txBody>
      </p:sp>
      <p:cxnSp>
        <p:nvCxnSpPr>
          <p:cNvPr id="14" name="Conector de seta reta 13"/>
          <p:cNvCxnSpPr/>
          <p:nvPr/>
        </p:nvCxnSpPr>
        <p:spPr bwMode="auto">
          <a:xfrm flipH="1" flipV="1">
            <a:off x="3359888" y="3992527"/>
            <a:ext cx="758166" cy="101008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Conector de seta reta 17"/>
          <p:cNvCxnSpPr>
            <a:stCxn id="20" idx="1"/>
          </p:cNvCxnSpPr>
          <p:nvPr/>
        </p:nvCxnSpPr>
        <p:spPr bwMode="auto">
          <a:xfrm flipH="1">
            <a:off x="3327991" y="4192581"/>
            <a:ext cx="790063" cy="347521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Conector de seta reta 22"/>
          <p:cNvCxnSpPr/>
          <p:nvPr/>
        </p:nvCxnSpPr>
        <p:spPr bwMode="auto">
          <a:xfrm flipH="1">
            <a:off x="3359888" y="4318960"/>
            <a:ext cx="758166" cy="550752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Conector de seta reta 26"/>
          <p:cNvCxnSpPr/>
          <p:nvPr/>
        </p:nvCxnSpPr>
        <p:spPr bwMode="auto">
          <a:xfrm>
            <a:off x="5507664" y="4438520"/>
            <a:ext cx="244550" cy="431192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" name="Conector de seta reta 3"/>
          <p:cNvCxnSpPr/>
          <p:nvPr/>
        </p:nvCxnSpPr>
        <p:spPr bwMode="auto">
          <a:xfrm>
            <a:off x="5557872" y="3992526"/>
            <a:ext cx="407499" cy="400110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3" name="Imagem 12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6" y="1901264"/>
            <a:ext cx="8027581" cy="4582633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</p:pic>
      <p:sp>
        <p:nvSpPr>
          <p:cNvPr id="3" name="Retângulo 2"/>
          <p:cNvSpPr/>
          <p:nvPr/>
        </p:nvSpPr>
        <p:spPr bwMode="auto">
          <a:xfrm>
            <a:off x="547787" y="3079865"/>
            <a:ext cx="2318091" cy="374073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1082073" y="5909286"/>
            <a:ext cx="1837112" cy="357447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20339" y="4036795"/>
            <a:ext cx="3075708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No final o sistema informa automaticamente</a:t>
            </a:r>
          </a:p>
        </p:txBody>
      </p:sp>
      <p:cxnSp>
        <p:nvCxnSpPr>
          <p:cNvPr id="10" name="Conector de Seta Reta 9"/>
          <p:cNvCxnSpPr>
            <a:stCxn id="8" idx="1"/>
          </p:cNvCxnSpPr>
          <p:nvPr/>
        </p:nvCxnSpPr>
        <p:spPr bwMode="auto">
          <a:xfrm flipH="1" flipV="1">
            <a:off x="3041105" y="3125585"/>
            <a:ext cx="1679234" cy="1265153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Conector de Seta Reta 18"/>
          <p:cNvCxnSpPr>
            <a:stCxn id="8" idx="1"/>
          </p:cNvCxnSpPr>
          <p:nvPr/>
        </p:nvCxnSpPr>
        <p:spPr bwMode="auto">
          <a:xfrm flipH="1">
            <a:off x="3041105" y="4390738"/>
            <a:ext cx="1679234" cy="1561175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0587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3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pt-BR" sz="2400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</a:t>
            </a:r>
            <a:r>
              <a:rPr lang="en-US" altLang="pt-BR" sz="2400" dirty="0" err="1">
                <a:solidFill>
                  <a:schemeClr val="accent5">
                    <a:lumMod val="75000"/>
                  </a:schemeClr>
                </a:solidFill>
              </a:rPr>
              <a:t>Cadastrar</a:t>
            </a:r>
            <a:r>
              <a:rPr lang="en-US" altLang="pt-BR" sz="2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altLang="pt-BR" sz="2400" dirty="0" err="1">
                <a:solidFill>
                  <a:schemeClr val="accent5">
                    <a:lumMod val="75000"/>
                  </a:schemeClr>
                </a:solidFill>
              </a:rPr>
              <a:t>Alterar</a:t>
            </a:r>
            <a:r>
              <a:rPr lang="en-US" altLang="pt-BR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pt-BR" sz="2400" dirty="0" err="1">
                <a:solidFill>
                  <a:schemeClr val="accent5">
                    <a:lumMod val="75000"/>
                  </a:schemeClr>
                </a:solidFill>
              </a:rPr>
              <a:t>Proposta</a:t>
            </a:r>
            <a:r>
              <a:rPr lang="en-US" altLang="pt-BR" sz="2400" dirty="0">
                <a:solidFill>
                  <a:schemeClr val="accent5">
                    <a:lumMod val="75000"/>
                  </a:schemeClr>
                </a:solidFill>
              </a:rPr>
              <a:t> – Aba </a:t>
            </a:r>
            <a:r>
              <a:rPr lang="en-US" altLang="pt-BR" sz="2400" dirty="0" err="1">
                <a:solidFill>
                  <a:schemeClr val="accent5">
                    <a:lumMod val="75000"/>
                  </a:schemeClr>
                </a:solidFill>
              </a:rPr>
              <a:t>Descrição</a:t>
            </a:r>
            <a:endParaRPr lang="pt-BR" altLang="pt-B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Imagem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32" y="993665"/>
            <a:ext cx="8370916" cy="4169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693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7716" cy="609600"/>
          </a:xfrm>
        </p:spPr>
        <p:txBody>
          <a:bodyPr/>
          <a:lstStyle/>
          <a:p>
            <a:pPr algn="ctr"/>
            <a:r>
              <a:rPr lang="en-US" altLang="pt-BR" sz="2400" dirty="0" err="1">
                <a:solidFill>
                  <a:srgbClr val="0070C0"/>
                </a:solidFill>
              </a:rPr>
              <a:t>Cadastrar</a:t>
            </a:r>
            <a:r>
              <a:rPr lang="en-US" altLang="pt-BR" sz="2400" dirty="0">
                <a:solidFill>
                  <a:srgbClr val="0070C0"/>
                </a:solidFill>
              </a:rPr>
              <a:t>/</a:t>
            </a:r>
            <a:r>
              <a:rPr lang="en-US" altLang="pt-BR" sz="2400" dirty="0" err="1">
                <a:solidFill>
                  <a:srgbClr val="0070C0"/>
                </a:solidFill>
              </a:rPr>
              <a:t>Alterar</a:t>
            </a:r>
            <a:r>
              <a:rPr lang="en-US" altLang="pt-BR" sz="2400" dirty="0">
                <a:solidFill>
                  <a:srgbClr val="0070C0"/>
                </a:solidFill>
              </a:rPr>
              <a:t> </a:t>
            </a:r>
            <a:r>
              <a:rPr lang="en-US" altLang="pt-BR" sz="2400" dirty="0" err="1">
                <a:solidFill>
                  <a:srgbClr val="0070C0"/>
                </a:solidFill>
              </a:rPr>
              <a:t>Proposta</a:t>
            </a:r>
            <a:r>
              <a:rPr lang="en-US" altLang="pt-BR" sz="2400" dirty="0">
                <a:solidFill>
                  <a:srgbClr val="0070C0"/>
                </a:solidFill>
              </a:rPr>
              <a:t> – Aba </a:t>
            </a:r>
            <a:r>
              <a:rPr lang="en-US" altLang="pt-BR" sz="2400" dirty="0" err="1">
                <a:solidFill>
                  <a:srgbClr val="0070C0"/>
                </a:solidFill>
              </a:rPr>
              <a:t>Interveniente</a:t>
            </a:r>
            <a:endParaRPr lang="pt-BR" altLang="pt-BR" sz="2400" dirty="0">
              <a:solidFill>
                <a:srgbClr val="0070C0"/>
              </a:solidFill>
            </a:endParaRPr>
          </a:p>
        </p:txBody>
      </p:sp>
      <p:pic>
        <p:nvPicPr>
          <p:cNvPr id="8" name="Imagem 7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2" y="1052623"/>
            <a:ext cx="7857460" cy="4625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1398093" y="4725192"/>
            <a:ext cx="6486038" cy="13234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Essa aba não deve ser preenchida pelo proponente. Se houver interveniente o concedente deve colocar a proposta em readequação e informar os dados a serem preenchidos pelo proponente.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12382" y="2726417"/>
            <a:ext cx="7857460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interveniente: órgão ou entidade privada sem fins lucrativos, que participe do convênio para auxiliar no acompanhamento e na fiscalização ou assumir outras obrigações não financeiras em nome próprio; </a:t>
            </a:r>
          </a:p>
        </p:txBody>
      </p:sp>
    </p:spTree>
    <p:extLst>
      <p:ext uri="{BB962C8B-B14F-4D97-AF65-F5344CB8AC3E}">
        <p14:creationId xmlns:p14="http://schemas.microsoft.com/office/powerpoint/2010/main" val="42839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" y="1082675"/>
            <a:ext cx="8946037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92309" y="4965412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</a:rPr>
              <a:t>Registra as informações dos instrumentos não financeiros nos quais o Estado figura como Proponente ou apenas como Partícipe. Manual 11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516879" y="3507046"/>
            <a:ext cx="3391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  <a:buClr>
                <a:srgbClr val="92D050"/>
              </a:buClr>
            </a:pPr>
            <a:r>
              <a:rPr lang="pt-BR" dirty="0">
                <a:solidFill>
                  <a:srgbClr val="0070C0"/>
                </a:solidFill>
              </a:rPr>
              <a:t>Manuais 1-10(concedentes) e 13-18 (proponentes)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18860" y="5257800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Registro: Manual 12</a:t>
            </a:r>
          </a:p>
        </p:txBody>
      </p:sp>
      <p:sp>
        <p:nvSpPr>
          <p:cNvPr id="6" name="Retângulo de cantos arredondados 1">
            <a:extLst>
              <a:ext uri="{FF2B5EF4-FFF2-40B4-BE49-F238E27FC236}">
                <a16:creationId xmlns:a16="http://schemas.microsoft.com/office/drawing/2014/main" id="{7D840D17-09C0-43B7-BAB3-063246C23FA9}"/>
              </a:ext>
            </a:extLst>
          </p:cNvPr>
          <p:cNvSpPr/>
          <p:nvPr/>
        </p:nvSpPr>
        <p:spPr>
          <a:xfrm>
            <a:off x="3029032" y="337351"/>
            <a:ext cx="3638098" cy="6936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SIGEF –  MÓDULOS</a:t>
            </a:r>
          </a:p>
        </p:txBody>
      </p:sp>
    </p:spTree>
    <p:extLst>
      <p:ext uri="{BB962C8B-B14F-4D97-AF65-F5344CB8AC3E}">
        <p14:creationId xmlns:p14="http://schemas.microsoft.com/office/powerpoint/2010/main" val="22433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7716" cy="609600"/>
          </a:xfrm>
        </p:spPr>
        <p:txBody>
          <a:bodyPr/>
          <a:lstStyle/>
          <a:p>
            <a:pPr algn="ctr"/>
            <a:r>
              <a:rPr lang="en-US" altLang="pt-BR" sz="2400" dirty="0" err="1">
                <a:solidFill>
                  <a:schemeClr val="accent1"/>
                </a:solidFill>
              </a:rPr>
              <a:t>Cadastrar</a:t>
            </a:r>
            <a:r>
              <a:rPr lang="en-US" altLang="pt-BR" sz="2400" dirty="0">
                <a:solidFill>
                  <a:schemeClr val="accent1"/>
                </a:solidFill>
              </a:rPr>
              <a:t>/</a:t>
            </a:r>
            <a:r>
              <a:rPr lang="en-US" altLang="pt-BR" sz="2400" dirty="0" err="1">
                <a:solidFill>
                  <a:schemeClr val="accent1"/>
                </a:solidFill>
              </a:rPr>
              <a:t>Alterar</a:t>
            </a:r>
            <a:r>
              <a:rPr lang="en-US" altLang="pt-BR" sz="2400" dirty="0">
                <a:solidFill>
                  <a:schemeClr val="accent1"/>
                </a:solidFill>
              </a:rPr>
              <a:t> </a:t>
            </a:r>
            <a:r>
              <a:rPr lang="en-US" altLang="pt-BR" sz="2400" dirty="0" err="1">
                <a:solidFill>
                  <a:schemeClr val="accent1"/>
                </a:solidFill>
              </a:rPr>
              <a:t>Proposta</a:t>
            </a:r>
            <a:r>
              <a:rPr lang="en-US" altLang="pt-BR" sz="2400" dirty="0">
                <a:solidFill>
                  <a:schemeClr val="accent1"/>
                </a:solidFill>
              </a:rPr>
              <a:t> – Aba Recursos</a:t>
            </a:r>
            <a:endParaRPr lang="pt-BR" altLang="pt-BR" sz="2400" dirty="0">
              <a:solidFill>
                <a:schemeClr val="accent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222" y="883267"/>
            <a:ext cx="7665441" cy="439531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222" y="840934"/>
            <a:ext cx="7665441" cy="439531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CaixaDeTexto 11"/>
          <p:cNvSpPr txBox="1">
            <a:spLocks noChangeArrowheads="1"/>
          </p:cNvSpPr>
          <p:nvPr/>
        </p:nvSpPr>
        <p:spPr bwMode="auto">
          <a:xfrm>
            <a:off x="5539463" y="1689895"/>
            <a:ext cx="3136247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6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0" dirty="0">
                <a:solidFill>
                  <a:srgbClr val="FF0000"/>
                </a:solidFill>
              </a:rPr>
              <a:t>Escolher o preenchimento de dois campos e após clicar na calculadora.</a:t>
            </a:r>
          </a:p>
        </p:txBody>
      </p:sp>
      <p:cxnSp>
        <p:nvCxnSpPr>
          <p:cNvPr id="15" name="Conector de Seta Reta 14"/>
          <p:cNvCxnSpPr>
            <a:stCxn id="20" idx="1"/>
          </p:cNvCxnSpPr>
          <p:nvPr/>
        </p:nvCxnSpPr>
        <p:spPr bwMode="auto">
          <a:xfrm flipH="1" flipV="1">
            <a:off x="4555067" y="1854200"/>
            <a:ext cx="984396" cy="343527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Conector de Seta Reta 20"/>
          <p:cNvCxnSpPr/>
          <p:nvPr/>
        </p:nvCxnSpPr>
        <p:spPr bwMode="auto">
          <a:xfrm flipH="1" flipV="1">
            <a:off x="3894667" y="2082800"/>
            <a:ext cx="1644796" cy="114926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Conector de Seta Reta 22"/>
          <p:cNvCxnSpPr>
            <a:stCxn id="20" idx="1"/>
          </p:cNvCxnSpPr>
          <p:nvPr/>
        </p:nvCxnSpPr>
        <p:spPr bwMode="auto">
          <a:xfrm flipH="1">
            <a:off x="5087942" y="2197727"/>
            <a:ext cx="451521" cy="196452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Conector de Seta Reta 24"/>
          <p:cNvCxnSpPr>
            <a:stCxn id="20" idx="1"/>
          </p:cNvCxnSpPr>
          <p:nvPr/>
        </p:nvCxnSpPr>
        <p:spPr bwMode="auto">
          <a:xfrm flipH="1">
            <a:off x="5087942" y="2197727"/>
            <a:ext cx="451521" cy="430772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7" name="Imagem 26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66" y="1149149"/>
            <a:ext cx="7806807" cy="4430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6" name="Retângulo 25"/>
          <p:cNvSpPr/>
          <p:nvPr/>
        </p:nvSpPr>
        <p:spPr bwMode="auto">
          <a:xfrm>
            <a:off x="1490133" y="2023534"/>
            <a:ext cx="4665134" cy="1769534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tângulo 27"/>
          <p:cNvSpPr/>
          <p:nvPr/>
        </p:nvSpPr>
        <p:spPr bwMode="auto">
          <a:xfrm>
            <a:off x="7890934" y="3903133"/>
            <a:ext cx="330200" cy="364067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Imagem 2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" y="1530325"/>
            <a:ext cx="7871532" cy="4357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1" name="CaixaDeTexto 30"/>
          <p:cNvSpPr txBox="1"/>
          <p:nvPr/>
        </p:nvSpPr>
        <p:spPr>
          <a:xfrm>
            <a:off x="5058563" y="3236348"/>
            <a:ext cx="267733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Preencher os campos</a:t>
            </a:r>
          </a:p>
        </p:txBody>
      </p:sp>
      <p:sp>
        <p:nvSpPr>
          <p:cNvPr id="29" name="Retângulo 28"/>
          <p:cNvSpPr/>
          <p:nvPr/>
        </p:nvSpPr>
        <p:spPr bwMode="auto">
          <a:xfrm>
            <a:off x="7366000" y="1530325"/>
            <a:ext cx="640316" cy="493209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3" name="Imagem 32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1992099"/>
            <a:ext cx="8019707" cy="4207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2" name="Retângulo 31"/>
          <p:cNvSpPr/>
          <p:nvPr/>
        </p:nvSpPr>
        <p:spPr bwMode="auto">
          <a:xfrm>
            <a:off x="93133" y="5096933"/>
            <a:ext cx="7797801" cy="489865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3133" y="5594796"/>
            <a:ext cx="7797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</a:rPr>
              <a:t>Os valores constantes do campo Demais recursos não vão para a prestação de contas no </a:t>
            </a:r>
            <a:r>
              <a:rPr lang="pt-BR" sz="1600" dirty="0" err="1">
                <a:solidFill>
                  <a:srgbClr val="0070C0"/>
                </a:solidFill>
              </a:rPr>
              <a:t>sistema,mas</a:t>
            </a:r>
            <a:r>
              <a:rPr lang="pt-BR" sz="1600" dirty="0">
                <a:solidFill>
                  <a:srgbClr val="0070C0"/>
                </a:solidFill>
              </a:rPr>
              <a:t> deverá ser apresentado demonstrativo de resultados assinado por contabilista habilitado</a:t>
            </a:r>
            <a:r>
              <a:rPr lang="pt-B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34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8" grpId="0" animBg="1"/>
      <p:bldP spid="31" grpId="0" animBg="1"/>
      <p:bldP spid="29" grpId="0" animBg="1"/>
      <p:bldP spid="32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7716" cy="609600"/>
          </a:xfrm>
        </p:spPr>
        <p:txBody>
          <a:bodyPr/>
          <a:lstStyle/>
          <a:p>
            <a:pPr algn="ctr"/>
            <a:r>
              <a:rPr lang="en-US" altLang="pt-BR" sz="2400" dirty="0" err="1">
                <a:solidFill>
                  <a:srgbClr val="0070C0"/>
                </a:solidFill>
              </a:rPr>
              <a:t>Cadastrar</a:t>
            </a:r>
            <a:r>
              <a:rPr lang="en-US" altLang="pt-BR" sz="2400" dirty="0">
                <a:solidFill>
                  <a:srgbClr val="0070C0"/>
                </a:solidFill>
              </a:rPr>
              <a:t>/</a:t>
            </a:r>
            <a:r>
              <a:rPr lang="en-US" altLang="pt-BR" sz="2400" dirty="0" err="1">
                <a:solidFill>
                  <a:srgbClr val="0070C0"/>
                </a:solidFill>
              </a:rPr>
              <a:t>Alterar</a:t>
            </a:r>
            <a:r>
              <a:rPr lang="en-US" altLang="pt-BR" sz="2400" dirty="0">
                <a:solidFill>
                  <a:srgbClr val="0070C0"/>
                </a:solidFill>
              </a:rPr>
              <a:t> </a:t>
            </a:r>
            <a:r>
              <a:rPr lang="en-US" altLang="pt-BR" sz="2400" dirty="0" err="1">
                <a:solidFill>
                  <a:srgbClr val="0070C0"/>
                </a:solidFill>
              </a:rPr>
              <a:t>Proposta</a:t>
            </a:r>
            <a:r>
              <a:rPr lang="en-US" altLang="pt-BR" sz="2400" dirty="0">
                <a:solidFill>
                  <a:srgbClr val="0070C0"/>
                </a:solidFill>
              </a:rPr>
              <a:t> – Aba </a:t>
            </a:r>
            <a:r>
              <a:rPr lang="en-US" altLang="pt-BR" sz="2400" dirty="0" err="1">
                <a:solidFill>
                  <a:srgbClr val="0070C0"/>
                </a:solidFill>
              </a:rPr>
              <a:t>Metas</a:t>
            </a:r>
            <a:endParaRPr lang="pt-BR" altLang="pt-BR" sz="2400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53" y="994047"/>
            <a:ext cx="7432738" cy="4459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Retângulo de cantos arredondados 1"/>
          <p:cNvSpPr/>
          <p:nvPr/>
        </p:nvSpPr>
        <p:spPr bwMode="auto">
          <a:xfrm>
            <a:off x="3408218" y="1687485"/>
            <a:ext cx="407324" cy="507075"/>
          </a:xfrm>
          <a:prstGeom prst="round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tângulo de cantos arredondados 3"/>
          <p:cNvSpPr/>
          <p:nvPr/>
        </p:nvSpPr>
        <p:spPr bwMode="auto">
          <a:xfrm>
            <a:off x="8229599" y="2086496"/>
            <a:ext cx="332509" cy="374072"/>
          </a:xfrm>
          <a:prstGeom prst="round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4" y="1375260"/>
            <a:ext cx="7549116" cy="4460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4117458" y="2370316"/>
            <a:ext cx="267733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Preencher os campos</a:t>
            </a:r>
          </a:p>
        </p:txBody>
      </p:sp>
      <p:sp>
        <p:nvSpPr>
          <p:cNvPr id="9" name="Retângulo 8"/>
          <p:cNvSpPr/>
          <p:nvPr/>
        </p:nvSpPr>
        <p:spPr bwMode="auto">
          <a:xfrm>
            <a:off x="1188720" y="3223598"/>
            <a:ext cx="798022" cy="317624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7897091" y="3223598"/>
            <a:ext cx="332508" cy="383638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Imagem 12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8" y="1931590"/>
            <a:ext cx="7622771" cy="4086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6" name="CaixaDeTexto 15"/>
          <p:cNvSpPr txBox="1"/>
          <p:nvPr/>
        </p:nvSpPr>
        <p:spPr>
          <a:xfrm>
            <a:off x="3611880" y="3911732"/>
            <a:ext cx="242085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Preencher o campo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7366000" y="1931590"/>
            <a:ext cx="464588" cy="838836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Imagem 19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1" y="2239888"/>
            <a:ext cx="7634177" cy="4022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2" name="Retângulo 21"/>
          <p:cNvSpPr/>
          <p:nvPr/>
        </p:nvSpPr>
        <p:spPr>
          <a:xfrm>
            <a:off x="1958854" y="3873485"/>
            <a:ext cx="3936657" cy="13234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altLang="pt-BR" dirty="0">
                <a:solidFill>
                  <a:schemeClr val="bg1"/>
                </a:solidFill>
              </a:rPr>
              <a:t>As datas das Metas e Etapas deverão estar dentro do prazo de</a:t>
            </a:r>
          </a:p>
          <a:p>
            <a:r>
              <a:rPr lang="pt-BR" altLang="pt-BR" dirty="0">
                <a:solidFill>
                  <a:schemeClr val="bg1"/>
                </a:solidFill>
              </a:rPr>
              <a:t> execução do objeto, constante na Aba Identificação.</a:t>
            </a:r>
          </a:p>
        </p:txBody>
      </p:sp>
    </p:spTree>
    <p:extLst>
      <p:ext uri="{BB962C8B-B14F-4D97-AF65-F5344CB8AC3E}">
        <p14:creationId xmlns:p14="http://schemas.microsoft.com/office/powerpoint/2010/main" val="332178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  <p:bldP spid="16" grpId="0" animBg="1"/>
      <p:bldP spid="17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7716" cy="609600"/>
          </a:xfrm>
        </p:spPr>
        <p:txBody>
          <a:bodyPr/>
          <a:lstStyle/>
          <a:p>
            <a:pPr algn="ctr"/>
            <a:r>
              <a:rPr lang="en-US" altLang="pt-BR" sz="2400" dirty="0" err="1">
                <a:solidFill>
                  <a:srgbClr val="0070C0"/>
                </a:solidFill>
              </a:rPr>
              <a:t>Cadastrar</a:t>
            </a:r>
            <a:r>
              <a:rPr lang="en-US" altLang="pt-BR" sz="2400" dirty="0">
                <a:solidFill>
                  <a:srgbClr val="0070C0"/>
                </a:solidFill>
              </a:rPr>
              <a:t>/</a:t>
            </a:r>
            <a:r>
              <a:rPr lang="en-US" altLang="pt-BR" sz="2400" dirty="0" err="1">
                <a:solidFill>
                  <a:srgbClr val="0070C0"/>
                </a:solidFill>
              </a:rPr>
              <a:t>Alterar</a:t>
            </a:r>
            <a:r>
              <a:rPr lang="en-US" altLang="pt-BR" sz="2400" dirty="0">
                <a:solidFill>
                  <a:srgbClr val="0070C0"/>
                </a:solidFill>
              </a:rPr>
              <a:t> </a:t>
            </a:r>
            <a:r>
              <a:rPr lang="en-US" altLang="pt-BR" sz="2400" dirty="0" err="1">
                <a:solidFill>
                  <a:srgbClr val="0070C0"/>
                </a:solidFill>
              </a:rPr>
              <a:t>Proposta</a:t>
            </a:r>
            <a:r>
              <a:rPr lang="en-US" altLang="pt-BR" sz="2400" dirty="0">
                <a:solidFill>
                  <a:srgbClr val="0070C0"/>
                </a:solidFill>
              </a:rPr>
              <a:t> – Aba </a:t>
            </a:r>
            <a:r>
              <a:rPr lang="en-US" altLang="pt-BR" sz="2400" dirty="0" err="1">
                <a:solidFill>
                  <a:srgbClr val="0070C0"/>
                </a:solidFill>
              </a:rPr>
              <a:t>Despesa</a:t>
            </a:r>
            <a:endParaRPr lang="pt-BR" altLang="pt-BR" sz="2400" dirty="0">
              <a:solidFill>
                <a:srgbClr val="0070C0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975" y="1030778"/>
            <a:ext cx="7564581" cy="405661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Retângulo 14"/>
          <p:cNvSpPr/>
          <p:nvPr/>
        </p:nvSpPr>
        <p:spPr bwMode="auto">
          <a:xfrm>
            <a:off x="8420793" y="1729047"/>
            <a:ext cx="182880" cy="274320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42" y="1371600"/>
            <a:ext cx="7531331" cy="413696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CaixaDeTexto 16"/>
          <p:cNvSpPr txBox="1"/>
          <p:nvPr/>
        </p:nvSpPr>
        <p:spPr>
          <a:xfrm>
            <a:off x="4338734" y="2044656"/>
            <a:ext cx="267733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Preencher os campos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599" y="1799705"/>
            <a:ext cx="7523017" cy="397862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Retângulo 18"/>
          <p:cNvSpPr/>
          <p:nvPr/>
        </p:nvSpPr>
        <p:spPr bwMode="auto">
          <a:xfrm>
            <a:off x="7689273" y="1803862"/>
            <a:ext cx="317043" cy="465513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716" y="2179320"/>
            <a:ext cx="7461933" cy="409817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CaixaDeTexto 20"/>
          <p:cNvSpPr txBox="1"/>
          <p:nvPr/>
        </p:nvSpPr>
        <p:spPr>
          <a:xfrm>
            <a:off x="4498976" y="4371945"/>
            <a:ext cx="3190297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Para inserir outra despesa</a:t>
            </a:r>
          </a:p>
        </p:txBody>
      </p:sp>
      <p:cxnSp>
        <p:nvCxnSpPr>
          <p:cNvPr id="23" name="Conector de Seta Reta 22"/>
          <p:cNvCxnSpPr>
            <a:stCxn id="21" idx="0"/>
          </p:cNvCxnSpPr>
          <p:nvPr/>
        </p:nvCxnSpPr>
        <p:spPr bwMode="auto">
          <a:xfrm flipV="1">
            <a:off x="6094125" y="2951019"/>
            <a:ext cx="1270951" cy="1420926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Retângulo 2"/>
          <p:cNvSpPr/>
          <p:nvPr/>
        </p:nvSpPr>
        <p:spPr bwMode="auto">
          <a:xfrm>
            <a:off x="536172" y="3108959"/>
            <a:ext cx="7265770" cy="399011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7716" cy="609600"/>
          </a:xfrm>
        </p:spPr>
        <p:txBody>
          <a:bodyPr/>
          <a:lstStyle/>
          <a:p>
            <a:pPr algn="ctr"/>
            <a:r>
              <a:rPr lang="en-US" altLang="pt-BR" sz="2400" dirty="0" err="1">
                <a:solidFill>
                  <a:srgbClr val="0070C0"/>
                </a:solidFill>
              </a:rPr>
              <a:t>Cadastrar</a:t>
            </a:r>
            <a:r>
              <a:rPr lang="en-US" altLang="pt-BR" sz="2400" dirty="0">
                <a:solidFill>
                  <a:srgbClr val="0070C0"/>
                </a:solidFill>
              </a:rPr>
              <a:t>/</a:t>
            </a:r>
            <a:r>
              <a:rPr lang="en-US" altLang="pt-BR" sz="2400" dirty="0" err="1">
                <a:solidFill>
                  <a:srgbClr val="0070C0"/>
                </a:solidFill>
              </a:rPr>
              <a:t>Alterar</a:t>
            </a:r>
            <a:r>
              <a:rPr lang="en-US" altLang="pt-BR" sz="2400" dirty="0">
                <a:solidFill>
                  <a:srgbClr val="0070C0"/>
                </a:solidFill>
              </a:rPr>
              <a:t> </a:t>
            </a:r>
            <a:r>
              <a:rPr lang="en-US" altLang="pt-BR" sz="2400" dirty="0" err="1">
                <a:solidFill>
                  <a:srgbClr val="0070C0"/>
                </a:solidFill>
              </a:rPr>
              <a:t>Proposta</a:t>
            </a:r>
            <a:r>
              <a:rPr lang="en-US" altLang="pt-BR" sz="2400" dirty="0">
                <a:solidFill>
                  <a:srgbClr val="0070C0"/>
                </a:solidFill>
              </a:rPr>
              <a:t> – Aba </a:t>
            </a:r>
            <a:r>
              <a:rPr lang="en-US" altLang="pt-BR" sz="2400" dirty="0" err="1">
                <a:solidFill>
                  <a:srgbClr val="0070C0"/>
                </a:solidFill>
              </a:rPr>
              <a:t>Cronograma</a:t>
            </a:r>
            <a:endParaRPr lang="pt-BR" altLang="pt-BR" sz="2400" dirty="0">
              <a:solidFill>
                <a:srgbClr val="0070C0"/>
              </a:solidFill>
            </a:endParaRPr>
          </a:p>
        </p:txBody>
      </p:sp>
      <p:pic>
        <p:nvPicPr>
          <p:cNvPr id="12" name="Imagem 1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05" y="1011565"/>
            <a:ext cx="7699974" cy="4050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Imagem 5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5" y="1613676"/>
            <a:ext cx="7321888" cy="4059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cxnSp>
        <p:nvCxnSpPr>
          <p:cNvPr id="3" name="Conector de Seta Reta 2"/>
          <p:cNvCxnSpPr/>
          <p:nvPr/>
        </p:nvCxnSpPr>
        <p:spPr bwMode="auto">
          <a:xfrm flipH="1" flipV="1">
            <a:off x="4467279" y="2083423"/>
            <a:ext cx="606829" cy="66502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Conector de Seta Reta 7"/>
          <p:cNvCxnSpPr/>
          <p:nvPr/>
        </p:nvCxnSpPr>
        <p:spPr bwMode="auto">
          <a:xfrm flipH="1" flipV="1">
            <a:off x="3250277" y="2298494"/>
            <a:ext cx="473825" cy="74815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2964637" y="2636957"/>
            <a:ext cx="2676525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7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0" dirty="0">
                <a:solidFill>
                  <a:srgbClr val="FF0000"/>
                </a:solidFill>
              </a:rPr>
              <a:t>Preencher os campos</a:t>
            </a:r>
          </a:p>
        </p:txBody>
      </p:sp>
      <p:cxnSp>
        <p:nvCxnSpPr>
          <p:cNvPr id="10" name="Conector de Seta Reta 9"/>
          <p:cNvCxnSpPr/>
          <p:nvPr/>
        </p:nvCxnSpPr>
        <p:spPr bwMode="auto">
          <a:xfrm>
            <a:off x="1180407" y="3455735"/>
            <a:ext cx="515389" cy="124691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Conector de Seta Reta 13"/>
          <p:cNvCxnSpPr/>
          <p:nvPr/>
        </p:nvCxnSpPr>
        <p:spPr bwMode="auto">
          <a:xfrm>
            <a:off x="1213658" y="3943827"/>
            <a:ext cx="482138" cy="83128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Conector de Seta Reta 15"/>
          <p:cNvCxnSpPr/>
          <p:nvPr/>
        </p:nvCxnSpPr>
        <p:spPr bwMode="auto">
          <a:xfrm>
            <a:off x="1113905" y="4384402"/>
            <a:ext cx="415636" cy="83127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Retângulo 17"/>
          <p:cNvSpPr/>
          <p:nvPr/>
        </p:nvSpPr>
        <p:spPr bwMode="auto">
          <a:xfrm>
            <a:off x="7647709" y="5137265"/>
            <a:ext cx="590204" cy="432261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8128223" y="1626379"/>
            <a:ext cx="289321" cy="333805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Imagem 20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35" y="1978961"/>
            <a:ext cx="7539645" cy="41226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0" name="Retângulo 19"/>
          <p:cNvSpPr/>
          <p:nvPr/>
        </p:nvSpPr>
        <p:spPr bwMode="auto">
          <a:xfrm>
            <a:off x="457200" y="2892829"/>
            <a:ext cx="7257011" cy="399011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 bwMode="auto">
          <a:xfrm>
            <a:off x="7298575" y="1626379"/>
            <a:ext cx="473825" cy="260610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3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7716" cy="609600"/>
          </a:xfrm>
        </p:spPr>
        <p:txBody>
          <a:bodyPr/>
          <a:lstStyle/>
          <a:p>
            <a:pPr algn="ctr"/>
            <a:r>
              <a:rPr lang="en-US" altLang="pt-BR" sz="2400" dirty="0" err="1">
                <a:solidFill>
                  <a:srgbClr val="0070C0"/>
                </a:solidFill>
              </a:rPr>
              <a:t>Cadastrar</a:t>
            </a:r>
            <a:r>
              <a:rPr lang="en-US" altLang="pt-BR" sz="2400" dirty="0">
                <a:solidFill>
                  <a:srgbClr val="0070C0"/>
                </a:solidFill>
              </a:rPr>
              <a:t>/</a:t>
            </a:r>
            <a:r>
              <a:rPr lang="en-US" altLang="pt-BR" sz="2400" dirty="0" err="1">
                <a:solidFill>
                  <a:srgbClr val="0070C0"/>
                </a:solidFill>
              </a:rPr>
              <a:t>Alterar</a:t>
            </a:r>
            <a:r>
              <a:rPr lang="en-US" altLang="pt-BR" sz="2400" dirty="0">
                <a:solidFill>
                  <a:srgbClr val="0070C0"/>
                </a:solidFill>
              </a:rPr>
              <a:t> </a:t>
            </a:r>
            <a:r>
              <a:rPr lang="en-US" altLang="pt-BR" sz="2400" dirty="0" err="1">
                <a:solidFill>
                  <a:srgbClr val="0070C0"/>
                </a:solidFill>
              </a:rPr>
              <a:t>Proposta</a:t>
            </a:r>
            <a:r>
              <a:rPr lang="en-US" altLang="pt-BR" sz="2400" dirty="0">
                <a:solidFill>
                  <a:srgbClr val="0070C0"/>
                </a:solidFill>
              </a:rPr>
              <a:t> – Aba </a:t>
            </a:r>
            <a:r>
              <a:rPr lang="en-US" altLang="pt-BR" sz="2400" dirty="0" err="1">
                <a:solidFill>
                  <a:srgbClr val="0070C0"/>
                </a:solidFill>
              </a:rPr>
              <a:t>Observações</a:t>
            </a:r>
            <a:endParaRPr lang="pt-BR" altLang="pt-BR" sz="2400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0" y="1040906"/>
            <a:ext cx="7890975" cy="4179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Retângulo de cantos arredondados 1"/>
          <p:cNvSpPr/>
          <p:nvPr/>
        </p:nvSpPr>
        <p:spPr bwMode="auto">
          <a:xfrm>
            <a:off x="4779818" y="1371602"/>
            <a:ext cx="540327" cy="302789"/>
          </a:xfrm>
          <a:prstGeom prst="round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3081017" y="2895887"/>
            <a:ext cx="4344459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5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0" dirty="0">
                <a:solidFill>
                  <a:srgbClr val="FF0000"/>
                </a:solidFill>
              </a:rPr>
              <a:t>Preencher o campo caso necessário</a:t>
            </a:r>
          </a:p>
        </p:txBody>
      </p:sp>
      <p:sp>
        <p:nvSpPr>
          <p:cNvPr id="3" name="Retângulo de cantos arredondados 2"/>
          <p:cNvSpPr/>
          <p:nvPr/>
        </p:nvSpPr>
        <p:spPr bwMode="auto">
          <a:xfrm>
            <a:off x="6749935" y="964277"/>
            <a:ext cx="349134" cy="407324"/>
          </a:xfrm>
          <a:prstGeom prst="round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Imagem 9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371601"/>
            <a:ext cx="8247082" cy="4596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Retângulo 3"/>
          <p:cNvSpPr/>
          <p:nvPr/>
        </p:nvSpPr>
        <p:spPr bwMode="auto">
          <a:xfrm>
            <a:off x="2934393" y="1402795"/>
            <a:ext cx="3050771" cy="874891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631121" y="3327193"/>
            <a:ext cx="2794355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N° da Proposta gerada</a:t>
            </a:r>
          </a:p>
        </p:txBody>
      </p:sp>
      <p:cxnSp>
        <p:nvCxnSpPr>
          <p:cNvPr id="12" name="Conector de Seta Reta 11"/>
          <p:cNvCxnSpPr/>
          <p:nvPr/>
        </p:nvCxnSpPr>
        <p:spPr bwMode="auto">
          <a:xfrm flipH="1" flipV="1">
            <a:off x="3081017" y="2895886"/>
            <a:ext cx="1524234" cy="689956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" name="Retângulo 12"/>
          <p:cNvSpPr/>
          <p:nvPr/>
        </p:nvSpPr>
        <p:spPr bwMode="auto">
          <a:xfrm>
            <a:off x="382385" y="2061556"/>
            <a:ext cx="606830" cy="340822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1263535" y="5278582"/>
            <a:ext cx="1321723" cy="315883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6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11" grpId="0" animBg="1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44475" y="457200"/>
            <a:ext cx="8643938" cy="5323114"/>
          </a:xfrm>
        </p:spPr>
        <p:txBody>
          <a:bodyPr/>
          <a:lstStyle/>
          <a:p>
            <a:pPr>
              <a:buFontTx/>
              <a:buNone/>
            </a:pPr>
            <a:endParaRPr lang="pt-BR" altLang="pt-BR" dirty="0"/>
          </a:p>
          <a:p>
            <a:pPr>
              <a:buFontTx/>
              <a:buNone/>
            </a:pPr>
            <a:endParaRPr lang="pt-BR" altLang="pt-BR" dirty="0"/>
          </a:p>
          <a:p>
            <a:pPr>
              <a:buFontTx/>
              <a:buNone/>
            </a:pPr>
            <a:endParaRPr lang="pt-BR" altLang="pt-BR" dirty="0"/>
          </a:p>
          <a:p>
            <a:pPr>
              <a:buFontTx/>
              <a:buNone/>
            </a:pPr>
            <a:endParaRPr lang="pt-BR" altLang="pt-BR" dirty="0"/>
          </a:p>
          <a:p>
            <a:pPr algn="ctr">
              <a:buFontTx/>
              <a:buNone/>
            </a:pPr>
            <a:r>
              <a:rPr lang="pt-BR" altLang="pt-BR" sz="4400" dirty="0">
                <a:solidFill>
                  <a:schemeClr val="accent1"/>
                </a:solidFill>
              </a:rPr>
              <a:t>Análise da Proposta de Transferência</a:t>
            </a:r>
          </a:p>
          <a:p>
            <a:pPr algn="ctr">
              <a:buNone/>
            </a:pPr>
            <a:r>
              <a:rPr lang="pt-BR" altLang="pt-BR" sz="3200" dirty="0">
                <a:solidFill>
                  <a:schemeClr val="accent1"/>
                </a:solidFill>
              </a:rPr>
              <a:t>(Ver Manual N° 03)</a:t>
            </a:r>
          </a:p>
          <a:p>
            <a:pPr algn="ctr">
              <a:buFontTx/>
              <a:buNone/>
            </a:pPr>
            <a:endParaRPr lang="pt-BR" altLang="pt-BR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80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67544" y="980728"/>
            <a:ext cx="8352928" cy="54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6440" algn="ctr">
              <a:lnSpc>
                <a:spcPct val="90000"/>
              </a:lnSpc>
              <a:spcBef>
                <a:spcPts val="1001"/>
              </a:spcBef>
            </a:pPr>
            <a:endParaRPr lang="pt-BR" spc="-1" dirty="0">
              <a:solidFill>
                <a:prstClr val="black"/>
              </a:solidFill>
            </a:endParaRPr>
          </a:p>
          <a:p>
            <a:pPr marL="228600" indent="-226440" algn="ctr">
              <a:lnSpc>
                <a:spcPct val="90000"/>
              </a:lnSpc>
              <a:spcBef>
                <a:spcPts val="1001"/>
              </a:spcBef>
            </a:pPr>
            <a:endParaRPr lang="pt-BR" spc="-1" dirty="0">
              <a:solidFill>
                <a:prstClr val="black"/>
              </a:solidFill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4781310" y="106092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4788024" y="229579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4788024" y="356696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4788024" y="513827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4499992" y="1090573"/>
            <a:ext cx="0" cy="250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4513385" y="2295790"/>
            <a:ext cx="0" cy="250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V="1">
            <a:off x="4538174" y="3549732"/>
            <a:ext cx="0" cy="250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V="1">
            <a:off x="4538174" y="5157192"/>
            <a:ext cx="0" cy="250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ângulo de cantos arredondados 1"/>
          <p:cNvSpPr/>
          <p:nvPr/>
        </p:nvSpPr>
        <p:spPr>
          <a:xfrm>
            <a:off x="3125488" y="62318"/>
            <a:ext cx="3096344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Análise Comissão de Seleção 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3527288" y="1484784"/>
            <a:ext cx="2279678" cy="6983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Análise Técnica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540717" y="2703095"/>
            <a:ext cx="2279678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Parecer Jurídico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291502" y="4078777"/>
            <a:ext cx="2993044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Homologação da proposta: Secretário/Dirigente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291502" y="5661248"/>
            <a:ext cx="3058652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Autorização da proposta: SCC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424452" y="137599"/>
            <a:ext cx="2396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</a:rPr>
              <a:t>Essa etapa só existirá se houver chamamento público.</a:t>
            </a:r>
          </a:p>
        </p:txBody>
      </p:sp>
    </p:spTree>
    <p:extLst>
      <p:ext uri="{BB962C8B-B14F-4D97-AF65-F5344CB8AC3E}">
        <p14:creationId xmlns:p14="http://schemas.microsoft.com/office/powerpoint/2010/main" val="33158205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10" y="425582"/>
            <a:ext cx="6984693" cy="360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06777" y="0"/>
            <a:ext cx="7943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Análise Comissão de Seleção – TF e TC com Chamamento Público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1187" y="4053571"/>
            <a:ext cx="8670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Essa funcionalidade é concedida </a:t>
            </a:r>
            <a:r>
              <a:rPr lang="pt-BR" u="sng" dirty="0"/>
              <a:t>somente</a:t>
            </a:r>
            <a:r>
              <a:rPr lang="pt-BR" dirty="0"/>
              <a:t> para os membros da comissão de seleção, designados por portaria específica. Propostas que na situação </a:t>
            </a:r>
            <a:r>
              <a:rPr lang="pt-BR" dirty="0">
                <a:solidFill>
                  <a:srgbClr val="0070C0"/>
                </a:solidFill>
              </a:rPr>
              <a:t>“Em análise – Comissão de Seleção” </a:t>
            </a:r>
            <a:r>
              <a:rPr lang="pt-BR" dirty="0"/>
              <a:t>somente serão visualizadas pela comissão.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02106" y="3203183"/>
            <a:ext cx="2754217" cy="1542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21188" y="5377010"/>
            <a:ext cx="8449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Proposta </a:t>
            </a:r>
            <a:r>
              <a:rPr lang="pt-BR" dirty="0">
                <a:solidFill>
                  <a:srgbClr val="0070C0"/>
                </a:solidFill>
              </a:rPr>
              <a:t>classificada: </a:t>
            </a:r>
            <a:r>
              <a:rPr lang="pt-BR" dirty="0"/>
              <a:t>acessar a funcionalidade Alterar Situação Proposta e colocar na situação “</a:t>
            </a:r>
            <a:r>
              <a:rPr lang="pt-BR" dirty="0">
                <a:solidFill>
                  <a:srgbClr val="0070C0"/>
                </a:solidFill>
              </a:rPr>
              <a:t>Em análise – técnico”</a:t>
            </a:r>
            <a:r>
              <a:rPr lang="pt-BR" dirty="0"/>
              <a:t>. </a:t>
            </a:r>
            <a:r>
              <a:rPr lang="pt-BR" u="sng" dirty="0"/>
              <a:t>A partir desse momento a proposta poderá ser visualizada pelos demais usuários.</a:t>
            </a:r>
          </a:p>
        </p:txBody>
      </p:sp>
    </p:spTree>
    <p:extLst>
      <p:ext uri="{BB962C8B-B14F-4D97-AF65-F5344CB8AC3E}">
        <p14:creationId xmlns:p14="http://schemas.microsoft.com/office/powerpoint/2010/main" val="132468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0"/>
            <a:ext cx="7717971" cy="609600"/>
          </a:xfrm>
        </p:spPr>
        <p:txBody>
          <a:bodyPr/>
          <a:lstStyle/>
          <a:p>
            <a:pPr algn="ctr"/>
            <a:r>
              <a:rPr lang="pt-BR" altLang="pt-BR" sz="2200" dirty="0">
                <a:solidFill>
                  <a:schemeClr val="accent1"/>
                </a:solidFill>
              </a:rPr>
              <a:t>Funcionalidade Realizar Análise Técnica Proposta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altLang="pt-BR" dirty="0"/>
          </a:p>
          <a:p>
            <a:pPr>
              <a:buFontTx/>
              <a:buNone/>
            </a:pPr>
            <a:endParaRPr lang="pt-BR" altLang="pt-BR" dirty="0"/>
          </a:p>
          <a:p>
            <a:pPr>
              <a:buFontTx/>
              <a:buNone/>
            </a:pPr>
            <a:endParaRPr lang="pt-BR" altLang="pt-BR" dirty="0"/>
          </a:p>
          <a:p>
            <a:pPr>
              <a:buFontTx/>
              <a:buNone/>
            </a:pPr>
            <a:endParaRPr lang="pt-BR" alt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541" y="1078619"/>
            <a:ext cx="8026872" cy="425695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tângulo 6"/>
          <p:cNvSpPr/>
          <p:nvPr/>
        </p:nvSpPr>
        <p:spPr bwMode="auto">
          <a:xfrm>
            <a:off x="781396" y="2455228"/>
            <a:ext cx="1014153" cy="254721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327" y="1400508"/>
            <a:ext cx="8131338" cy="426628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CaixaDeTexto 12"/>
          <p:cNvSpPr txBox="1"/>
          <p:nvPr/>
        </p:nvSpPr>
        <p:spPr>
          <a:xfrm>
            <a:off x="5226644" y="4454423"/>
            <a:ext cx="322075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Pesquisar Processo </a:t>
            </a:r>
            <a:r>
              <a:rPr lang="pt-BR" dirty="0" err="1">
                <a:solidFill>
                  <a:srgbClr val="FF0000"/>
                </a:solidFill>
              </a:rPr>
              <a:t>SGPe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 bwMode="auto">
          <a:xfrm flipH="1" flipV="1">
            <a:off x="5286895" y="3973386"/>
            <a:ext cx="673330" cy="481037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6" name="Imagem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004" y="1687108"/>
            <a:ext cx="8314393" cy="43015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Retângulo 16"/>
          <p:cNvSpPr/>
          <p:nvPr/>
        </p:nvSpPr>
        <p:spPr bwMode="auto">
          <a:xfrm>
            <a:off x="781397" y="4098174"/>
            <a:ext cx="2926080" cy="241069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10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0"/>
            <a:ext cx="7565571" cy="609600"/>
          </a:xfrm>
        </p:spPr>
        <p:txBody>
          <a:bodyPr/>
          <a:lstStyle/>
          <a:p>
            <a:pPr algn="ctr"/>
            <a:r>
              <a:rPr lang="pt-BR" altLang="pt-BR" sz="2200" dirty="0">
                <a:solidFill>
                  <a:schemeClr val="accent1"/>
                </a:solidFill>
              </a:rPr>
              <a:t>Funcionalidade Realizar Análise Técnica Proposta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altLang="pt-BR" dirty="0"/>
          </a:p>
          <a:p>
            <a:pPr>
              <a:buFontTx/>
              <a:buNone/>
            </a:pPr>
            <a:endParaRPr lang="pt-BR" altLang="pt-BR" dirty="0"/>
          </a:p>
          <a:p>
            <a:pPr>
              <a:buFontTx/>
              <a:buNone/>
            </a:pPr>
            <a:endParaRPr lang="pt-BR" altLang="pt-BR" dirty="0"/>
          </a:p>
          <a:p>
            <a:pPr>
              <a:buFontTx/>
              <a:buNone/>
            </a:pPr>
            <a:endParaRPr lang="pt-BR" alt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6909" y="1166440"/>
            <a:ext cx="7641504" cy="319774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tângulo 6"/>
          <p:cNvSpPr/>
          <p:nvPr/>
        </p:nvSpPr>
        <p:spPr bwMode="auto">
          <a:xfrm>
            <a:off x="2252749" y="1496291"/>
            <a:ext cx="1088967" cy="307571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4688378" y="3981796"/>
            <a:ext cx="2809702" cy="382385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178830" y="2196175"/>
            <a:ext cx="3125585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Inserir com base nos </a:t>
            </a:r>
            <a:r>
              <a:rPr lang="pt-BR" sz="1400" dirty="0" err="1">
                <a:solidFill>
                  <a:srgbClr val="FF0000"/>
                </a:solidFill>
              </a:rPr>
              <a:t>arts</a:t>
            </a:r>
            <a:r>
              <a:rPr lang="pt-BR" sz="1400" dirty="0">
                <a:solidFill>
                  <a:srgbClr val="FF0000"/>
                </a:solidFill>
              </a:rPr>
              <a:t>. 16 a 19 do Decreto n° 127/11 ou </a:t>
            </a:r>
            <a:r>
              <a:rPr lang="pt-BR" sz="1400" dirty="0" err="1">
                <a:solidFill>
                  <a:srgbClr val="FF0000"/>
                </a:solidFill>
              </a:rPr>
              <a:t>arts</a:t>
            </a:r>
            <a:r>
              <a:rPr lang="pt-BR" sz="1400" dirty="0">
                <a:solidFill>
                  <a:srgbClr val="FF0000"/>
                </a:solidFill>
              </a:rPr>
              <a:t>. 45 a 48 do Decreto n° 1.309/12 ou art. 25 Decreto n° 1.196/17.</a:t>
            </a:r>
          </a:p>
        </p:txBody>
      </p:sp>
      <p:cxnSp>
        <p:nvCxnSpPr>
          <p:cNvPr id="11" name="Conector de Seta Reta 10"/>
          <p:cNvCxnSpPr>
            <a:stCxn id="12" idx="1"/>
          </p:cNvCxnSpPr>
          <p:nvPr/>
        </p:nvCxnSpPr>
        <p:spPr bwMode="auto">
          <a:xfrm flipH="1" flipV="1">
            <a:off x="3857105" y="2477193"/>
            <a:ext cx="1321725" cy="196036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Conector de Seta Reta 14"/>
          <p:cNvCxnSpPr/>
          <p:nvPr/>
        </p:nvCxnSpPr>
        <p:spPr bwMode="auto">
          <a:xfrm flipH="1">
            <a:off x="7872153" y="3607724"/>
            <a:ext cx="274320" cy="473825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63" y="4012899"/>
            <a:ext cx="3343742" cy="1362265"/>
          </a:xfrm>
          <a:prstGeom prst="rect">
            <a:avLst/>
          </a:prstGeom>
        </p:spPr>
      </p:pic>
      <p:cxnSp>
        <p:nvCxnSpPr>
          <p:cNvPr id="19" name="Conector de Seta Reta 18"/>
          <p:cNvCxnSpPr/>
          <p:nvPr/>
        </p:nvCxnSpPr>
        <p:spPr bwMode="auto">
          <a:xfrm flipH="1">
            <a:off x="3632662" y="3630906"/>
            <a:ext cx="1911927" cy="549111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5" name="Imagem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207" y="1806103"/>
            <a:ext cx="7800581" cy="35690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6" name="Retângulo 25"/>
          <p:cNvSpPr/>
          <p:nvPr/>
        </p:nvSpPr>
        <p:spPr bwMode="auto">
          <a:xfrm>
            <a:off x="2518756" y="4488873"/>
            <a:ext cx="1022465" cy="241069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935" y="2545633"/>
            <a:ext cx="7973538" cy="350062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8" name="Retângulo 27"/>
          <p:cNvSpPr/>
          <p:nvPr/>
        </p:nvSpPr>
        <p:spPr bwMode="auto">
          <a:xfrm>
            <a:off x="58189" y="2892829"/>
            <a:ext cx="1122218" cy="340822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tângulo 28"/>
          <p:cNvSpPr/>
          <p:nvPr/>
        </p:nvSpPr>
        <p:spPr bwMode="auto">
          <a:xfrm>
            <a:off x="1084810" y="5694722"/>
            <a:ext cx="1945178" cy="395105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4921530" y="4186380"/>
            <a:ext cx="2852896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Após voltar da Readequação é feita a Reanálise, caso seja aprovada, a Proposta vai para a Análise Jurídica. </a:t>
            </a:r>
          </a:p>
        </p:txBody>
      </p:sp>
      <p:sp>
        <p:nvSpPr>
          <p:cNvPr id="31" name="Retângulo 30"/>
          <p:cNvSpPr/>
          <p:nvPr/>
        </p:nvSpPr>
        <p:spPr bwMode="auto">
          <a:xfrm>
            <a:off x="2548400" y="4730111"/>
            <a:ext cx="1240177" cy="242719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39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525" y="1351885"/>
            <a:ext cx="44029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latin typeface="Comic Sans MS" panose="030F0702030302020204" pitchFamily="66" charset="0"/>
              </a:rPr>
              <a:t>As etapas do proponente são realizadas na internet:</a:t>
            </a:r>
          </a:p>
          <a:p>
            <a:pPr marL="342900" indent="-342900" algn="just">
              <a:spcBef>
                <a:spcPts val="24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Comic Sans MS" panose="030F0702030302020204" pitchFamily="66" charset="0"/>
              </a:rPr>
              <a:t>cadastro</a:t>
            </a:r>
          </a:p>
          <a:p>
            <a:pPr marL="342900" indent="-342900" algn="just">
              <a:spcBef>
                <a:spcPts val="24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Comic Sans MS" panose="030F0702030302020204" pitchFamily="66" charset="0"/>
              </a:rPr>
              <a:t>solicitação do recurso - proposta</a:t>
            </a:r>
          </a:p>
          <a:p>
            <a:pPr marL="342900" indent="-342900" algn="just">
              <a:spcBef>
                <a:spcPts val="24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Comic Sans MS" panose="030F0702030302020204" pitchFamily="66" charset="0"/>
              </a:rPr>
              <a:t>prestação de contas</a:t>
            </a:r>
          </a:p>
          <a:p>
            <a:pPr marL="342900" indent="-342900" algn="just">
              <a:spcBef>
                <a:spcPts val="24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Comic Sans MS" panose="030F0702030302020204" pitchFamily="66" charset="0"/>
              </a:rPr>
              <a:t>alterações da transferência</a:t>
            </a:r>
          </a:p>
          <a:p>
            <a:pPr marL="342900" indent="-342900" algn="just"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latin typeface="Comic Sans MS" panose="030F0702030302020204" pitchFamily="66" charset="0"/>
              </a:rPr>
              <a:t>Contempla </a:t>
            </a:r>
            <a:r>
              <a:rPr lang="pt-B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TODAS</a:t>
            </a:r>
            <a:r>
              <a:rPr lang="pt-BR" sz="2400" dirty="0">
                <a:latin typeface="Comic Sans MS" panose="030F0702030302020204" pitchFamily="66" charset="0"/>
              </a:rPr>
              <a:t> as etapas da celebração de um instrumento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4572000" y="1351885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latin typeface="Comic Sans MS" panose="030F0702030302020204" pitchFamily="66" charset="0"/>
              </a:rPr>
              <a:t>As etapas do proponente não são realizadas por meio da internet. Somente o concedente tem acesso a esses documentos.</a:t>
            </a:r>
          </a:p>
          <a:p>
            <a:pPr algn="just">
              <a:spcBef>
                <a:spcPts val="2400"/>
              </a:spcBef>
              <a:buClr>
                <a:srgbClr val="0070C0"/>
              </a:buClr>
            </a:pPr>
            <a:endParaRPr lang="pt-BR" sz="2400" dirty="0">
              <a:latin typeface="Comic Sans MS" panose="030F0702030302020204" pitchFamily="66" charset="0"/>
            </a:endParaRPr>
          </a:p>
          <a:p>
            <a:pPr marL="342900" indent="-342900" algn="just"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latin typeface="Comic Sans MS" panose="030F0702030302020204" pitchFamily="66" charset="0"/>
              </a:rPr>
              <a:t>Contempla apenas algumas etapas do concedente (não há análise da proposta e da prestação de contas)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561812" y="443560"/>
            <a:ext cx="3384376" cy="6928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latin typeface="Comic Sans MS" panose="030F0702030302020204" pitchFamily="66" charset="0"/>
              </a:rPr>
              <a:t>TRANSFERÊNCIA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958145" y="443560"/>
            <a:ext cx="3744416" cy="6928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latin typeface="Comic Sans MS" panose="030F0702030302020204" pitchFamily="66" charset="0"/>
              </a:rPr>
              <a:t>TRANSFERÊNCIA REGISTRO</a:t>
            </a:r>
          </a:p>
        </p:txBody>
      </p:sp>
    </p:spTree>
    <p:extLst>
      <p:ext uri="{BB962C8B-B14F-4D97-AF65-F5344CB8AC3E}">
        <p14:creationId xmlns:p14="http://schemas.microsoft.com/office/powerpoint/2010/main" val="182889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7451" y="579883"/>
            <a:ext cx="85931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dirty="0">
                <a:solidFill>
                  <a:srgbClr val="0070C0"/>
                </a:solidFill>
              </a:rPr>
              <a:t>Regra:</a:t>
            </a:r>
            <a:r>
              <a:rPr lang="pt-BR" dirty="0"/>
              <a:t> sempre é possível retornar para a </a:t>
            </a:r>
            <a:r>
              <a:rPr lang="pt-BR" dirty="0">
                <a:solidFill>
                  <a:srgbClr val="0070C0"/>
                </a:solidFill>
              </a:rPr>
              <a:t>análise imediatamente </a:t>
            </a:r>
            <a:r>
              <a:rPr lang="pt-BR" u="sng" dirty="0">
                <a:solidFill>
                  <a:srgbClr val="0070C0"/>
                </a:solidFill>
              </a:rPr>
              <a:t>anterior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/>
              <a:t>– nesse caso </a:t>
            </a:r>
            <a:r>
              <a:rPr lang="pt-BR" dirty="0">
                <a:solidFill>
                  <a:srgbClr val="0070C0"/>
                </a:solidFill>
              </a:rPr>
              <a:t>Classificada Comissão de Seleção</a:t>
            </a:r>
            <a:r>
              <a:rPr lang="pt-BR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É possível salvar as informações incluídas sem concluir a análise. Para isso manter a situação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“Em Análise – Técnico” </a:t>
            </a:r>
            <a:r>
              <a:rPr lang="pt-BR" dirty="0"/>
              <a:t>e clicar no botão Confirmar. Não segue para a próxima etapa de aprovação.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dirty="0"/>
              <a:t>Quando o analista selecionar a situação “Em Readequação” o sistema enviará automaticamente um e-mail para o contato do proponente, informando que o concedente sugeriu alterações à proposta. 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dirty="0"/>
              <a:t>Vencido o prazo de readequação da proposta, a mesma retornará ao concedente, mesmo que o proponente não tenha realizado a readequação. Concedente pode colocar a proposta novamente em readequação, caso necessário.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15540" y="0"/>
            <a:ext cx="539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Realizar Análise Técnica Proposta - situações</a:t>
            </a:r>
          </a:p>
        </p:txBody>
      </p:sp>
    </p:spTree>
    <p:extLst>
      <p:ext uri="{BB962C8B-B14F-4D97-AF65-F5344CB8AC3E}">
        <p14:creationId xmlns:p14="http://schemas.microsoft.com/office/powerpoint/2010/main" val="76955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1354" y="489034"/>
            <a:ext cx="870332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As situações: “Favorável – Técnico” e “Favorável com Ressalvas – Técnico” enviam a proposta </a:t>
            </a:r>
            <a:r>
              <a:rPr lang="pt-BR" u="sng" dirty="0">
                <a:solidFill>
                  <a:srgbClr val="0070C0"/>
                </a:solidFill>
              </a:rPr>
              <a:t>automaticamente</a:t>
            </a:r>
            <a:r>
              <a:rPr lang="pt-BR" dirty="0"/>
              <a:t> para a etapa seguinte – </a:t>
            </a:r>
            <a:r>
              <a:rPr lang="pt-BR" dirty="0">
                <a:solidFill>
                  <a:srgbClr val="0070C0"/>
                </a:solidFill>
              </a:rPr>
              <a:t>“Em Análise Jurídico”.</a:t>
            </a:r>
          </a:p>
          <a:p>
            <a:pPr lvl="0" algn="just"/>
            <a:r>
              <a:rPr lang="pt-BR" dirty="0"/>
              <a:t>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dirty="0"/>
              <a:t> A situação </a:t>
            </a:r>
            <a:r>
              <a:rPr lang="pt-BR" dirty="0">
                <a:solidFill>
                  <a:srgbClr val="0070C0"/>
                </a:solidFill>
              </a:rPr>
              <a:t>“Desfavorável – Técnico” </a:t>
            </a:r>
            <a:r>
              <a:rPr lang="pt-BR" dirty="0"/>
              <a:t>é uma </a:t>
            </a:r>
            <a:r>
              <a:rPr lang="pt-BR" dirty="0">
                <a:solidFill>
                  <a:srgbClr val="0070C0"/>
                </a:solidFill>
              </a:rPr>
              <a:t>situação fim </a:t>
            </a:r>
            <a:r>
              <a:rPr lang="pt-BR" dirty="0"/>
              <a:t>no fluxo de aprovação da proposta, mas o técnico poderá colocar a proposta novamente no fluxo de aprovação. </a:t>
            </a:r>
            <a:r>
              <a:rPr lang="pt-BR" dirty="0">
                <a:solidFill>
                  <a:srgbClr val="0070C0"/>
                </a:solidFill>
              </a:rPr>
              <a:t>Acessar a funcionalidade Alterar Situação Proposta e:</a:t>
            </a:r>
          </a:p>
          <a:p>
            <a:pPr lvl="0" algn="just"/>
            <a:endParaRPr lang="pt-BR" u="sng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pt-BR" u="sng" dirty="0"/>
              <a:t>Para manter o parecer</a:t>
            </a:r>
            <a:r>
              <a:rPr lang="pt-BR" dirty="0"/>
              <a:t>:  selecionar a próxima etapa – situação </a:t>
            </a:r>
            <a:r>
              <a:rPr lang="pt-BR" dirty="0">
                <a:solidFill>
                  <a:srgbClr val="0070C0"/>
                </a:solidFill>
              </a:rPr>
              <a:t>“Em Análise – Jurídico”;</a:t>
            </a:r>
          </a:p>
          <a:p>
            <a:pPr algn="just"/>
            <a:endParaRPr lang="pt-BR" u="sng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u="sng" dirty="0"/>
              <a:t>Para mudar o parecer</a:t>
            </a:r>
            <a:r>
              <a:rPr lang="pt-BR" dirty="0"/>
              <a:t>: selecionar a situação </a:t>
            </a:r>
            <a:r>
              <a:rPr lang="pt-BR" dirty="0">
                <a:solidFill>
                  <a:srgbClr val="0070C0"/>
                </a:solidFill>
              </a:rPr>
              <a:t>“Em Reanálise - Técnico”. </a:t>
            </a:r>
            <a:r>
              <a:rPr lang="pt-BR" dirty="0"/>
              <a:t>Após, acessar novamente a funcionalidade Realizar Análise Técnico Proposta e selecionar a nova situação desejada.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  Após ter passado para a próxima etapa e caso o jurídico ainda não tenha realizado o seu, a proposta poderá voltar para a análise do técnico. No campo situação da Aba Parecer Jurídico o usuário deve selecionar a situação </a:t>
            </a:r>
            <a:r>
              <a:rPr lang="pt-BR" dirty="0">
                <a:solidFill>
                  <a:srgbClr val="0070C0"/>
                </a:solidFill>
              </a:rPr>
              <a:t>“Em Reanálise – Técnico”</a:t>
            </a:r>
            <a:r>
              <a:rPr lang="pt-BR" dirty="0"/>
              <a:t>.</a:t>
            </a:r>
            <a:r>
              <a:rPr lang="pt-BR" dirty="0">
                <a:solidFill>
                  <a:srgbClr val="0070C0"/>
                </a:solidFill>
              </a:rPr>
              <a:t> 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72019" y="-9666"/>
            <a:ext cx="6566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Realizar Análise Técnica Proposta - situações</a:t>
            </a:r>
          </a:p>
        </p:txBody>
      </p:sp>
    </p:spTree>
    <p:extLst>
      <p:ext uri="{BB962C8B-B14F-4D97-AF65-F5344CB8AC3E}">
        <p14:creationId xmlns:p14="http://schemas.microsoft.com/office/powerpoint/2010/main" val="25260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2490"/>
            <a:ext cx="5756275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087025" y="-7620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Parecer Jurídico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0500" y="3390900"/>
            <a:ext cx="8671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pt-BR" sz="1800" dirty="0"/>
              <a:t>As opções “Favorável – Jurídico” e “Favorável com ressalvas – Jurídico enviam a proposta </a:t>
            </a:r>
            <a:r>
              <a:rPr lang="pt-BR" sz="1800" u="sng" dirty="0">
                <a:solidFill>
                  <a:srgbClr val="0070C0"/>
                </a:solidFill>
              </a:rPr>
              <a:t>automaticamente</a:t>
            </a:r>
            <a:r>
              <a:rPr lang="pt-BR" sz="1800" dirty="0"/>
              <a:t> para a etapa seguinte – </a:t>
            </a:r>
            <a:r>
              <a:rPr lang="pt-BR" sz="1800" dirty="0">
                <a:solidFill>
                  <a:srgbClr val="0070C0"/>
                </a:solidFill>
              </a:rPr>
              <a:t>“Em Análise - Secretário”.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/>
              <a:t>A situação </a:t>
            </a:r>
            <a:r>
              <a:rPr lang="pt-BR" sz="1800" dirty="0">
                <a:solidFill>
                  <a:srgbClr val="0070C0"/>
                </a:solidFill>
              </a:rPr>
              <a:t>“Desfavorável – Jurídico” </a:t>
            </a:r>
            <a:r>
              <a:rPr lang="pt-BR" sz="1800" dirty="0"/>
              <a:t>é uma </a:t>
            </a:r>
            <a:r>
              <a:rPr lang="pt-BR" sz="1800" dirty="0">
                <a:solidFill>
                  <a:srgbClr val="0070C0"/>
                </a:solidFill>
              </a:rPr>
              <a:t>situação fim </a:t>
            </a:r>
            <a:r>
              <a:rPr lang="pt-BR" sz="1800" dirty="0"/>
              <a:t>no fluxo de aprovação da proposta. O usuário poderá colocar a proposta novamente no fluxo de aprovação. </a:t>
            </a:r>
            <a:r>
              <a:rPr lang="pt-BR" sz="1800" dirty="0">
                <a:solidFill>
                  <a:srgbClr val="0070C0"/>
                </a:solidFill>
              </a:rPr>
              <a:t>Para isso, acessar a funcionalidade Alterar Situação Proposta e: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sz="1800" u="sng" dirty="0"/>
              <a:t>Para manter o parecer</a:t>
            </a:r>
            <a:r>
              <a:rPr lang="pt-BR" sz="1800" dirty="0"/>
              <a:t>: selecionar a próxima etapa – situação </a:t>
            </a:r>
            <a:r>
              <a:rPr lang="pt-BR" sz="1800" dirty="0">
                <a:solidFill>
                  <a:srgbClr val="0070C0"/>
                </a:solidFill>
              </a:rPr>
              <a:t>“Em Análise – Secretário</a:t>
            </a:r>
            <a:r>
              <a:rPr lang="pt-BR" sz="1800" dirty="0"/>
              <a:t>”;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sz="1800" u="sng" dirty="0"/>
              <a:t>Para mudar o parecer</a:t>
            </a:r>
            <a:r>
              <a:rPr lang="pt-BR" sz="1800" dirty="0"/>
              <a:t>: selecionar a situação </a:t>
            </a:r>
            <a:r>
              <a:rPr lang="pt-BR" sz="1800" dirty="0">
                <a:solidFill>
                  <a:srgbClr val="0070C0"/>
                </a:solidFill>
              </a:rPr>
              <a:t>“Em Reanálise – Jurídico”. </a:t>
            </a:r>
            <a:r>
              <a:rPr lang="pt-BR" sz="1800" dirty="0"/>
              <a:t>Após, acessar a funcionalidade Realizar Parecer Jurídico Proposta e selecionar a nova situação desejada.</a:t>
            </a:r>
            <a:endParaRPr lang="pt-BR" sz="1800" dirty="0">
              <a:solidFill>
                <a:srgbClr val="0070C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3780" y="1044060"/>
            <a:ext cx="4244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70C0"/>
                </a:solidFill>
              </a:rPr>
              <a:t>Situações: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Favorável – Jurídico,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Favorável com ressalvas – Jurídico,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Desfavorável – Jurídico ou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Em Reanálise – Técnico</a:t>
            </a:r>
          </a:p>
        </p:txBody>
      </p:sp>
    </p:spTree>
    <p:extLst>
      <p:ext uri="{BB962C8B-B14F-4D97-AF65-F5344CB8AC3E}">
        <p14:creationId xmlns:p14="http://schemas.microsoft.com/office/powerpoint/2010/main" val="2680410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34339"/>
            <a:ext cx="57626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64180" y="-1911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>
                <a:solidFill>
                  <a:srgbClr val="0070C0"/>
                </a:solidFill>
              </a:rPr>
              <a:t>Secretário/Dirigente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8121" y="3101340"/>
            <a:ext cx="8656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0070C0"/>
                </a:solidFill>
              </a:rPr>
              <a:t>Regra:</a:t>
            </a:r>
            <a:r>
              <a:rPr lang="pt-BR" sz="1600" dirty="0"/>
              <a:t> é possível retornar para a </a:t>
            </a:r>
            <a:r>
              <a:rPr lang="pt-BR" sz="1600" dirty="0">
                <a:solidFill>
                  <a:srgbClr val="0070C0"/>
                </a:solidFill>
              </a:rPr>
              <a:t>análise imediatamente </a:t>
            </a:r>
            <a:r>
              <a:rPr lang="pt-BR" sz="1600" u="sng" dirty="0">
                <a:solidFill>
                  <a:srgbClr val="0070C0"/>
                </a:solidFill>
              </a:rPr>
              <a:t>anterior</a:t>
            </a:r>
            <a:r>
              <a:rPr lang="pt-BR" sz="1600" dirty="0">
                <a:solidFill>
                  <a:srgbClr val="0070C0"/>
                </a:solidFill>
              </a:rPr>
              <a:t> </a:t>
            </a:r>
            <a:r>
              <a:rPr lang="pt-BR" sz="1600" dirty="0"/>
              <a:t>– nesse caso </a:t>
            </a:r>
            <a:r>
              <a:rPr lang="pt-BR" sz="1600" dirty="0">
                <a:solidFill>
                  <a:srgbClr val="0070C0"/>
                </a:solidFill>
              </a:rPr>
              <a:t>“Em Reanálise – Jurídico”.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1600" dirty="0"/>
              <a:t>A opção </a:t>
            </a:r>
            <a:r>
              <a:rPr lang="pt-BR" sz="1600" dirty="0">
                <a:solidFill>
                  <a:srgbClr val="0070C0"/>
                </a:solidFill>
              </a:rPr>
              <a:t>“Homologada – Secretário” </a:t>
            </a:r>
            <a:r>
              <a:rPr lang="pt-BR" sz="1600" dirty="0"/>
              <a:t>envia a proposta automaticamente para a etapa seguinte - </a:t>
            </a:r>
            <a:r>
              <a:rPr lang="pt-BR" sz="1600" dirty="0">
                <a:solidFill>
                  <a:srgbClr val="0070C0"/>
                </a:solidFill>
              </a:rPr>
              <a:t>“Em Autorização”.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1600" dirty="0"/>
              <a:t>A situação </a:t>
            </a:r>
            <a:r>
              <a:rPr lang="pt-BR" sz="1600" dirty="0">
                <a:solidFill>
                  <a:srgbClr val="0070C0"/>
                </a:solidFill>
              </a:rPr>
              <a:t>“Não Homologado – Secretário” </a:t>
            </a:r>
            <a:r>
              <a:rPr lang="pt-BR" sz="1600" dirty="0"/>
              <a:t>é uma </a:t>
            </a:r>
            <a:r>
              <a:rPr lang="pt-BR" sz="1600" dirty="0">
                <a:solidFill>
                  <a:srgbClr val="0070C0"/>
                </a:solidFill>
              </a:rPr>
              <a:t>situação fim </a:t>
            </a:r>
            <a:r>
              <a:rPr lang="pt-BR" sz="1600" dirty="0"/>
              <a:t>no fluxo de aprovação da proposta. O Secretário poderá colocar a proposta novamente no fluxo de aprovação. </a:t>
            </a:r>
          </a:p>
          <a:p>
            <a:pPr lvl="0" algn="just"/>
            <a:endParaRPr lang="pt-BR" sz="1600" dirty="0">
              <a:solidFill>
                <a:srgbClr val="0070C0"/>
              </a:solidFill>
            </a:endParaRPr>
          </a:p>
          <a:p>
            <a:pPr lvl="0" algn="just"/>
            <a:r>
              <a:rPr lang="pt-BR" sz="1600" dirty="0">
                <a:solidFill>
                  <a:srgbClr val="0070C0"/>
                </a:solidFill>
              </a:rPr>
              <a:t>Para isso acessar a funcionalidade Homologar Secretário/Dirigente Proposta :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sz="1600" dirty="0"/>
              <a:t>selecionar o </a:t>
            </a:r>
            <a:r>
              <a:rPr lang="pt-BR" sz="1600" dirty="0" err="1"/>
              <a:t>check</a:t>
            </a:r>
            <a:r>
              <a:rPr lang="pt-BR" sz="1600" dirty="0"/>
              <a:t>-box propostas reprovadas;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sz="1600" dirty="0"/>
              <a:t>selecionar a proposta desejada e no campo situação selecionar “</a:t>
            </a:r>
            <a:r>
              <a:rPr lang="pt-BR" sz="1600" dirty="0">
                <a:solidFill>
                  <a:srgbClr val="0070C0"/>
                </a:solidFill>
              </a:rPr>
              <a:t>Homologada – Secretário”</a:t>
            </a:r>
            <a:r>
              <a:rPr lang="pt-BR" sz="1600" dirty="0"/>
              <a:t>.</a:t>
            </a:r>
          </a:p>
          <a:p>
            <a:pPr marL="0" lvl="0" indent="0" algn="just">
              <a:buNone/>
            </a:pPr>
            <a:endParaRPr lang="pt-BR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60520" y="662940"/>
            <a:ext cx="40719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Situações: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Em Análise – Secretário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Em Readequação</a:t>
            </a:r>
            <a:r>
              <a:rPr lang="pt-BR" sz="1600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Em Reanálise - Jurídico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Homologado – Secretário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Não Homologado – Secretário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Cancelada – Solicitação do Proponente</a:t>
            </a:r>
          </a:p>
          <a:p>
            <a:endParaRPr lang="pt-BR" sz="1600" dirty="0"/>
          </a:p>
        </p:txBody>
      </p:sp>
      <p:sp>
        <p:nvSpPr>
          <p:cNvPr id="5" name="Retângulo 4"/>
          <p:cNvSpPr/>
          <p:nvPr/>
        </p:nvSpPr>
        <p:spPr>
          <a:xfrm>
            <a:off x="4443412" y="1178805"/>
            <a:ext cx="1869253" cy="2754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28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417" y="402588"/>
            <a:ext cx="8747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dirty="0"/>
              <a:t>Caso a proposta tenha sido colocada </a:t>
            </a:r>
            <a:r>
              <a:rPr lang="pt-BR" dirty="0">
                <a:solidFill>
                  <a:srgbClr val="0070C0"/>
                </a:solidFill>
              </a:rPr>
              <a:t>“Em Readequação” </a:t>
            </a:r>
            <a:r>
              <a:rPr lang="pt-BR" dirty="0"/>
              <a:t>pelo Secretário o fluxo de aprovação após a proposta ser reenviada pelo proponente será o seguinte:</a:t>
            </a:r>
          </a:p>
          <a:p>
            <a:pPr lvl="0" algn="just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Primeira análise Parecer Jurídico </a:t>
            </a:r>
            <a:r>
              <a:rPr lang="pt-BR" b="1" u="sng" dirty="0">
                <a:solidFill>
                  <a:schemeClr val="accent5">
                    <a:lumMod val="75000"/>
                  </a:schemeClr>
                </a:solidFill>
              </a:rPr>
              <a:t>Favorável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lvl="0" algn="just"/>
            <a:endParaRPr lang="pt-BR" dirty="0"/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30780" y="0"/>
            <a:ext cx="4799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Secretário - Proposta Em Readequação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8417" y="3580482"/>
            <a:ext cx="8747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Primeira análise Parecer Jurídico </a:t>
            </a:r>
            <a:r>
              <a:rPr lang="pt-BR" b="1" u="sng" dirty="0">
                <a:solidFill>
                  <a:schemeClr val="accent5">
                    <a:lumMod val="75000"/>
                  </a:schemeClr>
                </a:solidFill>
              </a:rPr>
              <a:t>Desfavorável – Jurídico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ou </a:t>
            </a:r>
            <a:r>
              <a:rPr lang="pt-BR" b="1" u="sng" dirty="0">
                <a:solidFill>
                  <a:schemeClr val="accent5">
                    <a:lumMod val="75000"/>
                  </a:schemeClr>
                </a:solidFill>
              </a:rPr>
              <a:t>Favorável com ressalvas - Jurídico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C077746-3BBE-4F88-8539-3A30992DFD66}"/>
              </a:ext>
            </a:extLst>
          </p:cNvPr>
          <p:cNvSpPr/>
          <p:nvPr/>
        </p:nvSpPr>
        <p:spPr>
          <a:xfrm>
            <a:off x="1083076" y="1766656"/>
            <a:ext cx="2974020" cy="17400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t-BR" b="1" dirty="0"/>
              <a:t>Realizar Análise Técnica Proposta </a:t>
            </a:r>
            <a:r>
              <a:rPr lang="pt-BR" dirty="0"/>
              <a:t>–</a:t>
            </a:r>
          </a:p>
          <a:p>
            <a:pPr lvl="0" algn="just"/>
            <a:r>
              <a:rPr lang="pt-BR" dirty="0"/>
              <a:t> proposta estará na situação “Em Reanálise - Técnico”;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E9ED4CB2-2BC3-4EDB-A3C9-3C7B77B22AA1}"/>
              </a:ext>
            </a:extLst>
          </p:cNvPr>
          <p:cNvSpPr/>
          <p:nvPr/>
        </p:nvSpPr>
        <p:spPr>
          <a:xfrm>
            <a:off x="5273335" y="1846555"/>
            <a:ext cx="1864311" cy="145593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Homologar Secretário</a:t>
            </a:r>
          </a:p>
          <a:p>
            <a:r>
              <a:rPr lang="pt-BR" b="1" dirty="0"/>
              <a:t>Proposta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A7B5E60-B2FC-42A0-A313-7E63E3D9E4C2}"/>
              </a:ext>
            </a:extLst>
          </p:cNvPr>
          <p:cNvSpPr/>
          <p:nvPr/>
        </p:nvSpPr>
        <p:spPr>
          <a:xfrm>
            <a:off x="603680" y="4385569"/>
            <a:ext cx="2503503" cy="194421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t-BR" b="1" dirty="0"/>
              <a:t>Realizar Análise Técnica Proposta </a:t>
            </a:r>
            <a:r>
              <a:rPr lang="pt-BR" dirty="0"/>
              <a:t>–</a:t>
            </a:r>
          </a:p>
          <a:p>
            <a:pPr lvl="0" algn="just"/>
            <a:r>
              <a:rPr lang="pt-BR" dirty="0"/>
              <a:t> proposta estará na situação “Em Reanálise - Técnico”;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C6A98731-BFC7-4217-B2EF-9750CF718734}"/>
              </a:ext>
            </a:extLst>
          </p:cNvPr>
          <p:cNvSpPr/>
          <p:nvPr/>
        </p:nvSpPr>
        <p:spPr>
          <a:xfrm>
            <a:off x="3604333" y="4776187"/>
            <a:ext cx="2308196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Realizar Parecer Jurídico Proposta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F3B7F98B-0786-4BE1-BA52-207823D2FDF2}"/>
              </a:ext>
            </a:extLst>
          </p:cNvPr>
          <p:cNvSpPr/>
          <p:nvPr/>
        </p:nvSpPr>
        <p:spPr>
          <a:xfrm>
            <a:off x="6711518" y="4749554"/>
            <a:ext cx="1571348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Homologar Secretário</a:t>
            </a:r>
          </a:p>
          <a:p>
            <a:r>
              <a:rPr lang="pt-BR" b="1" dirty="0"/>
              <a:t>Proposta</a:t>
            </a:r>
          </a:p>
        </p:txBody>
      </p:sp>
    </p:spTree>
    <p:extLst>
      <p:ext uri="{BB962C8B-B14F-4D97-AF65-F5344CB8AC3E}">
        <p14:creationId xmlns:p14="http://schemas.microsoft.com/office/powerpoint/2010/main" val="70761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8425" y="-15240"/>
            <a:ext cx="2153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Autorização SCC</a:t>
            </a:r>
          </a:p>
        </p:txBody>
      </p:sp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4870"/>
            <a:ext cx="57562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3357" y="2787388"/>
            <a:ext cx="863318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lvl="1" indent="-7938" algn="just">
              <a:lnSpc>
                <a:spcPct val="100000"/>
              </a:lnSpc>
              <a:buSzTx/>
              <a:buFont typeface="Wingdings" panose="05000000000000000000" pitchFamily="2" charset="2"/>
              <a:buChar char="Ø"/>
            </a:pPr>
            <a:endParaRPr lang="pt-BR" sz="1600" dirty="0"/>
          </a:p>
          <a:p>
            <a:pPr marL="7938" lvl="1" indent="-7938" algn="just">
              <a:lnSpc>
                <a:spcPct val="100000"/>
              </a:lnSpc>
              <a:buSzTx/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rgbClr val="0070C0"/>
                </a:solidFill>
              </a:rPr>
              <a:t> Não Autorizada: </a:t>
            </a:r>
            <a:r>
              <a:rPr lang="pt-BR" sz="1800" dirty="0"/>
              <a:t>essa situação </a:t>
            </a:r>
            <a:r>
              <a:rPr lang="pt-BR" sz="1800" dirty="0">
                <a:solidFill>
                  <a:srgbClr val="0070C0"/>
                </a:solidFill>
              </a:rPr>
              <a:t>conclui a análise e finaliza o trâmite de aprovação</a:t>
            </a:r>
            <a:r>
              <a:rPr lang="pt-BR" sz="1800" dirty="0"/>
              <a:t>.</a:t>
            </a:r>
          </a:p>
          <a:p>
            <a:pPr marL="0" lvl="1" algn="just">
              <a:lnSpc>
                <a:spcPct val="100000"/>
              </a:lnSpc>
              <a:buSzTx/>
            </a:pPr>
            <a:r>
              <a:rPr lang="pt-BR" sz="1800" dirty="0"/>
              <a:t> </a:t>
            </a: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rgbClr val="0070C0"/>
                </a:solidFill>
              </a:rPr>
              <a:t>Autorizada:</a:t>
            </a:r>
            <a:r>
              <a:rPr lang="pt-BR" sz="1800" dirty="0"/>
              <a:t> essa situação ao ser confirmada finaliza o trâmite de aprovação da proposta, não havendo possibilidade de alterar a conclusão. </a:t>
            </a:r>
          </a:p>
          <a:p>
            <a:pPr marL="0" lvl="1" algn="just"/>
            <a:r>
              <a:rPr lang="pt-BR" sz="1800" dirty="0"/>
              <a:t> </a:t>
            </a:r>
          </a:p>
          <a:p>
            <a:pPr marL="0" lvl="1" algn="just"/>
            <a:r>
              <a:rPr lang="pt-BR" sz="1800" dirty="0">
                <a:solidFill>
                  <a:srgbClr val="0070C0"/>
                </a:solidFill>
              </a:rPr>
              <a:t>A situação passará automaticamente para: </a:t>
            </a:r>
          </a:p>
          <a:p>
            <a:pPr marL="0" lvl="1" algn="just"/>
            <a:r>
              <a:rPr lang="pt-BR" sz="1800" dirty="0">
                <a:solidFill>
                  <a:srgbClr val="0070C0"/>
                </a:solidFill>
              </a:rPr>
              <a:t>“Em descentralização” ou “Em </a:t>
            </a:r>
            <a:r>
              <a:rPr lang="pt-BR" sz="1800" dirty="0" err="1">
                <a:solidFill>
                  <a:srgbClr val="0070C0"/>
                </a:solidFill>
              </a:rPr>
              <a:t>pré</a:t>
            </a:r>
            <a:r>
              <a:rPr lang="pt-BR" sz="1800" dirty="0">
                <a:solidFill>
                  <a:srgbClr val="0070C0"/>
                </a:solidFill>
              </a:rPr>
              <a:t>-empenho”, conforme o caso.</a:t>
            </a:r>
          </a:p>
          <a:p>
            <a:pPr marL="0" lvl="1" algn="just"/>
            <a:endParaRPr lang="pt-BR" sz="1800" dirty="0"/>
          </a:p>
          <a:p>
            <a:pPr marL="0" lvl="1" algn="just"/>
            <a:endParaRPr lang="pt-BR" sz="1600" dirty="0"/>
          </a:p>
          <a:p>
            <a:pPr marL="0" lvl="1" algn="just">
              <a:lnSpc>
                <a:spcPct val="100000"/>
              </a:lnSpc>
              <a:buSzTx/>
            </a:pPr>
            <a:endParaRPr lang="pt-BR" sz="1600" dirty="0"/>
          </a:p>
          <a:p>
            <a:endParaRPr lang="pt-BR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40580" y="1028699"/>
            <a:ext cx="2236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Situações: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Em Autorização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Autorizada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Não Autorizada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Em Análise Secretário</a:t>
            </a:r>
          </a:p>
        </p:txBody>
      </p:sp>
    </p:spTree>
    <p:extLst>
      <p:ext uri="{BB962C8B-B14F-4D97-AF65-F5344CB8AC3E}">
        <p14:creationId xmlns:p14="http://schemas.microsoft.com/office/powerpoint/2010/main" val="109166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pt-BR" altLang="pt-BR" sz="2400" b="1" dirty="0">
                <a:solidFill>
                  <a:schemeClr val="accent1"/>
                </a:solidFill>
              </a:rPr>
              <a:t>Situações da proposta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93914" y="903512"/>
          <a:ext cx="8588829" cy="427728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0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5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2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3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Situação da Proposta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Próximo Passo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 Edição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Falta uma ação do Proponente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RD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 Readequação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VT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 Análise - Técnico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Falta análise do técnico do concedente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9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VR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 Reanálise - Técnico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EJ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 Análise - Jurídico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Falta análise do jurídico do concedente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 Análise do Secretário/Dirigente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Falta o dirigente do concedente homologar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Não homologada pelo dirigente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fim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EU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 Autorização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Falta Casa Civil autorizar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DC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 Descentralização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Falta o órgão descentralizador associar a DC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PE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 </a:t>
                      </a:r>
                      <a:r>
                        <a:rPr lang="pt-BR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Pré</a:t>
                      </a:r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-Empenho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Falta o concedente </a:t>
                      </a:r>
                      <a:r>
                        <a:rPr lang="pt-BR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pré</a:t>
                      </a:r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-empenhar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GR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 Geração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Falta o concedente geral a TR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TG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Transferência Gerada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Situação final da proposta, virou TR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9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Cancelada Programa retirado da publicação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fim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CP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Cancelada pelo Proponente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fim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8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44475" y="609600"/>
            <a:ext cx="8643938" cy="5007429"/>
          </a:xfrm>
        </p:spPr>
        <p:txBody>
          <a:bodyPr/>
          <a:lstStyle/>
          <a:p>
            <a:pPr>
              <a:buFontTx/>
              <a:buNone/>
            </a:pPr>
            <a:endParaRPr lang="pt-BR" altLang="pt-BR" dirty="0"/>
          </a:p>
          <a:p>
            <a:pPr>
              <a:buFontTx/>
              <a:buNone/>
            </a:pPr>
            <a:endParaRPr lang="pt-BR" altLang="pt-BR" dirty="0"/>
          </a:p>
          <a:p>
            <a:pPr algn="ctr">
              <a:buFontTx/>
              <a:buNone/>
            </a:pPr>
            <a:endParaRPr lang="pt-BR" altLang="pt-BR" sz="4400" dirty="0">
              <a:solidFill>
                <a:srgbClr val="7030A0"/>
              </a:solidFill>
            </a:endParaRPr>
          </a:p>
          <a:p>
            <a:pPr algn="ctr">
              <a:buFontTx/>
              <a:buNone/>
            </a:pPr>
            <a:r>
              <a:rPr lang="pt-BR" altLang="pt-BR" sz="4400" dirty="0">
                <a:solidFill>
                  <a:schemeClr val="accent1"/>
                </a:solidFill>
              </a:rPr>
              <a:t>Transferência </a:t>
            </a:r>
          </a:p>
          <a:p>
            <a:pPr algn="ctr">
              <a:buFontTx/>
              <a:buNone/>
            </a:pPr>
            <a:r>
              <a:rPr lang="pt-BR" altLang="pt-BR" sz="3200" dirty="0">
                <a:solidFill>
                  <a:schemeClr val="accent1"/>
                </a:solidFill>
              </a:rPr>
              <a:t>(Ver Manual N° 05)</a:t>
            </a:r>
          </a:p>
          <a:p>
            <a:pPr algn="ctr">
              <a:buFontTx/>
              <a:buNone/>
            </a:pPr>
            <a:endParaRPr lang="pt-BR" altLang="pt-BR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42587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0511" y="527756"/>
            <a:ext cx="85878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dirty="0"/>
              <a:t>Até a situação </a:t>
            </a:r>
            <a:r>
              <a:rPr lang="pt-BR" dirty="0">
                <a:solidFill>
                  <a:srgbClr val="0070C0"/>
                </a:solidFill>
              </a:rPr>
              <a:t>“Em geração” </a:t>
            </a:r>
            <a:r>
              <a:rPr lang="pt-BR" dirty="0"/>
              <a:t>é possível voltar no fluxo de aprovação caso seja necessário alterar algum campo da proposta (ex.: datas de início/metas).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</a:rPr>
              <a:t>Após a geração da Transferência não será mais possível retornar.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dirty="0"/>
              <a:t>Caso o concedente não queira mais levar adiante o instrumento, poderá cancelar a Transferência.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dirty="0"/>
              <a:t>O orçamento atrelado à transferência por meio do </a:t>
            </a:r>
            <a:r>
              <a:rPr lang="pt-BR" dirty="0" err="1"/>
              <a:t>pré</a:t>
            </a:r>
            <a:r>
              <a:rPr lang="pt-BR" dirty="0"/>
              <a:t>-empenho deve ser liberado. Para isso, entrar em contato com a Gerência de Recursos Antecipados.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</a:rPr>
              <a:t>Antes de gerar a Transferência recomenda-se que o concedente </a:t>
            </a:r>
            <a:r>
              <a:rPr lang="pt-BR" dirty="0">
                <a:solidFill>
                  <a:srgbClr val="0070C0"/>
                </a:solidFill>
                <a:latin typeface="Arial" panose="020B0604020202020204" pitchFamily="34" charset="0"/>
              </a:rPr>
              <a:t>verifique a situação do proponente</a:t>
            </a:r>
            <a:r>
              <a:rPr lang="pt-BR" dirty="0">
                <a:latin typeface="Arial" panose="020B0604020202020204" pitchFamily="34" charset="0"/>
              </a:rPr>
              <a:t>, pois, caso exista alguma pendência a mesma só será verificada no momento em que o concedente clicar no botão “Confirmar” e não será possível gerar a Transferência.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956560" y="7620"/>
            <a:ext cx="2676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Gerar a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229396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6980091" y="2564904"/>
            <a:ext cx="783735" cy="1069699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95000"/>
              </a:lnSpc>
            </a:pPr>
            <a:r>
              <a:rPr lang="pt-BR" b="1" baseline="4000" dirty="0">
                <a:solidFill>
                  <a:schemeClr val="bg1"/>
                </a:solidFill>
                <a:latin typeface="Arial Black" panose="020B0A04020102020204" pitchFamily="34" charset="0"/>
              </a:rPr>
              <a:t>TCE/SC</a:t>
            </a:r>
          </a:p>
          <a:p>
            <a:pPr algn="ctr">
              <a:lnSpc>
                <a:spcPct val="95000"/>
              </a:lnSpc>
            </a:pPr>
            <a:r>
              <a:rPr lang="pt-BR" b="1" baseline="4000" dirty="0">
                <a:solidFill>
                  <a:schemeClr val="bg1"/>
                </a:solidFill>
                <a:latin typeface="Arial Black" panose="020B0A04020102020204" pitchFamily="34" charset="0"/>
              </a:rPr>
              <a:t>LRF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6372200" y="4408054"/>
            <a:ext cx="757048" cy="1051718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95000"/>
              </a:lnSpc>
            </a:pPr>
            <a:r>
              <a:rPr lang="pt-BR" b="1" baseline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Adimp</a:t>
            </a:r>
            <a:endParaRPr lang="pt-BR" b="1" baseline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pt-BR" b="1" baseline="4000" dirty="0">
                <a:solidFill>
                  <a:schemeClr val="bg1"/>
                </a:solidFill>
                <a:latin typeface="Arial Black" panose="020B0A04020102020204" pitchFamily="34" charset="0"/>
              </a:rPr>
              <a:t>TCE/SC</a:t>
            </a:r>
          </a:p>
          <a:p>
            <a:pPr algn="ctr">
              <a:lnSpc>
                <a:spcPct val="95000"/>
              </a:lnSpc>
            </a:pPr>
            <a:r>
              <a:rPr lang="pt-BR" b="1" baseline="4000" dirty="0">
                <a:solidFill>
                  <a:schemeClr val="bg1"/>
                </a:solidFill>
                <a:latin typeface="Arial Black" panose="020B0A04020102020204" pitchFamily="34" charset="0"/>
              </a:rPr>
              <a:t>CPF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3159750" y="245561"/>
            <a:ext cx="836810" cy="118559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pt-BR" b="1" baseline="4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Receita</a:t>
            </a:r>
          </a:p>
          <a:p>
            <a:pPr algn="ctr">
              <a:lnSpc>
                <a:spcPct val="95000"/>
              </a:lnSpc>
              <a:defRPr/>
            </a:pPr>
            <a:r>
              <a:rPr lang="pt-BR" b="1" baseline="4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Federal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6082878" y="689885"/>
            <a:ext cx="667846" cy="1058627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95000"/>
              </a:lnSpc>
            </a:pPr>
            <a:r>
              <a:rPr lang="pt-BR" sz="2000" baseline="4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CEF</a:t>
            </a: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1626742" y="2213564"/>
            <a:ext cx="736928" cy="1140351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95000"/>
              </a:lnSpc>
            </a:pPr>
            <a:r>
              <a:rPr lang="pt-BR" b="1" baseline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SGPe</a:t>
            </a:r>
            <a:endParaRPr lang="pt-BR" b="1" baseline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3540723" y="5114103"/>
            <a:ext cx="758355" cy="1189037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95000"/>
              </a:lnSpc>
            </a:pPr>
            <a:r>
              <a:rPr lang="pt-BR" b="1" baseline="4000" dirty="0">
                <a:solidFill>
                  <a:schemeClr val="bg1"/>
                </a:solidFill>
                <a:latin typeface="Arial Black" panose="020B0A04020102020204" pitchFamily="34" charset="0"/>
              </a:rPr>
              <a:t>Banco</a:t>
            </a:r>
          </a:p>
          <a:p>
            <a:pPr algn="ctr">
              <a:lnSpc>
                <a:spcPct val="95000"/>
              </a:lnSpc>
            </a:pPr>
            <a:r>
              <a:rPr lang="pt-BR" b="1" baseline="4000" dirty="0">
                <a:solidFill>
                  <a:schemeClr val="bg1"/>
                </a:solidFill>
                <a:latin typeface="Arial Black" panose="020B0A04020102020204" pitchFamily="34" charset="0"/>
              </a:rPr>
              <a:t>do</a:t>
            </a:r>
          </a:p>
          <a:p>
            <a:pPr algn="ctr">
              <a:lnSpc>
                <a:spcPct val="95000"/>
              </a:lnSpc>
            </a:pPr>
            <a:r>
              <a:rPr lang="pt-BR" b="1" baseline="4000" dirty="0">
                <a:solidFill>
                  <a:schemeClr val="bg1"/>
                </a:solidFill>
                <a:latin typeface="Arial Black" panose="020B0A04020102020204" pitchFamily="34" charset="0"/>
              </a:rPr>
              <a:t>Brasil</a:t>
            </a: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3578155" y="2299779"/>
            <a:ext cx="1468837" cy="210827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endParaRPr lang="pt-BR" sz="2400" b="1" baseline="40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algn="ctr">
              <a:lnSpc>
                <a:spcPct val="120000"/>
              </a:lnSpc>
              <a:defRPr/>
            </a:pPr>
            <a:r>
              <a:rPr lang="pt-BR" sz="2400" b="1" baseline="40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INTEGRAÇÕES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3200" b="1" baseline="40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SIGEF</a:t>
            </a:r>
          </a:p>
          <a:p>
            <a:pPr algn="ctr">
              <a:lnSpc>
                <a:spcPct val="120000"/>
              </a:lnSpc>
              <a:defRPr/>
            </a:pPr>
            <a:endParaRPr lang="pt-BR" sz="3200" b="1" baseline="4000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1187624" y="3914051"/>
            <a:ext cx="878237" cy="1189037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95000"/>
              </a:lnSpc>
            </a:pPr>
            <a:r>
              <a:rPr lang="pt-BR" b="1" baseline="4000" dirty="0">
                <a:solidFill>
                  <a:schemeClr val="bg1"/>
                </a:solidFill>
                <a:latin typeface="Arial Black" panose="020B0A04020102020204" pitchFamily="34" charset="0"/>
              </a:rPr>
              <a:t>SAT</a:t>
            </a:r>
          </a:p>
          <a:p>
            <a:pPr algn="ctr">
              <a:lnSpc>
                <a:spcPct val="95000"/>
              </a:lnSpc>
            </a:pPr>
            <a:r>
              <a:rPr lang="pt-BR" b="1" baseline="4000" dirty="0">
                <a:solidFill>
                  <a:schemeClr val="bg1"/>
                </a:solidFill>
                <a:latin typeface="Arial Black" panose="020B0A04020102020204" pitchFamily="34" charset="0"/>
              </a:rPr>
              <a:t>Tributos</a:t>
            </a:r>
          </a:p>
          <a:p>
            <a:pPr algn="ctr">
              <a:lnSpc>
                <a:spcPct val="95000"/>
              </a:lnSpc>
            </a:pPr>
            <a:r>
              <a:rPr lang="pt-BR" b="1" baseline="4000" dirty="0">
                <a:solidFill>
                  <a:schemeClr val="bg1"/>
                </a:solidFill>
                <a:latin typeface="Arial Black" panose="020B0A04020102020204" pitchFamily="34" charset="0"/>
              </a:rPr>
              <a:t>Estaduais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4299078" y="5722239"/>
            <a:ext cx="27412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400" b="1" dirty="0">
                <a:solidFill>
                  <a:srgbClr val="0070C0"/>
                </a:solidFill>
              </a:rPr>
              <a:t>Abertura /Encerramento CC</a:t>
            </a:r>
            <a:br>
              <a:rPr lang="pt-BR" altLang="pt-BR" sz="1400" b="1" dirty="0">
                <a:solidFill>
                  <a:srgbClr val="0070C0"/>
                </a:solidFill>
              </a:rPr>
            </a:br>
            <a:r>
              <a:rPr lang="pt-BR" altLang="pt-BR" sz="1400" b="1" dirty="0">
                <a:solidFill>
                  <a:srgbClr val="0070C0"/>
                </a:solidFill>
              </a:rPr>
              <a:t>Isenção tarifas</a:t>
            </a:r>
            <a:br>
              <a:rPr lang="pt-BR" altLang="pt-BR" sz="1400" b="1" dirty="0">
                <a:solidFill>
                  <a:srgbClr val="0070C0"/>
                </a:solidFill>
              </a:rPr>
            </a:br>
            <a:r>
              <a:rPr lang="pt-BR" altLang="pt-BR" sz="1400" b="1" dirty="0">
                <a:solidFill>
                  <a:srgbClr val="0070C0"/>
                </a:solidFill>
              </a:rPr>
              <a:t>Aplicação Financeira</a:t>
            </a:r>
            <a:br>
              <a:rPr lang="pt-BR" altLang="pt-BR" b="1" dirty="0">
                <a:solidFill>
                  <a:srgbClr val="0070C0"/>
                </a:solidFill>
              </a:rPr>
            </a:br>
            <a:endParaRPr lang="pt-BR" altLang="pt-BR" b="1" dirty="0">
              <a:solidFill>
                <a:srgbClr val="0070C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504132" y="1826240"/>
            <a:ext cx="19141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pt-BR" altLang="pt-BR" sz="1400" b="1" dirty="0">
                <a:solidFill>
                  <a:srgbClr val="0070C0"/>
                </a:solidFill>
              </a:rPr>
              <a:t>Certificado de Regularidade do FGTS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39552" y="5229200"/>
            <a:ext cx="2664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400" b="1" dirty="0">
                <a:solidFill>
                  <a:srgbClr val="0070C0"/>
                </a:solidFill>
              </a:rPr>
              <a:t>Verificação dos documentos fiscais comprobatórios das despesas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312990" y="1456908"/>
            <a:ext cx="27340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400" b="1" dirty="0">
                <a:solidFill>
                  <a:srgbClr val="0070C0"/>
                </a:solidFill>
              </a:rPr>
              <a:t>Verificação dos dados cadastrais de CPF/CNPJ</a:t>
            </a:r>
            <a:br>
              <a:rPr lang="pt-BR" altLang="pt-BR" sz="1400" dirty="0"/>
            </a:br>
            <a:endParaRPr lang="pt-BR" altLang="pt-BR" sz="1400" dirty="0"/>
          </a:p>
        </p:txBody>
      </p:sp>
      <p:sp>
        <p:nvSpPr>
          <p:cNvPr id="12" name="Retângulo 11"/>
          <p:cNvSpPr/>
          <p:nvPr/>
        </p:nvSpPr>
        <p:spPr>
          <a:xfrm>
            <a:off x="6461210" y="3729426"/>
            <a:ext cx="2215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1400" b="1" dirty="0">
                <a:solidFill>
                  <a:srgbClr val="0070C0"/>
                </a:solidFill>
              </a:rPr>
              <a:t>Adimplência Municípios (exigências LRF)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430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60025" y="938315"/>
            <a:ext cx="3456384" cy="7200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TRANSFERÊNCIA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4830656" y="941439"/>
            <a:ext cx="3744416" cy="7097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TRANSFERÊNCIA REGISTRO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2169" y="2179220"/>
            <a:ext cx="362669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/>
              <a:t> Convênio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pt-BR" sz="24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/>
              <a:t> Termo de Fomento 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pt-BR" sz="24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/>
              <a:t> Termo de Colaboração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82853" y="2054932"/>
            <a:ext cx="4248472" cy="490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/>
              <a:t>Contrato de Gestão</a:t>
            </a:r>
          </a:p>
          <a:p>
            <a:pPr>
              <a:spcBef>
                <a:spcPct val="20000"/>
              </a:spcBef>
              <a:buClr>
                <a:srgbClr val="0070C0"/>
              </a:buClr>
            </a:pPr>
            <a:endParaRPr lang="pt-BR" sz="2400" dirty="0"/>
          </a:p>
          <a:p>
            <a:pPr indent="-457200" algn="just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/>
              <a:t>Termo de Outorga de Apoio Financeiro a Projetos de Pesquisa Científica e Tecnológica – FAPESC</a:t>
            </a:r>
          </a:p>
          <a:p>
            <a:pPr algn="just">
              <a:spcBef>
                <a:spcPct val="20000"/>
              </a:spcBef>
              <a:buClr>
                <a:srgbClr val="0070C0"/>
              </a:buClr>
            </a:pPr>
            <a:endParaRPr lang="pt-BR" sz="2400" dirty="0"/>
          </a:p>
          <a:p>
            <a:pPr indent="-457200" algn="just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/>
              <a:t>Termo de Colaboração – </a:t>
            </a:r>
            <a:r>
              <a:rPr lang="pt-BR" sz="2400" dirty="0" err="1"/>
              <a:t>APAE’s</a:t>
            </a:r>
            <a:endParaRPr lang="pt-BR" sz="2400" dirty="0"/>
          </a:p>
          <a:p>
            <a:pPr indent="-4572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pt-BR" sz="2400" dirty="0"/>
          </a:p>
          <a:p>
            <a:pPr>
              <a:spcBef>
                <a:spcPct val="20000"/>
              </a:spcBef>
              <a:buClr>
                <a:srgbClr val="0070C0"/>
              </a:buClr>
            </a:pPr>
            <a:endParaRPr lang="pt-BR" sz="2400" dirty="0"/>
          </a:p>
          <a:p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1D56B40-7591-40EA-AA38-EF95B5B30BBC}"/>
              </a:ext>
            </a:extLst>
          </p:cNvPr>
          <p:cNvSpPr/>
          <p:nvPr/>
        </p:nvSpPr>
        <p:spPr>
          <a:xfrm>
            <a:off x="4456589" y="674704"/>
            <a:ext cx="4394447" cy="53798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6682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85606" y="0"/>
            <a:ext cx="6979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Regularidade do Proponente – há duas formas de consultar</a:t>
            </a:r>
          </a:p>
        </p:txBody>
      </p:sp>
      <p:pic>
        <p:nvPicPr>
          <p:cNvPr id="405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8" y="999913"/>
            <a:ext cx="6810824" cy="31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92272" y="4196599"/>
            <a:ext cx="8304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Proponente Município </a:t>
            </a:r>
            <a:r>
              <a:rPr lang="pt-BR" dirty="0"/>
              <a:t>– verifica a regularidade do Município</a:t>
            </a:r>
          </a:p>
          <a:p>
            <a:r>
              <a:rPr lang="pt-BR" dirty="0"/>
              <a:t>                                                         </a:t>
            </a:r>
            <a:r>
              <a:rPr lang="pt-BR" dirty="0">
                <a:solidFill>
                  <a:srgbClr val="0070C0"/>
                </a:solidFill>
              </a:rPr>
              <a:t>+</a:t>
            </a:r>
          </a:p>
          <a:p>
            <a:r>
              <a:rPr lang="pt-BR" dirty="0"/>
              <a:t>                                       Fundos Municipais vinculados (cadastrados)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1382" y="422114"/>
            <a:ext cx="5514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SIGEF – funcionalidade Listar Situação Credor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95968" y="5291554"/>
            <a:ext cx="7588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Proponente Fundo Municipal </a:t>
            </a:r>
            <a:r>
              <a:rPr lang="pt-BR" dirty="0"/>
              <a:t>– verifica a regularidade do Fundo</a:t>
            </a:r>
          </a:p>
          <a:p>
            <a:r>
              <a:rPr lang="pt-BR" dirty="0"/>
              <a:t>                                                                       </a:t>
            </a:r>
            <a:r>
              <a:rPr lang="pt-BR" dirty="0">
                <a:solidFill>
                  <a:srgbClr val="0070C0"/>
                </a:solidFill>
              </a:rPr>
              <a:t>+</a:t>
            </a:r>
          </a:p>
          <a:p>
            <a:r>
              <a:rPr lang="pt-BR" dirty="0"/>
              <a:t>                                                      Município vinculado</a:t>
            </a:r>
          </a:p>
        </p:txBody>
      </p:sp>
    </p:spTree>
    <p:extLst>
      <p:ext uri="{BB962C8B-B14F-4D97-AF65-F5344CB8AC3E}">
        <p14:creationId xmlns:p14="http://schemas.microsoft.com/office/powerpoint/2010/main" val="42275176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4860"/>
            <a:ext cx="6178550" cy="25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24199" y="0"/>
            <a:ext cx="2818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Gerar a Transferência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0500" y="3642360"/>
            <a:ext cx="84810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dirty="0">
                <a:solidFill>
                  <a:srgbClr val="0070C0"/>
                </a:solidFill>
              </a:rPr>
              <a:t>Tipo Objeto: </a:t>
            </a:r>
            <a:r>
              <a:rPr lang="pt-BR" dirty="0"/>
              <a:t>informar a classificação do objeto da Proposta - Aquisição, Obra, Serviço ou Serviço com Fornecimento. No caso de compreender mais de uma classificação selecionar a preponderante.</a:t>
            </a:r>
          </a:p>
          <a:p>
            <a:pPr lvl="0" algn="just"/>
            <a:r>
              <a:rPr lang="pt-BR" dirty="0">
                <a:solidFill>
                  <a:srgbClr val="0070C0"/>
                </a:solidFill>
              </a:rPr>
              <a:t>Classificação Transferência: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dirty="0"/>
              <a:t>exemplos “Construção de Hospitais”, “Construção de Ponte”, etc. Caso seja necessário incluir uma classificação que não esteja disponível enviar e-mail com a descrição da classificação desejada para: sctransferencias@sef.sc.gov.br;</a:t>
            </a:r>
          </a:p>
          <a:p>
            <a:pPr lvl="0" algn="just"/>
            <a:r>
              <a:rPr lang="pt-BR" dirty="0">
                <a:solidFill>
                  <a:srgbClr val="0070C0"/>
                </a:solidFill>
              </a:rPr>
              <a:t>Número Processo Protocolo: </a:t>
            </a:r>
            <a:r>
              <a:rPr lang="pt-BR" dirty="0"/>
              <a:t>integração SGP-e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08463" y="2291508"/>
            <a:ext cx="5365214" cy="3855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9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93" y="1523121"/>
            <a:ext cx="6692213" cy="274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05113" y="-39799"/>
            <a:ext cx="2676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Gerar a Transferência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49949" y="1948372"/>
            <a:ext cx="1088263" cy="2450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Aba Gestor</a:t>
            </a:r>
            <a:endParaRPr kumimoji="0" lang="pt-BR" altLang="pt-BR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6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46" y="457200"/>
            <a:ext cx="5761038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290713" y="688157"/>
            <a:ext cx="518475" cy="1696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6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6" y="4100710"/>
            <a:ext cx="70961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2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558800"/>
            <a:ext cx="57594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04800" y="1767840"/>
            <a:ext cx="850391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rgbClr val="0070C0"/>
                </a:solidFill>
              </a:rPr>
              <a:t>Questionário: </a:t>
            </a:r>
            <a:r>
              <a:rPr lang="pt-BR" sz="1800" dirty="0"/>
              <a:t>as perguntas devem ser elaboradas pelo concedente com o objetivo de verificar o </a:t>
            </a:r>
            <a:r>
              <a:rPr lang="pt-BR" sz="1800" dirty="0">
                <a:solidFill>
                  <a:srgbClr val="0070C0"/>
                </a:solidFill>
              </a:rPr>
              <a:t>alcance da finalidade do instrumento</a:t>
            </a:r>
            <a:r>
              <a:rPr lang="pt-BR" sz="1800" dirty="0"/>
              <a:t>. </a:t>
            </a:r>
          </a:p>
          <a:p>
            <a:pPr lvl="0" algn="just"/>
            <a:r>
              <a:rPr lang="pt-BR" sz="1800" dirty="0"/>
              <a:t>O questionário </a:t>
            </a:r>
            <a:r>
              <a:rPr lang="pt-BR" sz="1800" u="sng" dirty="0">
                <a:solidFill>
                  <a:srgbClr val="0070C0"/>
                </a:solidFill>
              </a:rPr>
              <a:t>já deve ter sido elaborado pelo concedente</a:t>
            </a:r>
            <a:r>
              <a:rPr lang="pt-BR" sz="1800" dirty="0">
                <a:solidFill>
                  <a:srgbClr val="0070C0"/>
                </a:solidFill>
              </a:rPr>
              <a:t>, funcionalidade Manter Questionário</a:t>
            </a:r>
            <a:r>
              <a:rPr lang="pt-BR" sz="1800" dirty="0"/>
              <a:t> (Manual 4 – Questionário). </a:t>
            </a:r>
          </a:p>
          <a:p>
            <a:pPr lvl="0" algn="just"/>
            <a:endParaRPr lang="pt-BR" sz="18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rgbClr val="0070C0"/>
                </a:solidFill>
              </a:rPr>
              <a:t>Frequência: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pt-BR" sz="1800" dirty="0">
              <a:solidFill>
                <a:srgbClr val="0070C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70C0"/>
                </a:solidFill>
              </a:rPr>
              <a:t>Na prestação de contas final: </a:t>
            </a:r>
            <a:r>
              <a:rPr lang="pt-BR" sz="1800" dirty="0"/>
              <a:t>essa opção deve ser escolhida no caso de não haver continuidade do objeto executado. Exemplo: um evento, um curso, etc.</a:t>
            </a:r>
          </a:p>
          <a:p>
            <a:pPr lvl="0" algn="just"/>
            <a:endParaRPr lang="pt-BR" sz="18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70C0"/>
                </a:solidFill>
              </a:rPr>
              <a:t> Quadrimestralmente após o final da vigência do instrumento</a:t>
            </a:r>
            <a:r>
              <a:rPr lang="pt-BR" sz="1800" dirty="0"/>
              <a:t>: no caso de o objeto ter continuidade após a vigência do instrumento, ou seja, continuar produzindo efeitos. Exemplo: construção de um hospital, compra de equipamentos hospitalares, construção de ginásio esportivo, etc.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pt-BR" dirty="0"/>
          </a:p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930219" y="763571"/>
            <a:ext cx="659876" cy="2356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980060" y="0"/>
            <a:ext cx="2818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Gerar a Transferência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6617616" y="1451728"/>
            <a:ext cx="509048" cy="2246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7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62" y="838986"/>
            <a:ext cx="57531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037385" y="16762"/>
            <a:ext cx="2676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Gerar a Transferência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84981" y="2479249"/>
            <a:ext cx="2846895" cy="2520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384981" y="2168165"/>
            <a:ext cx="1753386" cy="1696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20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35" y="445449"/>
            <a:ext cx="57531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12720" y="-22860"/>
            <a:ext cx="2950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Publicar a Transferência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85423" y="2878983"/>
            <a:ext cx="7604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</a:rPr>
              <a:t>Data Final Vigência: </a:t>
            </a:r>
            <a:r>
              <a:rPr lang="pt-BR" dirty="0"/>
              <a:t>preencher com a data final de vigência que consta no instrumento assinado pelas partes;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</a:rPr>
              <a:t>Termo de Transferência: </a:t>
            </a:r>
            <a:r>
              <a:rPr lang="pt-BR" dirty="0"/>
              <a:t>digitalizar o instrumento assinado e inserir no sistema;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</a:rPr>
              <a:t>Data Assinatura: </a:t>
            </a:r>
            <a:r>
              <a:rPr lang="pt-BR" dirty="0"/>
              <a:t>informar a data em que o instrumento foi assinado;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</a:rPr>
              <a:t>Data Publicação: </a:t>
            </a:r>
            <a:r>
              <a:rPr lang="pt-BR" dirty="0"/>
              <a:t>preencher com a data de publicação do extrato do instrumento no Diário Oficial do Estado – DOE;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82989" y="1461020"/>
            <a:ext cx="4145280" cy="8686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28049" y="5626117"/>
            <a:ext cx="8662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Após a publicação da Transferência ela ficará na situação “Em abertura Conta-Corrente</a:t>
            </a:r>
          </a:p>
        </p:txBody>
      </p:sp>
    </p:spTree>
    <p:extLst>
      <p:ext uri="{BB962C8B-B14F-4D97-AF65-F5344CB8AC3E}">
        <p14:creationId xmlns:p14="http://schemas.microsoft.com/office/powerpoint/2010/main" val="9735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009564"/>
              </p:ext>
            </p:extLst>
          </p:nvPr>
        </p:nvGraphicFramePr>
        <p:xfrm>
          <a:off x="319488" y="1039088"/>
          <a:ext cx="8125114" cy="1762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8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6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Regras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6" marR="68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Instrumentos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6" marR="6853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85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Abertura de conta automática (via SIGEF)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6" marR="6853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t-BR" sz="2400" dirty="0">
                          <a:effectLst/>
                        </a:rPr>
                        <a:t>Convênio - TRA;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pt-BR" sz="2400" dirty="0">
                          <a:effectLst/>
                        </a:rPr>
                        <a:t>Subvenção Econômica – FAPESC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6" marR="6853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069825" y="22033"/>
            <a:ext cx="3602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Abertura de Conta automática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9E41F20-01D5-4349-9CB9-04B38CEBBC74}"/>
              </a:ext>
            </a:extLst>
          </p:cNvPr>
          <p:cNvSpPr/>
          <p:nvPr/>
        </p:nvSpPr>
        <p:spPr>
          <a:xfrm>
            <a:off x="1944209" y="3524435"/>
            <a:ext cx="5335479" cy="2148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Após a Publicação da TR, o sistema enviará automaticamente um arquivo para o Banco do Brasil para abertura da conta corrente, na Agência informada pelo proponente na proposta.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13531" y="0"/>
            <a:ext cx="3615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Abertura de conta automática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7028" y="595517"/>
            <a:ext cx="8369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Após a abertura da conta (em média 2 dias úteis)  o número da conta poderá ser consultado na Aba Domicílio Bancário da Funcionalidade </a:t>
            </a:r>
            <a:r>
              <a:rPr lang="pt-BR" dirty="0">
                <a:solidFill>
                  <a:srgbClr val="0070C0"/>
                </a:solidFill>
              </a:rPr>
              <a:t>Listar Plano Trabalho Transferência.</a:t>
            </a:r>
          </a:p>
          <a:p>
            <a:pPr lvl="0" algn="just"/>
            <a:endParaRPr lang="pt-BR" dirty="0"/>
          </a:p>
        </p:txBody>
      </p:sp>
      <p:pic>
        <p:nvPicPr>
          <p:cNvPr id="406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1" y="2118258"/>
            <a:ext cx="8452320" cy="36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343480" y="2696066"/>
            <a:ext cx="1206631" cy="3016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83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6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38130" y="3782943"/>
            <a:ext cx="77668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/>
              <a:t>O concedente DEVE entrar em contato com a agência para verificar  se a conta está </a:t>
            </a:r>
            <a:r>
              <a:rPr lang="pt-BR" dirty="0">
                <a:solidFill>
                  <a:srgbClr val="0070C0"/>
                </a:solidFill>
              </a:rPr>
              <a:t>apta a aplicar os recursos automaticamente</a:t>
            </a:r>
            <a:r>
              <a:rPr lang="pt-BR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/>
              <a:t>Enviar e-mail para </a:t>
            </a:r>
            <a:r>
              <a:rPr lang="pt-BR" u="sng" dirty="0">
                <a:hlinkClick r:id="rId2"/>
              </a:rPr>
              <a:t>ditedomiciliobancario@sefaz.sc.gov</a:t>
            </a:r>
            <a:r>
              <a:rPr lang="pt-BR" u="sng" dirty="0">
                <a:hlinkClick r:id="rId3"/>
              </a:rPr>
              <a:t>.br</a:t>
            </a:r>
            <a:r>
              <a:rPr lang="pt-BR" dirty="0"/>
              <a:t>, informando a conta e o CNPJ do beneficiário, solicitando a habilitação da conta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36022" y="0"/>
            <a:ext cx="5521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Abertura de conta automática - </a:t>
            </a:r>
            <a:r>
              <a:rPr lang="pt-BR" b="1" dirty="0">
                <a:solidFill>
                  <a:srgbClr val="0070C0"/>
                </a:solidFill>
              </a:rPr>
              <a:t>HABILITAÇÃO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2B722F-9F35-47E1-8184-C27DC231C55C}"/>
              </a:ext>
            </a:extLst>
          </p:cNvPr>
          <p:cNvSpPr/>
          <p:nvPr/>
        </p:nvSpPr>
        <p:spPr>
          <a:xfrm>
            <a:off x="2414726" y="585925"/>
            <a:ext cx="4119239" cy="2494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t-BR" dirty="0"/>
              <a:t>Com a abertura da conta de forma AUTOMÁTICA a Transferência estará na situação “Em execução”. Entretanto, para realizar o repasse será necessária a habilitação da conta pela DITE.</a:t>
            </a:r>
          </a:p>
        </p:txBody>
      </p:sp>
    </p:spTree>
    <p:extLst>
      <p:ext uri="{BB962C8B-B14F-4D97-AF65-F5344CB8AC3E}">
        <p14:creationId xmlns:p14="http://schemas.microsoft.com/office/powerpoint/2010/main" val="86393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08107" y="400110"/>
          <a:ext cx="8171849" cy="1729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3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8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96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Abertura de conta manual (*)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6" marR="6853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Termo de Fomento;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Termo de Colaboração;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Termo de Outorga de Apoio Financeiro à Pesquisa Científica e Tecnológica - FAPESC; 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Contrato de Gestão</a:t>
                      </a:r>
                    </a:p>
                  </a:txBody>
                  <a:tcPr marL="68536" marR="6853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94160" y="2180277"/>
            <a:ext cx="87694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rgbClr val="0070C0"/>
                </a:solidFill>
              </a:rPr>
              <a:t>1º passo: </a:t>
            </a:r>
            <a:r>
              <a:rPr lang="pt-BR" dirty="0"/>
              <a:t>após a assinatura do termo e publicação no DOE, o proponente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comparece à agência bancária e solicita a abertura da conta corrente </a:t>
            </a:r>
            <a:r>
              <a:rPr lang="pt-BR" b="1" u="sng" dirty="0">
                <a:solidFill>
                  <a:srgbClr val="0070C0"/>
                </a:solidFill>
              </a:rPr>
              <a:t>com isenção de tarifas(Lei nº 13.019)</a:t>
            </a:r>
            <a:r>
              <a:rPr lang="pt-BR" dirty="0"/>
              <a:t>, apresentando: os documentos exigidos pelo BB, o termo assinado e o extrato de publicação no DOE.</a:t>
            </a:r>
          </a:p>
          <a:p>
            <a:pPr marL="0" lvl="0" indent="0" algn="just">
              <a:buNone/>
            </a:pPr>
            <a:r>
              <a:rPr lang="pt-BR" dirty="0">
                <a:solidFill>
                  <a:srgbClr val="0070C0"/>
                </a:solidFill>
              </a:rPr>
              <a:t>2º passo: </a:t>
            </a:r>
            <a:r>
              <a:rPr lang="pt-BR" dirty="0"/>
              <a:t>o </a:t>
            </a:r>
            <a:r>
              <a:rPr lang="pt-BR" dirty="0">
                <a:solidFill>
                  <a:srgbClr val="00B050"/>
                </a:solidFill>
              </a:rPr>
              <a:t>concedente</a:t>
            </a:r>
            <a:r>
              <a:rPr lang="pt-BR" dirty="0"/>
              <a:t> cadastra os dados da conta corrente </a:t>
            </a:r>
            <a:r>
              <a:rPr lang="pt-BR" u="sng" dirty="0"/>
              <a:t>-</a:t>
            </a:r>
            <a:r>
              <a:rPr lang="pt-BR" dirty="0"/>
              <a:t>funcionalidade Incluir Domicílio Bancário (Módulo Administração do SIGEF);</a:t>
            </a:r>
          </a:p>
          <a:p>
            <a:pPr marL="0" lvl="0" indent="0" algn="just">
              <a:buNone/>
            </a:pPr>
            <a:r>
              <a:rPr lang="pt-BR" dirty="0">
                <a:solidFill>
                  <a:srgbClr val="0070C0"/>
                </a:solidFill>
              </a:rPr>
              <a:t>3º passo: </a:t>
            </a:r>
            <a:r>
              <a:rPr lang="pt-BR" dirty="0">
                <a:solidFill>
                  <a:srgbClr val="00B050"/>
                </a:solidFill>
              </a:rPr>
              <a:t>concedente</a:t>
            </a:r>
            <a:r>
              <a:rPr lang="pt-BR" dirty="0"/>
              <a:t> verifica junto ao BB se a conta informada está ativa e com aplicação automática. 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0070C0"/>
                </a:solidFill>
              </a:rPr>
              <a:t>4º passo: </a:t>
            </a:r>
            <a:r>
              <a:rPr lang="pt-BR" dirty="0"/>
              <a:t>após a publicação da transferência, ela estará na situação “Em abertura Conta Corrente”. </a:t>
            </a:r>
            <a:r>
              <a:rPr lang="pt-BR" dirty="0">
                <a:solidFill>
                  <a:srgbClr val="00B050"/>
                </a:solidFill>
              </a:rPr>
              <a:t>Concedente</a:t>
            </a:r>
            <a:r>
              <a:rPr lang="pt-BR" dirty="0"/>
              <a:t> utiliza a funcionalidade Relacionar Domicílio Bancário para associar a conta corrente aberta à transferência do instrumento. 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A Transferência ficará na situação “Em execução” e a conta apta a receber pagamento.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86420" y="0"/>
            <a:ext cx="3405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Abertura de conta </a:t>
            </a:r>
            <a:r>
              <a:rPr lang="pt-BR" b="1" dirty="0">
                <a:solidFill>
                  <a:srgbClr val="0070C0"/>
                </a:solidFill>
              </a:rPr>
              <a:t>MANUAL</a:t>
            </a:r>
          </a:p>
        </p:txBody>
      </p:sp>
    </p:spTree>
    <p:extLst>
      <p:ext uri="{BB962C8B-B14F-4D97-AF65-F5344CB8AC3E}">
        <p14:creationId xmlns:p14="http://schemas.microsoft.com/office/powerpoint/2010/main" val="10476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7225" y="500063"/>
            <a:ext cx="8486775" cy="5759450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endParaRPr lang="pt-BR" altLang="pt-BR" sz="2800" dirty="0">
              <a:solidFill>
                <a:srgbClr val="003366"/>
              </a:solidFill>
            </a:endParaRPr>
          </a:p>
          <a:p>
            <a:pPr algn="ctr">
              <a:buFontTx/>
              <a:buNone/>
            </a:pPr>
            <a:endParaRPr lang="pt-BR" altLang="pt-BR" sz="2800" dirty="0">
              <a:solidFill>
                <a:srgbClr val="003366"/>
              </a:solidFill>
            </a:endParaRPr>
          </a:p>
          <a:p>
            <a:pPr algn="ctr">
              <a:buFontTx/>
              <a:buNone/>
            </a:pPr>
            <a:endParaRPr lang="pt-BR" altLang="pt-BR" sz="2800" dirty="0">
              <a:solidFill>
                <a:srgbClr val="003366"/>
              </a:solidFill>
            </a:endParaRPr>
          </a:p>
          <a:p>
            <a:pPr algn="ctr">
              <a:buFontTx/>
              <a:buNone/>
            </a:pPr>
            <a:endParaRPr lang="pt-BR" altLang="pt-BR" sz="2800" dirty="0">
              <a:solidFill>
                <a:srgbClr val="003366"/>
              </a:solidFill>
            </a:endParaRPr>
          </a:p>
          <a:p>
            <a:pPr>
              <a:buFontTx/>
              <a:buNone/>
            </a:pPr>
            <a:endParaRPr lang="pt-BR" altLang="pt-BR" sz="900" dirty="0">
              <a:solidFill>
                <a:srgbClr val="0033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660066"/>
                </a:solidFill>
              </a:rPr>
              <a:t>				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3326057" y="1312189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5896764" y="1312189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2765793" y="3286184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5776561" y="3320635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724346" y="0"/>
            <a:ext cx="4535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Fluxograma Transferência Registro</a:t>
            </a:r>
          </a:p>
        </p:txBody>
      </p:sp>
      <p:cxnSp>
        <p:nvCxnSpPr>
          <p:cNvPr id="21" name="Conector de seta reta 20"/>
          <p:cNvCxnSpPr/>
          <p:nvPr/>
        </p:nvCxnSpPr>
        <p:spPr>
          <a:xfrm>
            <a:off x="4281339" y="5510196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de cantos arredondados 18"/>
          <p:cNvSpPr/>
          <p:nvPr/>
        </p:nvSpPr>
        <p:spPr>
          <a:xfrm>
            <a:off x="115910" y="715968"/>
            <a:ext cx="3107083" cy="162172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Manter Transferência Registro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Cadastro das informações da Transferência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3842098" y="862260"/>
            <a:ext cx="1792883" cy="90732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Pré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-empenhar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605723" y="862260"/>
            <a:ext cx="1894333" cy="9801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Validar a Transferência - aprovação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6462754" y="2526567"/>
            <a:ext cx="2320638" cy="15502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Publicar a Transferência Registro – situação “Em execução”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761774" y="4760995"/>
            <a:ext cx="1792883" cy="149840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Certificar Liquidar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Pagar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422176" y="2717442"/>
            <a:ext cx="2104523" cy="114794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Gerar Transferência Registro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3554657" y="2734827"/>
            <a:ext cx="2007037" cy="113056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Empenhar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5325391" y="4590159"/>
            <a:ext cx="2273144" cy="166923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Alterações na Transferência: vigência,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adição valor e supressão valor</a:t>
            </a:r>
          </a:p>
        </p:txBody>
      </p:sp>
    </p:spTree>
    <p:extLst>
      <p:ext uri="{BB962C8B-B14F-4D97-AF65-F5344CB8AC3E}">
        <p14:creationId xmlns:p14="http://schemas.microsoft.com/office/powerpoint/2010/main" val="37384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00547" y="0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Benefícios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75153" y="413415"/>
          <a:ext cx="8125114" cy="2253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8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6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5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Isenção de tarifas de manutenção de conta corrente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6" marR="6853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</a:rPr>
                        <a:t>Todos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6" marR="6853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6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Isenção de tarifas de Transferência eletrônica (TED e DOC) entre outras.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6" marR="6853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t-BR" sz="2000" dirty="0">
                          <a:effectLst/>
                        </a:rPr>
                        <a:t>Termo de Fomento; 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t-BR" sz="2000" dirty="0">
                          <a:effectLst/>
                        </a:rPr>
                        <a:t>Termo de Colaboração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6" marR="6853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28810" y="2817087"/>
            <a:ext cx="80643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dirty="0"/>
              <a:t>Pagamento de despesas constantes do Plano de Trabalho (Proposta), inclusive tarifas bancárias com TED/DOC;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dirty="0"/>
              <a:t>Conta movimentada por meio de </a:t>
            </a:r>
            <a:r>
              <a:rPr lang="pt-BR" altLang="pt-BR" dirty="0">
                <a:solidFill>
                  <a:srgbClr val="0070C0"/>
                </a:solidFill>
              </a:rPr>
              <a:t>TED ou DOC</a:t>
            </a:r>
            <a:r>
              <a:rPr lang="pt-BR" altLang="pt-BR" dirty="0"/>
              <a:t>, exceto: água, energia elétrica, gás, telefone e encargos sociais e tributários;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dirty="0"/>
              <a:t>O fornecedor contratado deve ter uma conta em seu nome;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dirty="0"/>
              <a:t>Aplicação financeira automático (assinatura da autorização de aplicação financeira na ativação da conta corrente);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O encerramento da conta é automática após 180 dias da última movimentação, desde que não tenha saldo. </a:t>
            </a:r>
            <a:r>
              <a:rPr lang="pt-BR" dirty="0">
                <a:solidFill>
                  <a:srgbClr val="0070C0"/>
                </a:solidFill>
              </a:rPr>
              <a:t>Nesse caso não é possível reativar a conta</a:t>
            </a:r>
            <a:r>
              <a:rPr lang="pt-BR" dirty="0"/>
              <a:t> (nova conta)</a:t>
            </a:r>
          </a:p>
        </p:txBody>
      </p:sp>
    </p:spTree>
    <p:extLst>
      <p:ext uri="{BB962C8B-B14F-4D97-AF65-F5344CB8AC3E}">
        <p14:creationId xmlns:p14="http://schemas.microsoft.com/office/powerpoint/2010/main" val="270185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pt-BR" altLang="pt-BR" sz="2800" dirty="0">
                <a:solidFill>
                  <a:srgbClr val="0070C0"/>
                </a:solidFill>
              </a:rPr>
              <a:t>Situações da Transferência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883226" y="1371600"/>
          <a:ext cx="7533409" cy="4081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73" name="Planilha" r:id="rId4" imgW="5867400" imgH="2162265" progId="Excel.Sheet.12">
                  <p:embed/>
                </p:oleObj>
              </mc:Choice>
              <mc:Fallback>
                <p:oleObj name="Planilha" r:id="rId4" imgW="5867400" imgH="2162265" progId="Excel.Sheet.12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3226" y="1371600"/>
                        <a:ext cx="7533409" cy="4081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043223" y="5074337"/>
            <a:ext cx="477612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/>
              <a:t>ET</a:t>
            </a:r>
          </a:p>
        </p:txBody>
      </p:sp>
    </p:spTree>
    <p:extLst>
      <p:ext uri="{BB962C8B-B14F-4D97-AF65-F5344CB8AC3E}">
        <p14:creationId xmlns:p14="http://schemas.microsoft.com/office/powerpoint/2010/main" val="14625702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8" y="575035"/>
            <a:ext cx="7836751" cy="305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271859" y="28280"/>
            <a:ext cx="4232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Listar Plano Trabalho Transferência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65" y="3948613"/>
            <a:ext cx="73025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2629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7" y="4050319"/>
            <a:ext cx="73088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90334" y="0"/>
            <a:ext cx="4232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Listar Plano Trabalho Transferência</a:t>
            </a:r>
          </a:p>
        </p:txBody>
      </p:sp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7" y="768023"/>
            <a:ext cx="72898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5762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816850" cy="609600"/>
          </a:xfrm>
        </p:spPr>
        <p:txBody>
          <a:bodyPr/>
          <a:lstStyle/>
          <a:p>
            <a:pPr algn="ctr"/>
            <a:r>
              <a:rPr lang="en-US" altLang="pt-BR" sz="2200" dirty="0">
                <a:solidFill>
                  <a:srgbClr val="660066"/>
                </a:solidFill>
              </a:rPr>
              <a:t> </a:t>
            </a: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</a:rPr>
              <a:t>Trâmite de Aprovação da Proposta/TR </a:t>
            </a:r>
          </a:p>
        </p:txBody>
      </p:sp>
      <p:sp>
        <p:nvSpPr>
          <p:cNvPr id="2355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pt-BR" altLang="pt-BR" sz="1200" b="0" noProof="1">
              <a:solidFill>
                <a:srgbClr val="0F4C0E"/>
              </a:solidFill>
              <a:latin typeface="Arial Black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1644"/>
            <a:ext cx="9144000" cy="617635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637020" y="2842260"/>
            <a:ext cx="533400" cy="4648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842760" y="5821680"/>
            <a:ext cx="670560" cy="495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909560" y="1226820"/>
            <a:ext cx="655320" cy="17830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054340" y="6377940"/>
            <a:ext cx="815340" cy="3962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847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60025" y="938315"/>
            <a:ext cx="3456384" cy="7200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TRANSFERÊNCIA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4981576" y="1003583"/>
            <a:ext cx="3744416" cy="7097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TRANSFERÊNCIA REGISTRO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2169" y="2179220"/>
            <a:ext cx="362669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/>
              <a:t> Convênio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pt-BR" sz="24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/>
              <a:t> Termo de Fomento 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pt-BR" sz="24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/>
              <a:t> Termo de Colaboração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78161" y="2081565"/>
            <a:ext cx="4248472" cy="490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/>
              <a:t>Contrato de Gestão</a:t>
            </a:r>
          </a:p>
          <a:p>
            <a:pPr>
              <a:spcBef>
                <a:spcPct val="20000"/>
              </a:spcBef>
              <a:buClr>
                <a:srgbClr val="0070C0"/>
              </a:buClr>
            </a:pPr>
            <a:endParaRPr lang="pt-BR" sz="2400" dirty="0"/>
          </a:p>
          <a:p>
            <a:pPr indent="-457200" algn="just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/>
              <a:t>Termo de Outorga de Apoio Financeiro a Projetos de Pesquisa Científica e Tecnológica – FAPESC</a:t>
            </a:r>
          </a:p>
          <a:p>
            <a:pPr algn="just">
              <a:spcBef>
                <a:spcPct val="20000"/>
              </a:spcBef>
              <a:buClr>
                <a:srgbClr val="0070C0"/>
              </a:buClr>
            </a:pPr>
            <a:endParaRPr lang="pt-BR" sz="2400" dirty="0"/>
          </a:p>
          <a:p>
            <a:pPr indent="-457200" algn="just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/>
              <a:t>Termo de Colaboração – </a:t>
            </a:r>
            <a:r>
              <a:rPr lang="pt-BR" sz="2400" dirty="0" err="1"/>
              <a:t>APAE’s</a:t>
            </a:r>
            <a:endParaRPr lang="pt-BR" sz="2400" dirty="0"/>
          </a:p>
          <a:p>
            <a:pPr indent="-4572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pt-BR" sz="2400" dirty="0"/>
          </a:p>
          <a:p>
            <a:pPr>
              <a:spcBef>
                <a:spcPct val="20000"/>
              </a:spcBef>
              <a:buClr>
                <a:srgbClr val="0070C0"/>
              </a:buClr>
            </a:pPr>
            <a:endParaRPr lang="pt-BR" sz="2400" dirty="0"/>
          </a:p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0A666CE-86B8-4643-8EC0-1FF84E3234A9}"/>
              </a:ext>
            </a:extLst>
          </p:cNvPr>
          <p:cNvSpPr/>
          <p:nvPr/>
        </p:nvSpPr>
        <p:spPr>
          <a:xfrm>
            <a:off x="115411" y="754600"/>
            <a:ext cx="4234650" cy="52822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21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3600610" y="2407034"/>
            <a:ext cx="2693005" cy="1354252"/>
          </a:xfrm>
          <a:prstGeom prst="roundRect">
            <a:avLst/>
          </a:prstGeo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latin typeface="Comic Sans MS" panose="030F0702030302020204" pitchFamily="66" charset="0"/>
              </a:rPr>
              <a:t>Entidades privadas sem fins lucrativos</a:t>
            </a:r>
          </a:p>
          <a:p>
            <a:pPr algn="ctr"/>
            <a:r>
              <a:rPr lang="pt-BR" sz="1800" dirty="0">
                <a:latin typeface="Comic Sans MS" panose="030F0702030302020204" pitchFamily="66" charset="0"/>
              </a:rPr>
              <a:t>Obs.: Sistema Único de Saúde - SUS.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563503" y="528034"/>
            <a:ext cx="2693005" cy="1251931"/>
          </a:xfrm>
          <a:prstGeom prst="roundRect">
            <a:avLst/>
          </a:prstGeo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latin typeface="Comic Sans MS" panose="030F0702030302020204" pitchFamily="66" charset="0"/>
              </a:rPr>
              <a:t>Órgão ou entidade da administração pública direta e indireta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600610" y="4485414"/>
            <a:ext cx="2710588" cy="914400"/>
          </a:xfrm>
          <a:prstGeom prst="roundRect">
            <a:avLst/>
          </a:prstGeo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latin typeface="Comic Sans MS" panose="030F0702030302020204" pitchFamily="66" charset="0"/>
              </a:rPr>
              <a:t>Organizações da sociedade civil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865537" y="1534738"/>
            <a:ext cx="2278464" cy="1221200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latin typeface="Comic Sans MS" panose="030F0702030302020204" pitchFamily="66" charset="0"/>
              </a:rPr>
              <a:t>Decreto 127/2011</a:t>
            </a:r>
          </a:p>
          <a:p>
            <a:pPr algn="ctr"/>
            <a:r>
              <a:rPr lang="pt-BR" sz="1800" dirty="0">
                <a:latin typeface="Comic Sans MS" panose="030F0702030302020204" pitchFamily="66" charset="0"/>
              </a:rPr>
              <a:t>Decreto ???/2020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7053554" y="4177762"/>
            <a:ext cx="1944216" cy="715852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latin typeface="Comic Sans MS" panose="030F0702030302020204" pitchFamily="66" charset="0"/>
              </a:rPr>
              <a:t>Lei 13.019/14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7053554" y="5233156"/>
            <a:ext cx="1944470" cy="778786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latin typeface="Comic Sans MS" panose="030F0702030302020204" pitchFamily="66" charset="0"/>
              </a:rPr>
              <a:t>Decreto 1.196/17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2906486" y="2269671"/>
            <a:ext cx="415729" cy="27045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2869685" y="1534738"/>
            <a:ext cx="471580" cy="21230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6222506" y="2039227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V="1">
            <a:off x="6455026" y="4672335"/>
            <a:ext cx="457200" cy="13978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2961389" y="4914795"/>
            <a:ext cx="533400" cy="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6453776" y="5186004"/>
            <a:ext cx="457200" cy="21381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3837392" y="-72983"/>
            <a:ext cx="214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Instrumentos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28105" y="1540996"/>
            <a:ext cx="2551080" cy="7158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omic Sans MS" panose="030F0702030302020204" pitchFamily="66" charset="0"/>
              </a:rPr>
              <a:t>Convênio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88417" y="4436414"/>
            <a:ext cx="2820061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latin typeface="Comic Sans MS" panose="030F0702030302020204" pitchFamily="66" charset="0"/>
              </a:rPr>
              <a:t>Termo de Fomento</a:t>
            </a:r>
          </a:p>
          <a:p>
            <a:pPr algn="ctr"/>
            <a:r>
              <a:rPr lang="pt-BR" sz="1800" b="1" dirty="0">
                <a:latin typeface="Comic Sans MS" panose="030F0702030302020204" pitchFamily="66" charset="0"/>
              </a:rPr>
              <a:t>Termo de Colaboração</a:t>
            </a:r>
          </a:p>
        </p:txBody>
      </p:sp>
    </p:spTree>
    <p:extLst>
      <p:ext uri="{BB962C8B-B14F-4D97-AF65-F5344CB8AC3E}">
        <p14:creationId xmlns:p14="http://schemas.microsoft.com/office/powerpoint/2010/main" val="163668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Tema do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 Lari SIGEF.pptx [Somente leitura]" id="{C9E86737-0453-4FCF-891A-9A1CA2944699}" vid="{B0E5DE7C-B192-4D4D-8872-0BBF170B7221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24634</TotalTime>
  <Words>4178</Words>
  <Application>Microsoft Office PowerPoint</Application>
  <PresentationFormat>Apresentação na tela (4:3)</PresentationFormat>
  <Paragraphs>638</Paragraphs>
  <Slides>74</Slides>
  <Notes>21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85" baseType="lpstr"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1_Tema do Office</vt:lpstr>
      <vt:lpstr>Personalizar design</vt:lpstr>
      <vt:lpstr>1_Personalizar design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                                                                                                        Cadastro do Proponente</vt:lpstr>
      <vt:lpstr>Apresentação do PowerPoint</vt:lpstr>
      <vt:lpstr>Apresentação do PowerPoint</vt:lpstr>
      <vt:lpstr>       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                                                                                                       Consultar Programas Transferência                                                                                                                                   (Ver Manual n° 14)</vt:lpstr>
      <vt:lpstr>                                                                                                                Funcionalidade Cadastrar/Alterar Proposta</vt:lpstr>
      <vt:lpstr>Cadastrar/Alterar Proposta – Aba Identificação</vt:lpstr>
      <vt:lpstr>                                                                                                                                Cadastrar/Alterar Proposta – Aba Descrição</vt:lpstr>
      <vt:lpstr>Cadastrar/Alterar Proposta – Aba Interveniente</vt:lpstr>
      <vt:lpstr>Cadastrar/Alterar Proposta – Aba Recursos</vt:lpstr>
      <vt:lpstr>Cadastrar/Alterar Proposta – Aba Metas</vt:lpstr>
      <vt:lpstr>Cadastrar/Alterar Proposta – Aba Despesa</vt:lpstr>
      <vt:lpstr>Cadastrar/Alterar Proposta – Aba Cronograma</vt:lpstr>
      <vt:lpstr>Cadastrar/Alterar Proposta – Aba Observações</vt:lpstr>
      <vt:lpstr>Apresentação do PowerPoint</vt:lpstr>
      <vt:lpstr>Apresentação do PowerPoint</vt:lpstr>
      <vt:lpstr>Apresentação do PowerPoint</vt:lpstr>
      <vt:lpstr>Funcionalidade Realizar Análise Técnica Proposta</vt:lpstr>
      <vt:lpstr>Funcionalidade Realizar Análise Técnica Proposta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Situações da proposta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Situações da Transferência</vt:lpstr>
      <vt:lpstr>Apresentação do PowerPoint</vt:lpstr>
      <vt:lpstr>Apresentação do PowerPoint</vt:lpstr>
      <vt:lpstr> Trâmite de Aprovação da Proposta/TR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Apresentação sobre a Pollux</dc:subject>
  <dc:creator>Telbas Mauri da Silveira</dc:creator>
  <cp:lastModifiedBy>Larissa Heuko</cp:lastModifiedBy>
  <cp:revision>1432</cp:revision>
  <cp:lastPrinted>2018-09-06T16:31:14Z</cp:lastPrinted>
  <dcterms:created xsi:type="dcterms:W3CDTF">2015-04-23T16:07:05Z</dcterms:created>
  <dcterms:modified xsi:type="dcterms:W3CDTF">2020-09-18T18:19:04Z</dcterms:modified>
</cp:coreProperties>
</file>