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22" r:id="rId1"/>
  </p:sldMasterIdLst>
  <p:notesMasterIdLst>
    <p:notesMasterId r:id="rId113"/>
  </p:notesMasterIdLst>
  <p:handoutMasterIdLst>
    <p:handoutMasterId r:id="rId114"/>
  </p:handoutMasterIdLst>
  <p:sldIdLst>
    <p:sldId id="2111" r:id="rId2"/>
    <p:sldId id="1999" r:id="rId3"/>
    <p:sldId id="2191" r:id="rId4"/>
    <p:sldId id="2113" r:id="rId5"/>
    <p:sldId id="2001" r:id="rId6"/>
    <p:sldId id="2115" r:id="rId7"/>
    <p:sldId id="1998" r:id="rId8"/>
    <p:sldId id="2002" r:id="rId9"/>
    <p:sldId id="2114" r:id="rId10"/>
    <p:sldId id="2005" r:id="rId11"/>
    <p:sldId id="2000" r:id="rId12"/>
    <p:sldId id="2006" r:id="rId13"/>
    <p:sldId id="2007" r:id="rId14"/>
    <p:sldId id="2018" r:id="rId15"/>
    <p:sldId id="2020" r:id="rId16"/>
    <p:sldId id="2021" r:id="rId17"/>
    <p:sldId id="2031" r:id="rId18"/>
    <p:sldId id="2033" r:id="rId19"/>
    <p:sldId id="2036" r:id="rId20"/>
    <p:sldId id="2038" r:id="rId21"/>
    <p:sldId id="2039" r:id="rId22"/>
    <p:sldId id="2040" r:id="rId23"/>
    <p:sldId id="2065" r:id="rId24"/>
    <p:sldId id="1444" r:id="rId25"/>
    <p:sldId id="2123" r:id="rId26"/>
    <p:sldId id="1981" r:id="rId27"/>
    <p:sldId id="1982" r:id="rId28"/>
    <p:sldId id="1782" r:id="rId29"/>
    <p:sldId id="1857" r:id="rId30"/>
    <p:sldId id="1860" r:id="rId31"/>
    <p:sldId id="2076" r:id="rId32"/>
    <p:sldId id="2073" r:id="rId33"/>
    <p:sldId id="2074" r:id="rId34"/>
    <p:sldId id="1862" r:id="rId35"/>
    <p:sldId id="1986" r:id="rId36"/>
    <p:sldId id="2047" r:id="rId37"/>
    <p:sldId id="2049" r:id="rId38"/>
    <p:sldId id="2194" r:id="rId39"/>
    <p:sldId id="2048" r:id="rId40"/>
    <p:sldId id="2050" r:id="rId41"/>
    <p:sldId id="2051" r:id="rId42"/>
    <p:sldId id="2052" r:id="rId43"/>
    <p:sldId id="2134" r:id="rId44"/>
    <p:sldId id="2054" r:id="rId45"/>
    <p:sldId id="2135" r:id="rId46"/>
    <p:sldId id="2136" r:id="rId47"/>
    <p:sldId id="2056" r:id="rId48"/>
    <p:sldId id="2057" r:id="rId49"/>
    <p:sldId id="2137" r:id="rId50"/>
    <p:sldId id="2059" r:id="rId51"/>
    <p:sldId id="2138" r:id="rId52"/>
    <p:sldId id="2063" r:id="rId53"/>
    <p:sldId id="2064" r:id="rId54"/>
    <p:sldId id="2061" r:id="rId55"/>
    <p:sldId id="2062" r:id="rId56"/>
    <p:sldId id="1151" r:id="rId57"/>
    <p:sldId id="1482" r:id="rId58"/>
    <p:sldId id="2124" r:id="rId59"/>
    <p:sldId id="1937" r:id="rId60"/>
    <p:sldId id="1933" r:id="rId61"/>
    <p:sldId id="1934" r:id="rId62"/>
    <p:sldId id="1935" r:id="rId63"/>
    <p:sldId id="1996" r:id="rId64"/>
    <p:sldId id="1842" r:id="rId65"/>
    <p:sldId id="1835" r:id="rId66"/>
    <p:sldId id="2110" r:id="rId67"/>
    <p:sldId id="1966" r:id="rId68"/>
    <p:sldId id="1876" r:id="rId69"/>
    <p:sldId id="2045" r:id="rId70"/>
    <p:sldId id="2117" r:id="rId71"/>
    <p:sldId id="2130" r:id="rId72"/>
    <p:sldId id="2141" r:id="rId73"/>
    <p:sldId id="2148" r:id="rId74"/>
    <p:sldId id="2142" r:id="rId75"/>
    <p:sldId id="2144" r:id="rId76"/>
    <p:sldId id="2145" r:id="rId77"/>
    <p:sldId id="2146" r:id="rId78"/>
    <p:sldId id="2147" r:id="rId79"/>
    <p:sldId id="2128" r:id="rId80"/>
    <p:sldId id="2118" r:id="rId81"/>
    <p:sldId id="2121" r:id="rId82"/>
    <p:sldId id="2193" r:id="rId83"/>
    <p:sldId id="2149" r:id="rId84"/>
    <p:sldId id="2192" r:id="rId85"/>
    <p:sldId id="2081" r:id="rId86"/>
    <p:sldId id="2089" r:id="rId87"/>
    <p:sldId id="2125" r:id="rId88"/>
    <p:sldId id="2150" r:id="rId89"/>
    <p:sldId id="2151" r:id="rId90"/>
    <p:sldId id="2071" r:id="rId91"/>
    <p:sldId id="2153" r:id="rId92"/>
    <p:sldId id="2077" r:id="rId93"/>
    <p:sldId id="2098" r:id="rId94"/>
    <p:sldId id="2126" r:id="rId95"/>
    <p:sldId id="2099" r:id="rId96"/>
    <p:sldId id="2154" r:id="rId97"/>
    <p:sldId id="2155" r:id="rId98"/>
    <p:sldId id="2156" r:id="rId99"/>
    <p:sldId id="2157" r:id="rId100"/>
    <p:sldId id="2158" r:id="rId101"/>
    <p:sldId id="2195" r:id="rId102"/>
    <p:sldId id="2159" r:id="rId103"/>
    <p:sldId id="2160" r:id="rId104"/>
    <p:sldId id="2161" r:id="rId105"/>
    <p:sldId id="1892" r:id="rId106"/>
    <p:sldId id="1899" r:id="rId107"/>
    <p:sldId id="2127" r:id="rId108"/>
    <p:sldId id="1926" r:id="rId109"/>
    <p:sldId id="2162" r:id="rId110"/>
    <p:sldId id="2163" r:id="rId111"/>
    <p:sldId id="1426" r:id="rId112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FF00FF"/>
    <a:srgbClr val="993300"/>
    <a:srgbClr val="FF33CC"/>
    <a:srgbClr val="660066"/>
    <a:srgbClr val="996633"/>
    <a:srgbClr val="99FF99"/>
    <a:srgbClr val="FFCC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497" autoAdjust="0"/>
    <p:restoredTop sz="95872" autoAdjust="0"/>
  </p:normalViewPr>
  <p:slideViewPr>
    <p:cSldViewPr snapToGrid="0">
      <p:cViewPr varScale="1">
        <p:scale>
          <a:sx n="105" d="100"/>
          <a:sy n="105" d="100"/>
        </p:scale>
        <p:origin x="168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75" tIns="46187" rIns="92375" bIns="46187" numCol="1" anchor="t" anchorCtr="0" compatLnSpc="1">
            <a:prstTxWarp prst="textNoShape">
              <a:avLst/>
            </a:prstTxWarp>
          </a:bodyPr>
          <a:lstStyle>
            <a:lvl1pPr algn="l" defTabSz="92385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75" tIns="46187" rIns="92375" bIns="46187" numCol="1" anchor="t" anchorCtr="0" compatLnSpc="1">
            <a:prstTxWarp prst="textNoShape">
              <a:avLst/>
            </a:prstTxWarp>
          </a:bodyPr>
          <a:lstStyle>
            <a:lvl1pPr algn="r" defTabSz="92385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75" tIns="46187" rIns="92375" bIns="46187" numCol="1" anchor="b" anchorCtr="0" compatLnSpc="1">
            <a:prstTxWarp prst="textNoShape">
              <a:avLst/>
            </a:prstTxWarp>
          </a:bodyPr>
          <a:lstStyle>
            <a:lvl1pPr algn="l" defTabSz="92385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75" tIns="46187" rIns="92375" bIns="46187" numCol="1" anchor="b" anchorCtr="0" compatLnSpc="1">
            <a:prstTxWarp prst="textNoShape">
              <a:avLst/>
            </a:prstTxWarp>
          </a:bodyPr>
          <a:lstStyle>
            <a:lvl1pPr algn="r" defTabSz="92385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FC27CDE-278E-42EB-A07A-36CE0580A1C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61838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75" tIns="46187" rIns="92375" bIns="46187" numCol="1" anchor="t" anchorCtr="0" compatLnSpc="1">
            <a:prstTxWarp prst="textNoShape">
              <a:avLst/>
            </a:prstTxWarp>
          </a:bodyPr>
          <a:lstStyle>
            <a:lvl1pPr algn="l" defTabSz="92385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75" tIns="46187" rIns="92375" bIns="46187" numCol="1" anchor="t" anchorCtr="0" compatLnSpc="1">
            <a:prstTxWarp prst="textNoShape">
              <a:avLst/>
            </a:prstTxWarp>
          </a:bodyPr>
          <a:lstStyle>
            <a:lvl1pPr algn="r" defTabSz="92385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16463"/>
            <a:ext cx="4987925" cy="4465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75" tIns="46187" rIns="92375" bIns="461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Clique para editar os estilos do texto mestre</a:t>
            </a:r>
          </a:p>
          <a:p>
            <a:pPr lvl="1"/>
            <a:r>
              <a:rPr lang="en-US" noProof="0"/>
              <a:t>Segundo nível</a:t>
            </a:r>
          </a:p>
          <a:p>
            <a:pPr lvl="2"/>
            <a:r>
              <a:rPr lang="en-US" noProof="0"/>
              <a:t>Terceiro nível</a:t>
            </a:r>
          </a:p>
          <a:p>
            <a:pPr lvl="3"/>
            <a:r>
              <a:rPr lang="en-US" noProof="0"/>
              <a:t>Quarto nível</a:t>
            </a:r>
          </a:p>
          <a:p>
            <a:pPr lvl="4"/>
            <a:r>
              <a:rPr lang="en-US" noProof="0"/>
              <a:t>Quinto nível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75" tIns="46187" rIns="92375" bIns="46187" numCol="1" anchor="b" anchorCtr="0" compatLnSpc="1">
            <a:prstTxWarp prst="textNoShape">
              <a:avLst/>
            </a:prstTxWarp>
          </a:bodyPr>
          <a:lstStyle>
            <a:lvl1pPr algn="l" defTabSz="92385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75" tIns="46187" rIns="92375" bIns="46187" numCol="1" anchor="b" anchorCtr="0" compatLnSpc="1">
            <a:prstTxWarp prst="textNoShape">
              <a:avLst/>
            </a:prstTxWarp>
          </a:bodyPr>
          <a:lstStyle>
            <a:lvl1pPr algn="r" defTabSz="92385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AFC0995-EDE8-4AD6-B24B-C31989B03B1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758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27638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7249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0562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6993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0507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38619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27638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72119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6056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51100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0662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9213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98847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66232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82925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747998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556580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86166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70736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97652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57316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510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00388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82646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73766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91785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68450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24610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423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220832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826545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653787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74799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27820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54773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401479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523840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241783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16402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1718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771315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90242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98629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0726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70724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13685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62784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16636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42926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265341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956754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231304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351758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23642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51207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985973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410992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320909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21339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647933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6093717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661815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771244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2691192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71776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35323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0829152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331255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62509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2714367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26097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296556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1232239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97286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538324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2890134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2389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367934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932059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4007411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2761581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7856938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81482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2698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7B80C65-8D16-C145-A796-3CB5D91648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273" y="170342"/>
            <a:ext cx="6698298" cy="4799018"/>
          </a:xfrm>
          <a:prstGeom prst="rect">
            <a:avLst/>
          </a:prstGeom>
        </p:spPr>
      </p:pic>
      <p:cxnSp>
        <p:nvCxnSpPr>
          <p:cNvPr id="11" name="Conector reto 5">
            <a:extLst>
              <a:ext uri="{FF2B5EF4-FFF2-40B4-BE49-F238E27FC236}">
                <a16:creationId xmlns:a16="http://schemas.microsoft.com/office/drawing/2014/main" id="{0C56BF10-6B8E-454A-B8E4-251B7A635C37}"/>
              </a:ext>
            </a:extLst>
          </p:cNvPr>
          <p:cNvCxnSpPr/>
          <p:nvPr userDrawn="1"/>
        </p:nvCxnSpPr>
        <p:spPr>
          <a:xfrm flipV="1">
            <a:off x="367988" y="6409326"/>
            <a:ext cx="8396868" cy="1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4">
            <a:extLst>
              <a:ext uri="{FF2B5EF4-FFF2-40B4-BE49-F238E27FC236}">
                <a16:creationId xmlns:a16="http://schemas.microsoft.com/office/drawing/2014/main" id="{A9BFA706-63D7-4A47-A75B-2C0116FC1E6F}"/>
              </a:ext>
            </a:extLst>
          </p:cNvPr>
          <p:cNvCxnSpPr/>
          <p:nvPr userDrawn="1"/>
        </p:nvCxnSpPr>
        <p:spPr>
          <a:xfrm flipV="1">
            <a:off x="367988" y="511645"/>
            <a:ext cx="8396868" cy="17928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611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8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Página </a:t>
            </a:r>
            <a:fld id="{6955C53C-DEBD-4068-8B45-B04783D75FB7}" type="slidenum">
              <a:rPr lang="pt-BR" noProof="1"/>
              <a:pPr>
                <a:defRPr/>
              </a:pPr>
              <a:t>‹nº›</a:t>
            </a:fld>
            <a:endParaRPr lang="pt-BR" noProof="1"/>
          </a:p>
        </p:txBody>
      </p:sp>
      <p:cxnSp>
        <p:nvCxnSpPr>
          <p:cNvPr id="6" name="Conector reto 9">
            <a:extLst>
              <a:ext uri="{FF2B5EF4-FFF2-40B4-BE49-F238E27FC236}">
                <a16:creationId xmlns:a16="http://schemas.microsoft.com/office/drawing/2014/main" id="{7C7D0A32-27FC-B245-BA0D-EB7058C1544C}"/>
              </a:ext>
            </a:extLst>
          </p:cNvPr>
          <p:cNvCxnSpPr/>
          <p:nvPr userDrawn="1"/>
        </p:nvCxnSpPr>
        <p:spPr>
          <a:xfrm flipV="1">
            <a:off x="367988" y="6279885"/>
            <a:ext cx="6791095" cy="17929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Conector reto 6">
            <a:extLst>
              <a:ext uri="{FF2B5EF4-FFF2-40B4-BE49-F238E27FC236}">
                <a16:creationId xmlns:a16="http://schemas.microsoft.com/office/drawing/2014/main" id="{0EA002D2-94E6-C642-B977-6E041CD0D66D}"/>
              </a:ext>
            </a:extLst>
          </p:cNvPr>
          <p:cNvCxnSpPr/>
          <p:nvPr userDrawn="1"/>
        </p:nvCxnSpPr>
        <p:spPr>
          <a:xfrm flipV="1">
            <a:off x="367988" y="400133"/>
            <a:ext cx="8396868" cy="17928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A90E472C-B482-124E-A22D-7C2376EE2B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752" y="5394044"/>
            <a:ext cx="253306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783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CAED62-0931-844A-B269-0FC59171A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cxnSp>
        <p:nvCxnSpPr>
          <p:cNvPr id="5" name="Conector reto 5">
            <a:extLst>
              <a:ext uri="{FF2B5EF4-FFF2-40B4-BE49-F238E27FC236}">
                <a16:creationId xmlns:a16="http://schemas.microsoft.com/office/drawing/2014/main" id="{166DFCF1-D961-744D-9A10-13B94A3FAA4F}"/>
              </a:ext>
            </a:extLst>
          </p:cNvPr>
          <p:cNvCxnSpPr/>
          <p:nvPr userDrawn="1"/>
        </p:nvCxnSpPr>
        <p:spPr>
          <a:xfrm flipV="1">
            <a:off x="367988" y="6409326"/>
            <a:ext cx="8396868" cy="1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Imagem 5">
            <a:extLst>
              <a:ext uri="{FF2B5EF4-FFF2-40B4-BE49-F238E27FC236}">
                <a16:creationId xmlns:a16="http://schemas.microsoft.com/office/drawing/2014/main" id="{72072AE2-9ACF-304E-B136-D0386E7B42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7988" y="5433427"/>
            <a:ext cx="8396868" cy="89600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6A3CB25-F513-D24F-BFF3-EA8EBF61AA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89" y="-236903"/>
            <a:ext cx="6792665" cy="4799018"/>
          </a:xfrm>
          <a:prstGeom prst="rect">
            <a:avLst/>
          </a:prstGeom>
        </p:spPr>
      </p:pic>
      <p:cxnSp>
        <p:nvCxnSpPr>
          <p:cNvPr id="8" name="Conector reto 4">
            <a:extLst>
              <a:ext uri="{FF2B5EF4-FFF2-40B4-BE49-F238E27FC236}">
                <a16:creationId xmlns:a16="http://schemas.microsoft.com/office/drawing/2014/main" id="{DF0B4D04-92BA-484F-8193-DAAE6A3CF92E}"/>
              </a:ext>
            </a:extLst>
          </p:cNvPr>
          <p:cNvCxnSpPr/>
          <p:nvPr userDrawn="1"/>
        </p:nvCxnSpPr>
        <p:spPr>
          <a:xfrm flipV="1">
            <a:off x="367988" y="511645"/>
            <a:ext cx="8396868" cy="17928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62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GE - MEI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to 6"/>
          <p:cNvCxnSpPr/>
          <p:nvPr userDrawn="1"/>
        </p:nvCxnSpPr>
        <p:spPr>
          <a:xfrm flipV="1">
            <a:off x="367988" y="400133"/>
            <a:ext cx="8396868" cy="17928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 userDrawn="1"/>
        </p:nvCxnSpPr>
        <p:spPr>
          <a:xfrm flipV="1">
            <a:off x="367988" y="6279885"/>
            <a:ext cx="6791095" cy="17929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752" y="5394044"/>
            <a:ext cx="253306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9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66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3" r:id="rId1"/>
    <p:sldLayoutId id="2147485125" r:id="rId2"/>
    <p:sldLayoutId id="2147485126" r:id="rId3"/>
    <p:sldLayoutId id="214748512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4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99.png"/><Relationship Id="rId4" Type="http://schemas.openxmlformats.org/officeDocument/2006/relationships/image" Target="../media/image95.png"/><Relationship Id="rId9" Type="http://schemas.openxmlformats.org/officeDocument/2006/relationships/image" Target="../media/image98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89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5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110.png"/><Relationship Id="rId4" Type="http://schemas.microsoft.com/office/2007/relationships/hdphoto" Target="../media/hdphoto2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113.png"/><Relationship Id="rId4" Type="http://schemas.microsoft.com/office/2007/relationships/hdphoto" Target="../media/hdphoto28.wdp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51.png"/><Relationship Id="rId4" Type="http://schemas.microsoft.com/office/2007/relationships/hdphoto" Target="../media/hdphoto13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microsoft.com/office/2007/relationships/hdphoto" Target="../media/hdphoto22.wdp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68.png"/><Relationship Id="rId4" Type="http://schemas.microsoft.com/office/2007/relationships/hdphoto" Target="../media/hdphoto23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F6A1450-3900-3341-816C-254783DC6F78}"/>
              </a:ext>
            </a:extLst>
          </p:cNvPr>
          <p:cNvSpPr txBox="1"/>
          <p:nvPr/>
        </p:nvSpPr>
        <p:spPr>
          <a:xfrm>
            <a:off x="2177430" y="4639733"/>
            <a:ext cx="4929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Capacitação Módulo de Transferências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487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ítulo 1"/>
          <p:cNvSpPr>
            <a:spLocks noGrp="1"/>
          </p:cNvSpPr>
          <p:nvPr>
            <p:ph type="title"/>
          </p:nvPr>
        </p:nvSpPr>
        <p:spPr>
          <a:xfrm>
            <a:off x="357352" y="0"/>
            <a:ext cx="7020910" cy="136634"/>
          </a:xfrm>
        </p:spPr>
        <p:txBody>
          <a:bodyPr>
            <a:noAutofit/>
          </a:bodyPr>
          <a:lstStyle/>
          <a:p>
            <a:pPr algn="ctr"/>
            <a:r>
              <a:rPr lang="pt-BR" altLang="pt-BR" sz="2400" dirty="0">
                <a:solidFill>
                  <a:srgbClr val="0070C0"/>
                </a:solidFill>
              </a:rPr>
              <a:t>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pt-BR" altLang="pt-BR" sz="1200" b="0">
                <a:solidFill>
                  <a:srgbClr val="0F4C0E"/>
                </a:solidFill>
                <a:latin typeface="Arial Black" pitchFamily="34" charset="0"/>
              </a:rPr>
              <a:t>Página </a:t>
            </a:r>
            <a:fld id="{14F81390-75C9-4219-8526-67719D61589E}" type="slidenum">
              <a:rPr altLang="pt-BR" sz="1200" b="0" noProof="1" smtClean="0">
                <a:solidFill>
                  <a:srgbClr val="0F4C0E"/>
                </a:solidFill>
                <a:latin typeface="Arial Black" pitchFamily="34" charset="0"/>
              </a:rPr>
              <a:pPr eaLnBrk="1" hangingPunct="1">
                <a:spcBef>
                  <a:spcPct val="0"/>
                </a:spcBef>
                <a:defRPr/>
              </a:pPr>
              <a:t>10</a:t>
            </a:fld>
            <a:endParaRPr lang="pt-BR" altLang="pt-BR" sz="1200" b="0" noProof="1">
              <a:solidFill>
                <a:srgbClr val="0F4C0E"/>
              </a:solidFill>
              <a:latin typeface="Arial Black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6689"/>
            <a:ext cx="9038897" cy="5513727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64647" y="-63421"/>
            <a:ext cx="7250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Cadastramento Prestação de Contas Parcial - Fluxograma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0683234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endParaRPr lang="pt-BR" altLang="pt-BR" sz="2000" dirty="0">
              <a:solidFill>
                <a:srgbClr val="7030A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820738"/>
            <a:ext cx="8279039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61142" y="-55989"/>
            <a:ext cx="4064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Tipo: Laudo Técnico de Vistoria</a:t>
            </a:r>
            <a:endParaRPr lang="pt-BR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4610"/>
            <a:ext cx="7120450" cy="3624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tângulo 3"/>
          <p:cNvSpPr/>
          <p:nvPr/>
        </p:nvSpPr>
        <p:spPr>
          <a:xfrm>
            <a:off x="3305175" y="923925"/>
            <a:ext cx="1390650" cy="571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8115300" y="942975"/>
            <a:ext cx="75775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752600" y="2705100"/>
            <a:ext cx="800100" cy="190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75" y="892641"/>
            <a:ext cx="7180489" cy="35969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tângulo 7"/>
          <p:cNvSpPr/>
          <p:nvPr/>
        </p:nvSpPr>
        <p:spPr>
          <a:xfrm>
            <a:off x="3467100" y="1905000"/>
            <a:ext cx="1343025" cy="209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7458075" y="2247900"/>
            <a:ext cx="581025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000" y="1178802"/>
            <a:ext cx="7205649" cy="3668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tângulo 10"/>
          <p:cNvSpPr/>
          <p:nvPr/>
        </p:nvSpPr>
        <p:spPr>
          <a:xfrm>
            <a:off x="1093000" y="1485900"/>
            <a:ext cx="816261" cy="276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35" y="1485900"/>
            <a:ext cx="7170965" cy="3648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tângulo 12"/>
          <p:cNvSpPr/>
          <p:nvPr/>
        </p:nvSpPr>
        <p:spPr>
          <a:xfrm>
            <a:off x="1685925" y="1762125"/>
            <a:ext cx="771525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6915150" y="2048286"/>
            <a:ext cx="657225" cy="29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455" y="1818838"/>
            <a:ext cx="7301488" cy="3691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tângulo 16"/>
          <p:cNvSpPr/>
          <p:nvPr/>
        </p:nvSpPr>
        <p:spPr>
          <a:xfrm>
            <a:off x="487868" y="2048286"/>
            <a:ext cx="845632" cy="29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3507722" y="3134141"/>
            <a:ext cx="3265638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Preencher os campos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906" y="1942451"/>
            <a:ext cx="7456843" cy="38072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Retângulo 20"/>
          <p:cNvSpPr/>
          <p:nvPr/>
        </p:nvSpPr>
        <p:spPr>
          <a:xfrm>
            <a:off x="1036517" y="2265390"/>
            <a:ext cx="1208315" cy="2861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7005447" y="2592643"/>
            <a:ext cx="657225" cy="2655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036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1" grpId="0" animBg="1"/>
      <p:bldP spid="13" grpId="0" animBg="1"/>
      <p:bldP spid="14" grpId="0" animBg="1"/>
      <p:bldP spid="17" grpId="0" animBg="1"/>
      <p:bldP spid="20" grpId="0" animBg="1"/>
      <p:bldP spid="21" grpId="0" animBg="1"/>
      <p:bldP spid="2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endParaRPr lang="pt-BR" altLang="pt-BR" sz="2000" dirty="0">
              <a:solidFill>
                <a:srgbClr val="7030A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820738"/>
            <a:ext cx="8279039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61142" y="-55989"/>
            <a:ext cx="4064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Tipo: Laudo Técnico de Vistoria</a:t>
            </a:r>
            <a:endParaRPr lang="pt-BR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4610"/>
            <a:ext cx="7120450" cy="3624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tângulo 3"/>
          <p:cNvSpPr/>
          <p:nvPr/>
        </p:nvSpPr>
        <p:spPr>
          <a:xfrm>
            <a:off x="3305175" y="923925"/>
            <a:ext cx="1390650" cy="571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8115300" y="942975"/>
            <a:ext cx="75775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752600" y="2705100"/>
            <a:ext cx="800100" cy="190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75" y="892641"/>
            <a:ext cx="7180489" cy="35969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tângulo 7"/>
          <p:cNvSpPr/>
          <p:nvPr/>
        </p:nvSpPr>
        <p:spPr>
          <a:xfrm>
            <a:off x="3467100" y="1905000"/>
            <a:ext cx="1343025" cy="209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7458075" y="2247900"/>
            <a:ext cx="581025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000" y="1178802"/>
            <a:ext cx="7205649" cy="3668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tângulo 10"/>
          <p:cNvSpPr/>
          <p:nvPr/>
        </p:nvSpPr>
        <p:spPr>
          <a:xfrm>
            <a:off x="1093000" y="1485900"/>
            <a:ext cx="816261" cy="276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35" y="1485900"/>
            <a:ext cx="7170965" cy="3648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tângulo 12"/>
          <p:cNvSpPr/>
          <p:nvPr/>
        </p:nvSpPr>
        <p:spPr>
          <a:xfrm>
            <a:off x="1685925" y="1762125"/>
            <a:ext cx="771525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6915150" y="2048286"/>
            <a:ext cx="657225" cy="29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099" y="1804529"/>
            <a:ext cx="7301488" cy="3691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tângulo 16"/>
          <p:cNvSpPr/>
          <p:nvPr/>
        </p:nvSpPr>
        <p:spPr>
          <a:xfrm>
            <a:off x="487868" y="2048286"/>
            <a:ext cx="845632" cy="29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4A0CC76-0559-B045-AA45-753A7DE33A16}"/>
              </a:ext>
            </a:extLst>
          </p:cNvPr>
          <p:cNvSpPr txBox="1"/>
          <p:nvPr/>
        </p:nvSpPr>
        <p:spPr>
          <a:xfrm>
            <a:off x="3091315" y="2269495"/>
            <a:ext cx="2808782" cy="261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FF0000"/>
                </a:solidFill>
              </a:rPr>
              <a:t>inserir a data em que foi realizado o laudo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30B73FF-E24F-6348-907F-D5BAEEB24B1E}"/>
              </a:ext>
            </a:extLst>
          </p:cNvPr>
          <p:cNvSpPr txBox="1"/>
          <p:nvPr/>
        </p:nvSpPr>
        <p:spPr>
          <a:xfrm>
            <a:off x="3055876" y="2526484"/>
            <a:ext cx="3425938" cy="261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FF0000"/>
                </a:solidFill>
              </a:rPr>
              <a:t>inserir a data em que foi realizada a vistoria na obra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F88B496-5D5F-A445-B944-C0901AD727F6}"/>
              </a:ext>
            </a:extLst>
          </p:cNvPr>
          <p:cNvSpPr txBox="1"/>
          <p:nvPr/>
        </p:nvSpPr>
        <p:spPr>
          <a:xfrm>
            <a:off x="2777565" y="2766932"/>
            <a:ext cx="4379725" cy="261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FF0000"/>
                </a:solidFill>
              </a:rPr>
              <a:t>d</a:t>
            </a:r>
            <a:r>
              <a:rPr lang="pt-BR" sz="900" dirty="0">
                <a:solidFill>
                  <a:srgbClr val="FF0000"/>
                </a:solidFill>
              </a:rPr>
              <a:t>escrever o número da Portaria que designou o servidor para realização do laudo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05AC6F7-A1B8-AB4C-900A-32B4D471DB87}"/>
              </a:ext>
            </a:extLst>
          </p:cNvPr>
          <p:cNvSpPr txBox="1"/>
          <p:nvPr/>
        </p:nvSpPr>
        <p:spPr>
          <a:xfrm>
            <a:off x="2402967" y="3131727"/>
            <a:ext cx="3756396" cy="430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rgbClr val="FF0000"/>
                </a:solidFill>
              </a:rPr>
              <a:t>inserir em detalhes os dados da obra, objeto da Transferência</a:t>
            </a:r>
            <a:r>
              <a:rPr lang="pt-BR" sz="1100" dirty="0"/>
              <a:t>;</a:t>
            </a:r>
            <a:endParaRPr lang="pt-BR" sz="900" dirty="0">
              <a:solidFill>
                <a:srgbClr val="FF0000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27DD5E1-D2B6-1546-8687-095A40396CEA}"/>
              </a:ext>
            </a:extLst>
          </p:cNvPr>
          <p:cNvSpPr txBox="1"/>
          <p:nvPr/>
        </p:nvSpPr>
        <p:spPr>
          <a:xfrm>
            <a:off x="3530884" y="3869712"/>
            <a:ext cx="4041491" cy="2616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rgbClr val="FF0000"/>
                </a:solidFill>
              </a:rPr>
              <a:t>inserir o valor em reais da medição realizada pelo engenheiro</a:t>
            </a:r>
            <a:endParaRPr lang="pt-BR" sz="900" dirty="0">
              <a:solidFill>
                <a:srgbClr val="FF0000"/>
              </a:solidFill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203F0F05-C6F5-8C4C-A952-840BA2FA0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906" y="1942451"/>
            <a:ext cx="7456843" cy="38072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D2FFD666-3D5B-8849-A53F-9E60465E6D1D}"/>
              </a:ext>
            </a:extLst>
          </p:cNvPr>
          <p:cNvSpPr/>
          <p:nvPr/>
        </p:nvSpPr>
        <p:spPr>
          <a:xfrm>
            <a:off x="1036517" y="2265390"/>
            <a:ext cx="1208315" cy="2861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7AD43201-B864-BC44-9173-DF14299283CA}"/>
              </a:ext>
            </a:extLst>
          </p:cNvPr>
          <p:cNvSpPr/>
          <p:nvPr/>
        </p:nvSpPr>
        <p:spPr>
          <a:xfrm>
            <a:off x="7005447" y="2592643"/>
            <a:ext cx="657225" cy="2655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04B66D-C601-0147-8420-7F01F299129C}"/>
              </a:ext>
            </a:extLst>
          </p:cNvPr>
          <p:cNvSpPr txBox="1"/>
          <p:nvPr/>
        </p:nvSpPr>
        <p:spPr>
          <a:xfrm>
            <a:off x="368253" y="3635034"/>
            <a:ext cx="70898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rgbClr val="FF0000"/>
                </a:solidFill>
              </a:rPr>
              <a:t>O laudo técnico deve ser associado a uma ou mais prestações de contas, pois somente será possível ao analista da prestação de contas selecionar as situações “Regular” ou “Regular com ressalvas” se tiver um laudo técnico associado à prestação de contas em análise.</a:t>
            </a:r>
          </a:p>
        </p:txBody>
      </p:sp>
    </p:spTree>
    <p:extLst>
      <p:ext uri="{BB962C8B-B14F-4D97-AF65-F5344CB8AC3E}">
        <p14:creationId xmlns:p14="http://schemas.microsoft.com/office/powerpoint/2010/main" val="221536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1" grpId="0" animBg="1"/>
      <p:bldP spid="13" grpId="0" animBg="1"/>
      <p:bldP spid="14" grpId="0" animBg="1"/>
      <p:bldP spid="1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1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endParaRPr lang="pt-BR" altLang="pt-BR" sz="2000" dirty="0">
              <a:solidFill>
                <a:srgbClr val="7030A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820738"/>
            <a:ext cx="8279039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61142" y="-55989"/>
            <a:ext cx="4064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Tipo: Laudo Técnico de Vistoria</a:t>
            </a:r>
            <a:endParaRPr lang="pt-BR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574" y="637993"/>
            <a:ext cx="6915723" cy="34863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tângulo 3"/>
          <p:cNvSpPr/>
          <p:nvPr/>
        </p:nvSpPr>
        <p:spPr>
          <a:xfrm>
            <a:off x="2752725" y="1343025"/>
            <a:ext cx="6096572" cy="342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7705725" y="3314700"/>
            <a:ext cx="628650" cy="3524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9330" y="905515"/>
            <a:ext cx="7077075" cy="35308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2371725" y="1181100"/>
            <a:ext cx="1104900" cy="257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1181100"/>
            <a:ext cx="7134225" cy="3648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tângulo 8"/>
          <p:cNvSpPr/>
          <p:nvPr/>
        </p:nvSpPr>
        <p:spPr>
          <a:xfrm>
            <a:off x="3152775" y="1438275"/>
            <a:ext cx="466725" cy="2476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1609330" y="3402533"/>
            <a:ext cx="3143645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Inserir o Laudo de Vistoria realizado pelo engenheiro/arquiteto.</a:t>
            </a:r>
          </a:p>
        </p:txBody>
      </p:sp>
      <p:cxnSp>
        <p:nvCxnSpPr>
          <p:cNvPr id="12" name="Conector de Seta Reta 11"/>
          <p:cNvCxnSpPr/>
          <p:nvPr/>
        </p:nvCxnSpPr>
        <p:spPr>
          <a:xfrm flipV="1">
            <a:off x="1609330" y="2419350"/>
            <a:ext cx="1543445" cy="9831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5481135" y="3490912"/>
            <a:ext cx="219114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Inserir o arquivo da ART/RRT</a:t>
            </a:r>
          </a:p>
        </p:txBody>
      </p:sp>
      <p:cxnSp>
        <p:nvCxnSpPr>
          <p:cNvPr id="15" name="Conector de Seta Reta 14"/>
          <p:cNvCxnSpPr/>
          <p:nvPr/>
        </p:nvCxnSpPr>
        <p:spPr>
          <a:xfrm flipH="1" flipV="1">
            <a:off x="5147867" y="3005137"/>
            <a:ext cx="1291033" cy="4857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41" y="1396087"/>
            <a:ext cx="7193309" cy="3874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tângulo 16"/>
          <p:cNvSpPr/>
          <p:nvPr/>
        </p:nvSpPr>
        <p:spPr>
          <a:xfrm>
            <a:off x="3371850" y="1685925"/>
            <a:ext cx="514350" cy="266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7478092" y="1979797"/>
            <a:ext cx="580058" cy="266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016" y="1661262"/>
            <a:ext cx="7155208" cy="4011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CaixaDeTexto 17"/>
          <p:cNvSpPr txBox="1"/>
          <p:nvPr/>
        </p:nvSpPr>
        <p:spPr>
          <a:xfrm>
            <a:off x="4968574" y="2454243"/>
            <a:ext cx="160813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Inserir Fotos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414" y="2286460"/>
            <a:ext cx="7098058" cy="3725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tângulo 18"/>
          <p:cNvSpPr/>
          <p:nvPr/>
        </p:nvSpPr>
        <p:spPr>
          <a:xfrm>
            <a:off x="6362700" y="5266685"/>
            <a:ext cx="619124" cy="5626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65" y="2724375"/>
            <a:ext cx="7213719" cy="35747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Retângulo 24"/>
          <p:cNvSpPr/>
          <p:nvPr/>
        </p:nvSpPr>
        <p:spPr>
          <a:xfrm>
            <a:off x="1119718" y="3487310"/>
            <a:ext cx="4014392" cy="361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4867" y="5469076"/>
            <a:ext cx="1848108" cy="28579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683767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0" grpId="0" animBg="1"/>
      <p:bldP spid="13" grpId="0" animBg="1"/>
      <p:bldP spid="17" grpId="0" animBg="1"/>
      <p:bldP spid="20" grpId="0" animBg="1"/>
      <p:bldP spid="18" grpId="0" animBg="1"/>
      <p:bldP spid="19" grpId="0" animBg="1"/>
      <p:bldP spid="2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endParaRPr lang="pt-BR" altLang="pt-BR" sz="2000" dirty="0">
              <a:solidFill>
                <a:srgbClr val="7030A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820738"/>
            <a:ext cx="8279039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511158" y="-44304"/>
            <a:ext cx="6783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Tipo: Relatório Técnico de Monitoramento e Avaliação</a:t>
            </a:r>
            <a:endParaRPr lang="pt-BR" b="1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251" y="637721"/>
            <a:ext cx="7325747" cy="3543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tângulo 23"/>
          <p:cNvSpPr/>
          <p:nvPr/>
        </p:nvSpPr>
        <p:spPr>
          <a:xfrm>
            <a:off x="3058205" y="962452"/>
            <a:ext cx="1390650" cy="571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8092419" y="962452"/>
            <a:ext cx="757750" cy="371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1400175" y="2297441"/>
            <a:ext cx="7123338" cy="18858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51" y="949547"/>
            <a:ext cx="7304314" cy="35969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Retângulo 27"/>
          <p:cNvSpPr/>
          <p:nvPr/>
        </p:nvSpPr>
        <p:spPr>
          <a:xfrm>
            <a:off x="3467100" y="2094924"/>
            <a:ext cx="2212262" cy="2762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7420847" y="2297441"/>
            <a:ext cx="599203" cy="3285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018" y="1207718"/>
            <a:ext cx="7310420" cy="3650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tângulo 22"/>
          <p:cNvSpPr/>
          <p:nvPr/>
        </p:nvSpPr>
        <p:spPr>
          <a:xfrm>
            <a:off x="1003018" y="1533952"/>
            <a:ext cx="787682" cy="2376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535" y="1497894"/>
            <a:ext cx="7271316" cy="37474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31" name="Retângulo 30"/>
          <p:cNvSpPr/>
          <p:nvPr/>
        </p:nvSpPr>
        <p:spPr>
          <a:xfrm>
            <a:off x="1400175" y="1771650"/>
            <a:ext cx="1504950" cy="3232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6819900" y="2094924"/>
            <a:ext cx="600946" cy="276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203" y="1771650"/>
            <a:ext cx="7259970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CaixaDeTexto 34"/>
          <p:cNvSpPr txBox="1"/>
          <p:nvPr/>
        </p:nvSpPr>
        <p:spPr>
          <a:xfrm>
            <a:off x="3238500" y="3381375"/>
            <a:ext cx="2406428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Preencher as datas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399203" y="2094924"/>
            <a:ext cx="877148" cy="276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18" y="2081035"/>
            <a:ext cx="7294977" cy="41151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E987F30-053C-DB4C-8E1B-2E222ABD7EC6}"/>
              </a:ext>
            </a:extLst>
          </p:cNvPr>
          <p:cNvSpPr/>
          <p:nvPr/>
        </p:nvSpPr>
        <p:spPr>
          <a:xfrm>
            <a:off x="302948" y="4333758"/>
            <a:ext cx="68171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O preenchimento não é obrigatório, visto que é possível realizar Relatório Técnico de Monitoramento e Avaliação mesmo sem ter sido apresentada prestação de contas pelo proponente</a:t>
            </a:r>
            <a:r>
              <a:rPr lang="pt-B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511578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29" grpId="0" animBg="1"/>
      <p:bldP spid="23" grpId="0" animBg="1"/>
      <p:bldP spid="31" grpId="0" animBg="1"/>
      <p:bldP spid="33" grpId="0" animBg="1"/>
      <p:bldP spid="35" grpId="0" animBg="1"/>
      <p:bldP spid="36" grpId="0" animBg="1"/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endParaRPr lang="pt-BR" altLang="pt-BR" sz="2000" dirty="0">
              <a:solidFill>
                <a:srgbClr val="7030A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820738"/>
            <a:ext cx="8279039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89617" y="0"/>
            <a:ext cx="6783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Tipo: Relatório Técnico de Monitoramento e Avaliação</a:t>
            </a:r>
            <a:endParaRPr lang="pt-BR" b="1" dirty="0"/>
          </a:p>
        </p:txBody>
      </p:sp>
      <p:sp>
        <p:nvSpPr>
          <p:cNvPr id="2" name="Retângulo 1"/>
          <p:cNvSpPr/>
          <p:nvPr/>
        </p:nvSpPr>
        <p:spPr>
          <a:xfrm>
            <a:off x="2724150" y="1304925"/>
            <a:ext cx="742950" cy="3048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7581900" y="3248025"/>
            <a:ext cx="590792" cy="400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616" y="868064"/>
            <a:ext cx="7133897" cy="3600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tângulo 6"/>
          <p:cNvSpPr/>
          <p:nvPr/>
        </p:nvSpPr>
        <p:spPr>
          <a:xfrm>
            <a:off x="3343275" y="1162050"/>
            <a:ext cx="1390650" cy="276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450790" y="3196609"/>
            <a:ext cx="3426506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Inserir o Relatório de Monitoramento e Avaliação</a:t>
            </a:r>
          </a:p>
        </p:txBody>
      </p:sp>
      <p:cxnSp>
        <p:nvCxnSpPr>
          <p:cNvPr id="10" name="Conector de Seta Reta 9"/>
          <p:cNvCxnSpPr/>
          <p:nvPr/>
        </p:nvCxnSpPr>
        <p:spPr>
          <a:xfrm flipH="1" flipV="1">
            <a:off x="5390271" y="2304958"/>
            <a:ext cx="810505" cy="8763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707" y="3181350"/>
            <a:ext cx="2553056" cy="781159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3" name="Conector de Seta Reta 12"/>
          <p:cNvCxnSpPr>
            <a:stCxn id="11" idx="0"/>
          </p:cNvCxnSpPr>
          <p:nvPr/>
        </p:nvCxnSpPr>
        <p:spPr>
          <a:xfrm flipV="1">
            <a:off x="2885235" y="2924262"/>
            <a:ext cx="1895919" cy="2570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74" y="1162050"/>
            <a:ext cx="7208563" cy="3727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tângulo 16"/>
          <p:cNvSpPr/>
          <p:nvPr/>
        </p:nvSpPr>
        <p:spPr>
          <a:xfrm>
            <a:off x="4371976" y="1438275"/>
            <a:ext cx="523874" cy="2952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7086600" y="1733550"/>
            <a:ext cx="65722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72" y="1473011"/>
            <a:ext cx="7155208" cy="3836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CaixaDeTexto 18"/>
          <p:cNvSpPr txBox="1"/>
          <p:nvPr/>
        </p:nvSpPr>
        <p:spPr>
          <a:xfrm>
            <a:off x="5876925" y="2466975"/>
            <a:ext cx="1608133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Inserir Fotos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5" y="2054036"/>
            <a:ext cx="7098058" cy="37250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tângulo 19"/>
          <p:cNvSpPr/>
          <p:nvPr/>
        </p:nvSpPr>
        <p:spPr>
          <a:xfrm>
            <a:off x="6477000" y="5048250"/>
            <a:ext cx="609600" cy="533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42" y="2601488"/>
            <a:ext cx="7163532" cy="368213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4" name="Retângulo 23"/>
          <p:cNvSpPr/>
          <p:nvPr/>
        </p:nvSpPr>
        <p:spPr>
          <a:xfrm>
            <a:off x="1104900" y="3432273"/>
            <a:ext cx="4552950" cy="3015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2171700" y="6024374"/>
            <a:ext cx="1581150" cy="2242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866775" y="2909003"/>
            <a:ext cx="1371600" cy="2723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024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25" grpId="0" animBg="1"/>
      <p:bldP spid="2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852488"/>
            <a:ext cx="8371113" cy="5168900"/>
          </a:xfrm>
        </p:spPr>
        <p:txBody>
          <a:bodyPr/>
          <a:lstStyle/>
          <a:p>
            <a:pPr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en-US" altLang="pt-BR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Rescisão</a:t>
            </a:r>
            <a:r>
              <a:rPr lang="en-US" alt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pt-BR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Resilição</a:t>
            </a:r>
            <a:r>
              <a:rPr lang="en-US" alt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 da TR</a:t>
            </a:r>
          </a:p>
          <a:p>
            <a:pPr algn="ctr">
              <a:buNone/>
            </a:pPr>
            <a:r>
              <a:rPr lang="pt-BR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(Ver Manual N° 10)</a:t>
            </a:r>
          </a:p>
          <a:p>
            <a:pPr algn="ctr">
              <a:buFontTx/>
              <a:buNone/>
            </a:pPr>
            <a:endParaRPr lang="pt-BR" altLang="pt-BR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17756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0"/>
            <a:ext cx="7906407" cy="567559"/>
          </a:xfrm>
        </p:spPr>
        <p:txBody>
          <a:bodyPr/>
          <a:lstStyle/>
          <a:p>
            <a:pPr algn="ctr"/>
            <a:r>
              <a:rPr lang="pt-BR" altLang="pt-BR" sz="2400" b="1" dirty="0"/>
              <a:t>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Rescindir/Resilir Transferência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56457" y="1839274"/>
            <a:ext cx="7794951" cy="7044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567559"/>
            <a:ext cx="8735788" cy="5114783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 bwMode="auto">
          <a:xfrm>
            <a:off x="6387944" y="4859363"/>
            <a:ext cx="1379202" cy="259176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534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0"/>
            <a:ext cx="7906407" cy="567559"/>
          </a:xfrm>
        </p:spPr>
        <p:txBody>
          <a:bodyPr/>
          <a:lstStyle/>
          <a:p>
            <a:pPr algn="ctr"/>
            <a:r>
              <a:rPr lang="pt-BR" altLang="pt-BR" sz="2400" b="1" dirty="0"/>
              <a:t>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Rescindir/Resilir Transferência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56457" y="1839274"/>
            <a:ext cx="7794951" cy="7044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61208" y="567559"/>
            <a:ext cx="7794950" cy="74195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7938" indent="-793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84188" indent="-28575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+mn-lt"/>
              </a:defRPr>
            </a:lvl2pPr>
            <a:lvl3pPr marL="9032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3223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17414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1986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6558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1130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570288" indent="-2286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Tx/>
              <a:buNone/>
            </a:pPr>
            <a:r>
              <a:rPr lang="pt-BR" sz="18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Rescisão do Instrumento: </a:t>
            </a:r>
            <a:r>
              <a:rPr lang="pt-BR" sz="1800" kern="0" dirty="0">
                <a:latin typeface="Arial" panose="020B0604020202020204" pitchFamily="34" charset="0"/>
                <a:cs typeface="Arial" panose="020B0604020202020204" pitchFamily="34" charset="0"/>
              </a:rPr>
              <a:t>é a extinção do instrumento por descumprimento de cláusulas pactuadas ou da legislação;</a:t>
            </a:r>
          </a:p>
          <a:p>
            <a:pPr algn="just">
              <a:buFontTx/>
              <a:buNone/>
            </a:pPr>
            <a:endParaRPr lang="pt-BR" sz="180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</a:pPr>
            <a:endParaRPr lang="pt-BR" sz="180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</a:pPr>
            <a:endParaRPr lang="pt-BR" sz="180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</a:pPr>
            <a:endParaRPr lang="pt-BR" sz="180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</a:pPr>
            <a:endParaRPr lang="pt-BR" sz="1800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</a:pPr>
            <a:r>
              <a:rPr lang="pt-BR" sz="1800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Resilição do Instrumento: </a:t>
            </a:r>
            <a:r>
              <a:rPr lang="pt-BR" sz="1800" kern="0" dirty="0">
                <a:latin typeface="Arial" panose="020B0604020202020204" pitchFamily="34" charset="0"/>
                <a:cs typeface="Arial" panose="020B0604020202020204" pitchFamily="34" charset="0"/>
              </a:rPr>
              <a:t>é a extinção do instrumento em comum acordo em os participantes.</a:t>
            </a:r>
            <a:endParaRPr lang="pt-BR" sz="1600" u="sng" kern="0" dirty="0"/>
          </a:p>
          <a:p>
            <a:pPr algn="just">
              <a:buFontTx/>
              <a:buNone/>
            </a:pPr>
            <a:endParaRPr lang="pt-BR" sz="1800" kern="0" dirty="0"/>
          </a:p>
          <a:p>
            <a:pPr algn="just">
              <a:buFontTx/>
              <a:buNone/>
            </a:pPr>
            <a:endParaRPr lang="pt-BR" altLang="pt-BR" sz="1800" kern="0" dirty="0">
              <a:solidFill>
                <a:srgbClr val="FF0000"/>
              </a:solidFill>
            </a:endParaRPr>
          </a:p>
          <a:p>
            <a:pPr algn="just">
              <a:buFontTx/>
              <a:buNone/>
            </a:pPr>
            <a:endParaRPr lang="en-US" altLang="pt-BR" sz="18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114016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0"/>
            <a:ext cx="7843345" cy="875299"/>
          </a:xfrm>
        </p:spPr>
        <p:txBody>
          <a:bodyPr/>
          <a:lstStyle/>
          <a:p>
            <a:pPr algn="ctr"/>
            <a:r>
              <a:rPr lang="pt-BR" alt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Rescindir/Resilir Transferência</a:t>
            </a:r>
          </a:p>
        </p:txBody>
      </p:sp>
      <p:sp>
        <p:nvSpPr>
          <p:cNvPr id="2" name="Retângulo 1"/>
          <p:cNvSpPr/>
          <p:nvPr/>
        </p:nvSpPr>
        <p:spPr>
          <a:xfrm>
            <a:off x="428916" y="659168"/>
            <a:ext cx="846178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ts val="1200"/>
              </a:spcBef>
            </a:pPr>
            <a:r>
              <a:rPr lang="pt-BR" altLang="pt-BR" sz="1800" b="1" u="sng" dirty="0">
                <a:ea typeface="Times New Roman" panose="02020603050405020304" pitchFamily="18" charset="0"/>
                <a:cs typeface="Arial" panose="020B0604020202020204" pitchFamily="34" charset="0"/>
              </a:rPr>
              <a:t>O sistema permite</a:t>
            </a:r>
            <a:r>
              <a:rPr lang="pt-BR" altLang="pt-BR" sz="1800" u="sng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lvl="0" algn="ctr" eaLnBrk="0" hangingPunct="0">
              <a:spcBef>
                <a:spcPts val="1200"/>
              </a:spcBef>
            </a:pPr>
            <a:endParaRPr lang="pt-BR" altLang="pt-BR" sz="1800" u="sng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hangingPunct="0">
              <a:spcBef>
                <a:spcPts val="1200"/>
              </a:spcBef>
              <a:buFontTx/>
              <a:buChar char="•"/>
            </a:pPr>
            <a:r>
              <a:rPr lang="pt-BR" altLang="pt-BR" sz="1800" dirty="0">
                <a:ea typeface="Times New Roman" panose="02020603050405020304" pitchFamily="18" charset="0"/>
                <a:cs typeface="Arial" panose="020B0604020202020204" pitchFamily="34" charset="0"/>
              </a:rPr>
              <a:t> Rescindir/Resilir a TR que já tenha sido </a:t>
            </a:r>
            <a:r>
              <a:rPr lang="pt-BR" altLang="pt-BR" sz="1800" b="1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totalmente paga que</a:t>
            </a:r>
            <a:r>
              <a:rPr lang="pt-BR" altLang="pt-BR" sz="1800" dirty="0">
                <a:ea typeface="Times New Roman" panose="02020603050405020304" pitchFamily="18" charset="0"/>
                <a:cs typeface="Arial" panose="020B0604020202020204" pitchFamily="34" charset="0"/>
              </a:rPr>
              <a:t> esteja na situação </a:t>
            </a:r>
            <a:r>
              <a:rPr lang="pt-BR" altLang="pt-BR" sz="1800" b="1" dirty="0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“Em Execução”;</a:t>
            </a:r>
          </a:p>
          <a:p>
            <a:pPr lvl="0" algn="just" eaLnBrk="0" hangingPunct="0">
              <a:spcBef>
                <a:spcPts val="1200"/>
              </a:spcBef>
              <a:buFontTx/>
              <a:buChar char="•"/>
            </a:pPr>
            <a:endParaRPr lang="pt-BR" altLang="pt-BR" sz="1800" b="1" dirty="0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lvl="0" algn="just" eaLnBrk="0" hangingPunct="0">
              <a:spcBef>
                <a:spcPts val="1200"/>
              </a:spcBef>
              <a:buFontTx/>
              <a:buChar char="•"/>
            </a:pPr>
            <a:endParaRPr lang="pt-BR" altLang="pt-BR" sz="1800" b="1" dirty="0">
              <a:solidFill>
                <a:srgbClr val="0070C0"/>
              </a:solidFill>
            </a:endParaRPr>
          </a:p>
          <a:p>
            <a:pPr lvl="0" algn="just" eaLnBrk="0" hangingPunct="0">
              <a:spcBef>
                <a:spcPts val="1200"/>
              </a:spcBef>
              <a:buFontTx/>
              <a:buChar char="•"/>
            </a:pPr>
            <a:r>
              <a:rPr lang="pt-BR" altLang="pt-BR" sz="1800" dirty="0">
                <a:ea typeface="Times New Roman" panose="02020603050405020304" pitchFamily="18" charset="0"/>
                <a:cs typeface="Arial" panose="020B0604020202020204" pitchFamily="34" charset="0"/>
              </a:rPr>
              <a:t> alterar a TR “Em Rescisão” ou “Em resilição”, desde que haja saldo de empenho a liquidar ou possuir Nota Descentralização associada para o ano exercício.</a:t>
            </a:r>
          </a:p>
        </p:txBody>
      </p:sp>
    </p:spTree>
    <p:extLst>
      <p:ext uri="{BB962C8B-B14F-4D97-AF65-F5344CB8AC3E}">
        <p14:creationId xmlns:p14="http://schemas.microsoft.com/office/powerpoint/2010/main" val="1237319063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400" dirty="0">
                <a:solidFill>
                  <a:srgbClr val="7030A0"/>
                </a:solidFill>
              </a:rPr>
              <a:t>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976" y="948345"/>
            <a:ext cx="7616692" cy="35886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tângulo 6"/>
          <p:cNvSpPr/>
          <p:nvPr/>
        </p:nvSpPr>
        <p:spPr bwMode="auto">
          <a:xfrm>
            <a:off x="1265771" y="2161309"/>
            <a:ext cx="978665" cy="257697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3075709" y="1205492"/>
            <a:ext cx="1471353" cy="565120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8154785" y="1138845"/>
            <a:ext cx="906088" cy="357446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589" y="1433530"/>
            <a:ext cx="8183117" cy="40113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78" y="1719914"/>
            <a:ext cx="8173591" cy="4019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tângulo 1"/>
          <p:cNvSpPr/>
          <p:nvPr/>
        </p:nvSpPr>
        <p:spPr bwMode="auto">
          <a:xfrm>
            <a:off x="710865" y="3991563"/>
            <a:ext cx="3067141" cy="1263533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561167" y="3390493"/>
            <a:ext cx="4336845" cy="16004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450215" algn="just">
              <a:spcBef>
                <a:spcPts val="600"/>
              </a:spcBef>
              <a:spcAft>
                <a:spcPts val="600"/>
              </a:spcAft>
            </a:pPr>
            <a:r>
              <a:rPr lang="pt-BR" sz="14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Em Rescisão/Em Resilição: essa opção deve ser escolhida antes de fazer o estorno do empenho e o cancelamento da associação da  NDC. Não é necessário o preenchimento, neste momento, dos campos: Termo Rescisão Transferência, Data Publicação e o Número DOE.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419004" y="-47783"/>
            <a:ext cx="3943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Rescindir/Resilir Transferência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37052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8FC62C94-DDB8-1F44-86DD-41FA2ADDC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075"/>
            <a:ext cx="9144000" cy="5378157"/>
          </a:xfrm>
          <a:prstGeom prst="rect">
            <a:avLst/>
          </a:prstGeom>
        </p:spPr>
      </p:pic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1647825" y="852488"/>
            <a:ext cx="5991225" cy="5168900"/>
          </a:xfrm>
        </p:spPr>
        <p:txBody>
          <a:bodyPr/>
          <a:lstStyle/>
          <a:p>
            <a:pPr>
              <a:buFontTx/>
              <a:buNone/>
            </a:pPr>
            <a:endParaRPr lang="pt-BR" altLang="pt-BR" sz="4400" dirty="0"/>
          </a:p>
          <a:p>
            <a:pPr>
              <a:buFontTx/>
              <a:buNone/>
            </a:pPr>
            <a:endParaRPr lang="pt-BR" altLang="pt-BR" sz="4400" dirty="0"/>
          </a:p>
        </p:txBody>
      </p:sp>
      <p:sp>
        <p:nvSpPr>
          <p:cNvPr id="2" name="Retângulo Arredondado 1"/>
          <p:cNvSpPr/>
          <p:nvPr/>
        </p:nvSpPr>
        <p:spPr bwMode="auto">
          <a:xfrm>
            <a:off x="4382815" y="2217683"/>
            <a:ext cx="1639614" cy="3363309"/>
          </a:xfrm>
          <a:prstGeom prst="round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55708" y="6746"/>
            <a:ext cx="5883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Prestação de Contas Parcial - Funcionalidades</a:t>
            </a:r>
            <a:endParaRPr lang="pt-BR" dirty="0"/>
          </a:p>
        </p:txBody>
      </p:sp>
      <p:sp>
        <p:nvSpPr>
          <p:cNvPr id="6" name="Retângulo Arredondado 5"/>
          <p:cNvSpPr/>
          <p:nvPr/>
        </p:nvSpPr>
        <p:spPr>
          <a:xfrm>
            <a:off x="4459727" y="2954363"/>
            <a:ext cx="1487978" cy="545582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Arredondado 9"/>
          <p:cNvSpPr/>
          <p:nvPr/>
        </p:nvSpPr>
        <p:spPr>
          <a:xfrm>
            <a:off x="4459727" y="3573517"/>
            <a:ext cx="1487978" cy="663107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Arredondado 12"/>
          <p:cNvSpPr/>
          <p:nvPr/>
        </p:nvSpPr>
        <p:spPr>
          <a:xfrm>
            <a:off x="4459727" y="5108028"/>
            <a:ext cx="1487979" cy="304800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Arredondado 13"/>
          <p:cNvSpPr/>
          <p:nvPr/>
        </p:nvSpPr>
        <p:spPr>
          <a:xfrm>
            <a:off x="4459727" y="4310196"/>
            <a:ext cx="1487978" cy="72425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1612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3" grpId="0" animBg="1"/>
      <p:bldP spid="1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838199" y="1179059"/>
            <a:ext cx="7728857" cy="5168900"/>
          </a:xfrm>
        </p:spPr>
        <p:txBody>
          <a:bodyPr/>
          <a:lstStyle/>
          <a:p>
            <a:pPr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199" y="936989"/>
            <a:ext cx="8202170" cy="3886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tângulo 4"/>
          <p:cNvSpPr/>
          <p:nvPr/>
        </p:nvSpPr>
        <p:spPr bwMode="auto">
          <a:xfrm>
            <a:off x="1753985" y="2751513"/>
            <a:ext cx="2036619" cy="274320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tângulo 5"/>
          <p:cNvSpPr/>
          <p:nvPr/>
        </p:nvSpPr>
        <p:spPr bwMode="auto">
          <a:xfrm>
            <a:off x="2186247" y="4222865"/>
            <a:ext cx="1338349" cy="465513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072743" y="3246516"/>
            <a:ext cx="3833132" cy="892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Preencher os campos, após assinatura do Termo entre as partes e publicação do extrato no DOE</a:t>
            </a:r>
            <a:r>
              <a:rPr lang="pt-BR" dirty="0">
                <a:solidFill>
                  <a:srgbClr val="FF0000"/>
                </a:solidFill>
              </a:rPr>
              <a:t>.</a:t>
            </a:r>
          </a:p>
        </p:txBody>
      </p:sp>
      <p:cxnSp>
        <p:nvCxnSpPr>
          <p:cNvPr id="13" name="Conector de Seta Reta 12"/>
          <p:cNvCxnSpPr/>
          <p:nvPr/>
        </p:nvCxnSpPr>
        <p:spPr bwMode="auto">
          <a:xfrm flipH="1">
            <a:off x="4513811" y="3433156"/>
            <a:ext cx="548640" cy="0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Retângulo 14"/>
          <p:cNvSpPr/>
          <p:nvPr/>
        </p:nvSpPr>
        <p:spPr bwMode="auto">
          <a:xfrm>
            <a:off x="7750079" y="4563687"/>
            <a:ext cx="645776" cy="324197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26" y="1150150"/>
            <a:ext cx="8202170" cy="39057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tângulo 16"/>
          <p:cNvSpPr/>
          <p:nvPr/>
        </p:nvSpPr>
        <p:spPr bwMode="auto">
          <a:xfrm>
            <a:off x="1645920" y="4270738"/>
            <a:ext cx="3258589" cy="828522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281178" y="5132057"/>
            <a:ext cx="8465266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49580" algn="just">
              <a:spcBef>
                <a:spcPts val="600"/>
              </a:spcBef>
              <a:spcAft>
                <a:spcPts val="600"/>
              </a:spcAft>
            </a:pPr>
            <a:r>
              <a:rPr lang="pt-BR" sz="1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Rescindido/Resilido: </a:t>
            </a:r>
            <a:r>
              <a:rPr lang="pt-BR" sz="1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essa opção deve ser escolhida após serem realizados o estorno do empenho e o cancelamento da associação da NDC.</a:t>
            </a:r>
            <a:endParaRPr lang="pt-BR" sz="1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360814" y="-43558"/>
            <a:ext cx="3943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Rescindir/Resilir Transferência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838199" y="3124200"/>
            <a:ext cx="3409951" cy="7905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0937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  <p:bldP spid="15" grpId="0" animBg="1"/>
      <p:bldP spid="17" grpId="0" animBg="1"/>
      <p:bldP spid="18" grpId="0" animBg="1"/>
      <p:bldP spid="4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idx="1"/>
          </p:nvPr>
        </p:nvSpPr>
        <p:spPr>
          <a:xfrm>
            <a:off x="365760" y="866405"/>
            <a:ext cx="8144827" cy="4792286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pt-BR" altLang="pt-BR" b="1" dirty="0"/>
              <a:t>DÚVIDAS</a:t>
            </a:r>
          </a:p>
          <a:p>
            <a:pPr algn="ctr">
              <a:buFontTx/>
              <a:buNone/>
              <a:defRPr/>
            </a:pPr>
            <a:endParaRPr lang="pt-BR" altLang="pt-BR" dirty="0"/>
          </a:p>
          <a:p>
            <a:pPr marL="285750" indent="-285750" algn="just">
              <a:buFontTx/>
              <a:buChar char="-"/>
              <a:defRPr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Entrar no Portal www.sctransferencias.sc.gov.br e verificar:</a:t>
            </a:r>
          </a:p>
          <a:p>
            <a:pPr marL="762000" lvl="1" algn="just">
              <a:buFont typeface="Arial" panose="020B0604020202020204" pitchFamily="34" charset="0"/>
              <a:buChar char="•"/>
              <a:defRPr/>
            </a:pPr>
            <a:r>
              <a:rPr lang="pt-BR" alt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Legislação</a:t>
            </a:r>
          </a:p>
          <a:p>
            <a:pPr marL="762000" lvl="1" algn="just">
              <a:buFont typeface="Arial" panose="020B0604020202020204" pitchFamily="34" charset="0"/>
              <a:buChar char="•"/>
              <a:defRPr/>
            </a:pPr>
            <a:r>
              <a:rPr lang="pt-BR" altLang="pt-BR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Manuais</a:t>
            </a:r>
          </a:p>
          <a:p>
            <a:pPr marL="762000" lvl="1" algn="just">
              <a:buFont typeface="Arial" panose="020B0604020202020204" pitchFamily="34" charset="0"/>
              <a:buChar char="•"/>
              <a:defRPr/>
            </a:pPr>
            <a:endParaRPr lang="pt-BR" altLang="pt-BR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Persistindo a dúvida, </a:t>
            </a:r>
            <a:r>
              <a:rPr lang="pt-BR" alt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entrar em </a:t>
            </a: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contato com a GERAN/AGE/CGE.</a:t>
            </a:r>
          </a:p>
        </p:txBody>
      </p:sp>
      <p:sp>
        <p:nvSpPr>
          <p:cNvPr id="2" name="Retângulo 1"/>
          <p:cNvSpPr/>
          <p:nvPr/>
        </p:nvSpPr>
        <p:spPr>
          <a:xfrm>
            <a:off x="2348058" y="5427859"/>
            <a:ext cx="4447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pt-BR" altLang="pt-BR" sz="2400" b="1" dirty="0"/>
              <a:t>OBRIGADO PELA ATENÇÃO!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F61E7DF-3898-3D40-869F-937F92EF1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" y="451086"/>
            <a:ext cx="9144000" cy="4595047"/>
          </a:xfrm>
          <a:prstGeom prst="rect">
            <a:avLst/>
          </a:prstGeom>
        </p:spPr>
      </p:pic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91192" y="-16625"/>
            <a:ext cx="9086700" cy="935422"/>
          </a:xfrm>
        </p:spPr>
        <p:txBody>
          <a:bodyPr>
            <a:normAutofit/>
          </a:bodyPr>
          <a:lstStyle/>
          <a:p>
            <a:pPr algn="ctr"/>
            <a:r>
              <a:rPr lang="pt-BR" altLang="pt-BR" sz="2400" b="1" dirty="0">
                <a:solidFill>
                  <a:srgbClr val="0070C0"/>
                </a:solidFill>
              </a:rPr>
              <a:t>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P/C Parcial – Funcionalidade Cadastrar/alterar Comprovante Despesa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1647825" y="852488"/>
            <a:ext cx="5991225" cy="5168900"/>
          </a:xfrm>
        </p:spPr>
        <p:txBody>
          <a:bodyPr/>
          <a:lstStyle/>
          <a:p>
            <a:pPr>
              <a:buFontTx/>
              <a:buNone/>
            </a:pPr>
            <a:endParaRPr lang="pt-BR" altLang="pt-BR" sz="4400" dirty="0"/>
          </a:p>
          <a:p>
            <a:pPr>
              <a:buFontTx/>
              <a:buNone/>
            </a:pPr>
            <a:endParaRPr lang="pt-BR" altLang="pt-BR" sz="4400" dirty="0"/>
          </a:p>
        </p:txBody>
      </p:sp>
      <p:sp>
        <p:nvSpPr>
          <p:cNvPr id="2" name="Retângulo 1"/>
          <p:cNvSpPr/>
          <p:nvPr/>
        </p:nvSpPr>
        <p:spPr>
          <a:xfrm>
            <a:off x="154298" y="5101842"/>
            <a:ext cx="883165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rgbClr val="0070C0"/>
                </a:solidFill>
              </a:rPr>
              <a:t>Esta funcionalidade permite </a:t>
            </a:r>
            <a:r>
              <a:rPr lang="pt-BR" altLang="pt-BR" sz="1800" u="sng" dirty="0">
                <a:solidFill>
                  <a:srgbClr val="0070C0"/>
                </a:solidFill>
              </a:rPr>
              <a:t>cadastrar e alterar os comprovantes despesa</a:t>
            </a:r>
            <a:r>
              <a:rPr lang="pt-BR" altLang="pt-BR" sz="1800" dirty="0">
                <a:solidFill>
                  <a:srgbClr val="0070C0"/>
                </a:solidFill>
              </a:rPr>
              <a:t> que serão posteriormente utilizados para cadastrar a Prestação de Contas Parcial.</a:t>
            </a:r>
          </a:p>
        </p:txBody>
      </p:sp>
      <p:sp>
        <p:nvSpPr>
          <p:cNvPr id="9" name="Retângulo Arredondado 8"/>
          <p:cNvSpPr/>
          <p:nvPr/>
        </p:nvSpPr>
        <p:spPr bwMode="auto">
          <a:xfrm>
            <a:off x="4566209" y="2552482"/>
            <a:ext cx="1471354" cy="436571"/>
          </a:xfrm>
          <a:prstGeom prst="round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11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-307570" y="0"/>
            <a:ext cx="9526386" cy="728662"/>
          </a:xfrm>
        </p:spPr>
        <p:txBody>
          <a:bodyPr>
            <a:normAutofit/>
          </a:bodyPr>
          <a:lstStyle/>
          <a:p>
            <a:pPr algn="ctr"/>
            <a:r>
              <a:rPr lang="pt-BR" altLang="pt-B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P/C Parcial – Funcionalidade Cadastrar/alterar Comprovante Despesa</a:t>
            </a:r>
          </a:p>
        </p:txBody>
      </p:sp>
      <p:sp>
        <p:nvSpPr>
          <p:cNvPr id="73731" name="CaixaDeTexto 7"/>
          <p:cNvSpPr txBox="1">
            <a:spLocks noChangeArrowheads="1"/>
          </p:cNvSpPr>
          <p:nvPr/>
        </p:nvSpPr>
        <p:spPr bwMode="auto">
          <a:xfrm>
            <a:off x="587481" y="555414"/>
            <a:ext cx="877887" cy="4619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rgbClr val="0070C0"/>
                </a:solidFill>
              </a:rPr>
              <a:t>Dados da NF</a:t>
            </a:r>
          </a:p>
        </p:txBody>
      </p:sp>
      <p:sp>
        <p:nvSpPr>
          <p:cNvPr id="73732" name="CaixaDeTexto 10"/>
          <p:cNvSpPr txBox="1">
            <a:spLocks noChangeArrowheads="1"/>
          </p:cNvSpPr>
          <p:nvPr/>
        </p:nvSpPr>
        <p:spPr bwMode="auto">
          <a:xfrm>
            <a:off x="1639153" y="555415"/>
            <a:ext cx="1201737" cy="4619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rgbClr val="0070C0"/>
                </a:solidFill>
              </a:rPr>
              <a:t>Dados do Pagamento</a:t>
            </a:r>
            <a:endParaRPr lang="pt-BR" altLang="pt-BR" sz="2000" dirty="0">
              <a:solidFill>
                <a:srgbClr val="0070C0"/>
              </a:solidFill>
            </a:endParaRPr>
          </a:p>
        </p:txBody>
      </p:sp>
      <p:sp>
        <p:nvSpPr>
          <p:cNvPr id="73738" name="CaixaDeTexto 1"/>
          <p:cNvSpPr txBox="1">
            <a:spLocks noChangeArrowheads="1"/>
          </p:cNvSpPr>
          <p:nvPr/>
        </p:nvSpPr>
        <p:spPr bwMode="auto">
          <a:xfrm>
            <a:off x="266700" y="5097012"/>
            <a:ext cx="8537172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chemeClr val="tx1"/>
                </a:solidFill>
              </a:rPr>
              <a:t>O documento comprobatório da despesa deverá ser cadastrado </a:t>
            </a:r>
            <a:r>
              <a:rPr lang="pt-BR" altLang="pt-BR" sz="1400" dirty="0">
                <a:solidFill>
                  <a:srgbClr val="0070C0"/>
                </a:solidFill>
              </a:rPr>
              <a:t>UMA ÚNICA VEZ,</a:t>
            </a:r>
            <a:r>
              <a:rPr lang="pt-BR" altLang="pt-BR" sz="1400" dirty="0">
                <a:solidFill>
                  <a:schemeClr val="tx1"/>
                </a:solidFill>
              </a:rPr>
              <a:t> no seu valor integral.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400" dirty="0">
                <a:solidFill>
                  <a:srgbClr val="0070C0"/>
                </a:solidFill>
              </a:rPr>
              <a:t>Cada documento  corresponderá a um cadastro de comprovante despesa.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" y="1192983"/>
            <a:ext cx="8537172" cy="388674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6" name="Conector de Seta Reta 5"/>
          <p:cNvCxnSpPr/>
          <p:nvPr/>
        </p:nvCxnSpPr>
        <p:spPr bwMode="auto">
          <a:xfrm flipH="1">
            <a:off x="517021" y="1208088"/>
            <a:ext cx="289315" cy="595774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Conector de Seta Reta 7"/>
          <p:cNvCxnSpPr/>
          <p:nvPr/>
        </p:nvCxnSpPr>
        <p:spPr bwMode="auto">
          <a:xfrm flipH="1">
            <a:off x="955966" y="1208088"/>
            <a:ext cx="16623" cy="545897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Conector de Seta Reta 9"/>
          <p:cNvCxnSpPr/>
          <p:nvPr/>
        </p:nvCxnSpPr>
        <p:spPr bwMode="auto">
          <a:xfrm>
            <a:off x="1162968" y="1208088"/>
            <a:ext cx="233571" cy="595774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Conector de Seta Reta 14"/>
          <p:cNvCxnSpPr/>
          <p:nvPr/>
        </p:nvCxnSpPr>
        <p:spPr bwMode="auto">
          <a:xfrm flipH="1">
            <a:off x="1847435" y="1082011"/>
            <a:ext cx="201134" cy="595774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4665C50-BB3C-D54E-A502-912AE1898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651" y="790267"/>
            <a:ext cx="644091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rgbClr val="0070C0"/>
                </a:solidFill>
              </a:rPr>
              <a:t>Incluir</a:t>
            </a:r>
            <a:endParaRPr lang="pt-BR" altLang="pt-BR" sz="2000" dirty="0">
              <a:solidFill>
                <a:srgbClr val="0070C0"/>
              </a:solidFill>
            </a:endParaRP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C0AF9766-A917-D843-8778-E9C37150160E}"/>
              </a:ext>
            </a:extLst>
          </p:cNvPr>
          <p:cNvCxnSpPr>
            <a:cxnSpLocks/>
          </p:cNvCxnSpPr>
          <p:nvPr/>
        </p:nvCxnSpPr>
        <p:spPr bwMode="auto">
          <a:xfrm>
            <a:off x="6482742" y="1060054"/>
            <a:ext cx="471214" cy="319844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013497D-4057-FA48-93D5-C5A51B7B2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888" y="606840"/>
            <a:ext cx="734123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rgbClr val="0070C0"/>
                </a:solidFill>
              </a:rPr>
              <a:t>Alterar</a:t>
            </a:r>
            <a:endParaRPr lang="pt-BR" altLang="pt-BR" sz="2000" dirty="0">
              <a:solidFill>
                <a:srgbClr val="0070C0"/>
              </a:solidFill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EAE2F2C-AC8D-7242-87F0-419FD9606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6229" y="1803862"/>
            <a:ext cx="942082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rgbClr val="0070C0"/>
                </a:solidFill>
              </a:rPr>
              <a:t>Consultar</a:t>
            </a:r>
            <a:endParaRPr lang="pt-BR" altLang="pt-BR" sz="2000" dirty="0">
              <a:solidFill>
                <a:srgbClr val="0070C0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7A0F710-AA77-9E4C-8F5A-F85A19B33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8886" y="664551"/>
            <a:ext cx="669425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rgbClr val="0070C0"/>
                </a:solidFill>
              </a:rPr>
              <a:t>Listar</a:t>
            </a:r>
            <a:endParaRPr lang="pt-BR" altLang="pt-BR" sz="2000" dirty="0">
              <a:solidFill>
                <a:srgbClr val="0070C0"/>
              </a:solidFill>
            </a:endParaRPr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3CA19EB6-A5E9-054D-AA94-B6F4954FAB73}"/>
              </a:ext>
            </a:extLst>
          </p:cNvPr>
          <p:cNvCxnSpPr>
            <a:cxnSpLocks/>
            <a:stCxn id="14" idx="2"/>
          </p:cNvCxnSpPr>
          <p:nvPr/>
        </p:nvCxnSpPr>
        <p:spPr bwMode="auto">
          <a:xfrm>
            <a:off x="7083950" y="883839"/>
            <a:ext cx="221593" cy="285639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688DAC51-1D5B-7945-B25C-02166BC2EE3D}"/>
              </a:ext>
            </a:extLst>
          </p:cNvPr>
          <p:cNvCxnSpPr>
            <a:cxnSpLocks/>
            <a:stCxn id="17" idx="2"/>
          </p:cNvCxnSpPr>
          <p:nvPr/>
        </p:nvCxnSpPr>
        <p:spPr bwMode="auto">
          <a:xfrm>
            <a:off x="7883599" y="941550"/>
            <a:ext cx="9139" cy="266538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ABF8D036-E342-7B44-886A-062D9729443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53867" y="1537324"/>
            <a:ext cx="93403" cy="249252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FEE9888-82F5-E447-854C-88561A669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8382" y="532103"/>
            <a:ext cx="747574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rgbClr val="0070C0"/>
                </a:solidFill>
              </a:rPr>
              <a:t>Limpar</a:t>
            </a:r>
            <a:endParaRPr lang="pt-BR" altLang="pt-BR" sz="2000" dirty="0">
              <a:solidFill>
                <a:srgbClr val="0070C0"/>
              </a:solidFill>
            </a:endParaRPr>
          </a:p>
        </p:txBody>
      </p: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75C74A47-4B2D-4A4D-9432-EAB7F765122E}"/>
              </a:ext>
            </a:extLst>
          </p:cNvPr>
          <p:cNvCxnSpPr>
            <a:cxnSpLocks/>
          </p:cNvCxnSpPr>
          <p:nvPr/>
        </p:nvCxnSpPr>
        <p:spPr bwMode="auto">
          <a:xfrm flipH="1">
            <a:off x="8218311" y="823123"/>
            <a:ext cx="247913" cy="437642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55862E6-0EA7-064F-9281-2FE059235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8362" y="1804534"/>
            <a:ext cx="637282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rgbClr val="0070C0"/>
                </a:solidFill>
              </a:rPr>
              <a:t>Ajuda</a:t>
            </a:r>
            <a:endParaRPr lang="pt-BR" altLang="pt-BR" sz="2000" dirty="0">
              <a:solidFill>
                <a:srgbClr val="0070C0"/>
              </a:solidFill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1AE4022-E479-CF4C-BA32-64E9DDC1F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655" y="869554"/>
            <a:ext cx="682346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200" dirty="0">
                <a:solidFill>
                  <a:srgbClr val="0070C0"/>
                </a:solidFill>
              </a:rPr>
              <a:t>Fechar</a:t>
            </a:r>
            <a:endParaRPr lang="pt-BR" altLang="pt-BR" sz="2000" dirty="0">
              <a:solidFill>
                <a:srgbClr val="0070C0"/>
              </a:solidFill>
            </a:endParaRPr>
          </a:p>
        </p:txBody>
      </p: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14F8E3E8-F1CF-5F4F-AE08-59AC05C0D8A4}"/>
              </a:ext>
            </a:extLst>
          </p:cNvPr>
          <p:cNvCxnSpPr>
            <a:cxnSpLocks/>
          </p:cNvCxnSpPr>
          <p:nvPr/>
        </p:nvCxnSpPr>
        <p:spPr bwMode="auto">
          <a:xfrm flipH="1">
            <a:off x="8822382" y="1146553"/>
            <a:ext cx="231811" cy="140892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76732BCF-CBC0-264B-AD3E-656BB30B3EA4}"/>
              </a:ext>
            </a:extLst>
          </p:cNvPr>
          <p:cNvCxnSpPr>
            <a:cxnSpLocks/>
            <a:stCxn id="32" idx="0"/>
          </p:cNvCxnSpPr>
          <p:nvPr/>
        </p:nvCxnSpPr>
        <p:spPr bwMode="auto">
          <a:xfrm flipH="1" flipV="1">
            <a:off x="8461654" y="1516413"/>
            <a:ext cx="115349" cy="288121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44C5AFA-180A-E549-86CA-76626DD10F88}"/>
              </a:ext>
            </a:extLst>
          </p:cNvPr>
          <p:cNvSpPr txBox="1"/>
          <p:nvPr/>
        </p:nvSpPr>
        <p:spPr>
          <a:xfrm>
            <a:off x="699911" y="5945025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Prática</a:t>
            </a:r>
          </a:p>
        </p:txBody>
      </p:sp>
    </p:spTree>
    <p:extLst>
      <p:ext uri="{BB962C8B-B14F-4D97-AF65-F5344CB8AC3E}">
        <p14:creationId xmlns:p14="http://schemas.microsoft.com/office/powerpoint/2010/main" val="28514508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nimBg="1"/>
      <p:bldP spid="73732" grpId="0" animBg="1"/>
      <p:bldP spid="11" grpId="0" animBg="1"/>
      <p:bldP spid="14" grpId="0" animBg="1"/>
      <p:bldP spid="16" grpId="0" animBg="1"/>
      <p:bldP spid="17" grpId="0" animBg="1"/>
      <p:bldP spid="26" grpId="0" animBg="1"/>
      <p:bldP spid="32" grpId="0" animBg="1"/>
      <p:bldP spid="33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63098" cy="609600"/>
          </a:xfrm>
        </p:spPr>
        <p:txBody>
          <a:bodyPr>
            <a:normAutofit/>
          </a:bodyPr>
          <a:lstStyle/>
          <a:p>
            <a:pPr algn="ctr"/>
            <a:r>
              <a:rPr lang="en-US" altLang="pt-BR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P/C </a:t>
            </a:r>
            <a:r>
              <a:rPr lang="en-US" altLang="pt-B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Parcial</a:t>
            </a:r>
            <a:r>
              <a:rPr lang="en-US" alt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pt-B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Alterar</a:t>
            </a:r>
            <a:r>
              <a:rPr lang="en-US" alt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 um Comprovante de </a:t>
            </a:r>
            <a:r>
              <a:rPr lang="en-US" altLang="pt-B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Despesa</a:t>
            </a:r>
            <a:endParaRPr lang="pt-BR" alt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619" name="CaixaDeTexto 1"/>
          <p:cNvSpPr txBox="1">
            <a:spLocks noChangeArrowheads="1"/>
          </p:cNvSpPr>
          <p:nvPr/>
        </p:nvSpPr>
        <p:spPr bwMode="auto">
          <a:xfrm>
            <a:off x="482344" y="747670"/>
            <a:ext cx="8366125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000" u="sng" dirty="0">
                <a:solidFill>
                  <a:srgbClr val="0070C0"/>
                </a:solidFill>
              </a:rPr>
              <a:t>COM A P/C PARCIAL NA SITUAÇÃO EM EDIÇÃO - ED</a:t>
            </a:r>
          </a:p>
          <a:p>
            <a:pPr algn="just" eaLnBrk="1" hangingPunct="1">
              <a:spcBef>
                <a:spcPts val="1200"/>
              </a:spcBef>
            </a:pPr>
            <a:r>
              <a:rPr lang="pt-BR" altLang="pt-BR" sz="1800" b="0" dirty="0">
                <a:solidFill>
                  <a:schemeClr val="tx1"/>
                </a:solidFill>
              </a:rPr>
              <a:t>Para que um </a:t>
            </a:r>
            <a:r>
              <a:rPr lang="pt-BR" altLang="pt-BR" sz="1800" b="0" u="sng" dirty="0">
                <a:solidFill>
                  <a:schemeClr val="tx1"/>
                </a:solidFill>
              </a:rPr>
              <a:t>Comprovante Despesa</a:t>
            </a:r>
            <a:r>
              <a:rPr lang="pt-BR" altLang="pt-BR" sz="1800" b="0" dirty="0">
                <a:solidFill>
                  <a:schemeClr val="tx1"/>
                </a:solidFill>
              </a:rPr>
              <a:t> possa ser alterado, ele não deve ter sido adicionado na “Aba Dispêndios” da P/C Parcial, caso tenha sido adicionado, </a:t>
            </a:r>
            <a:r>
              <a:rPr lang="pt-BR" altLang="pt-BR" sz="1800" u="sng" dirty="0">
                <a:solidFill>
                  <a:schemeClr val="tx1"/>
                </a:solidFill>
              </a:rPr>
              <a:t>ele deve ser removido</a:t>
            </a:r>
            <a:r>
              <a:rPr lang="pt-BR" altLang="pt-BR" sz="1800" dirty="0">
                <a:solidFill>
                  <a:schemeClr val="tx1"/>
                </a:solidFill>
              </a:rPr>
              <a:t>;</a:t>
            </a:r>
            <a:endParaRPr lang="en-US" altLang="pt-BR" sz="180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ts val="1200"/>
              </a:spcBef>
            </a:pPr>
            <a:r>
              <a:rPr lang="pt-BR" altLang="pt-BR" sz="1800" b="0" dirty="0">
                <a:solidFill>
                  <a:schemeClr val="tx1"/>
                </a:solidFill>
              </a:rPr>
              <a:t>Após remover o Comprovante de Despesa (Pagamento) da P/C Parcial, entrar na Funcionalidade “Cadastrar/Alterar Comprovante Despesa” e informar: o </a:t>
            </a:r>
            <a:r>
              <a:rPr lang="pt-BR" altLang="pt-BR" sz="1800" u="sng" dirty="0">
                <a:solidFill>
                  <a:schemeClr val="tx1"/>
                </a:solidFill>
              </a:rPr>
              <a:t>N° Comprovante Despesa e o N° da Transferência</a:t>
            </a:r>
            <a:r>
              <a:rPr lang="pt-BR" altLang="pt-BR" sz="1800" b="0" dirty="0">
                <a:solidFill>
                  <a:schemeClr val="tx1"/>
                </a:solidFill>
              </a:rPr>
              <a:t>, em seguida clicar no botão </a:t>
            </a:r>
            <a:r>
              <a:rPr lang="pt-BR" altLang="pt-BR" sz="1800" u="sng" dirty="0">
                <a:solidFill>
                  <a:schemeClr val="tx1"/>
                </a:solidFill>
              </a:rPr>
              <a:t>“Consultar Registro</a:t>
            </a:r>
            <a:r>
              <a:rPr lang="pt-BR" altLang="pt-BR" sz="1800" dirty="0">
                <a:solidFill>
                  <a:schemeClr val="tx1"/>
                </a:solidFill>
              </a:rPr>
              <a:t>          ”;</a:t>
            </a:r>
          </a:p>
          <a:p>
            <a:pPr algn="just" eaLnBrk="1" hangingPunct="1">
              <a:spcBef>
                <a:spcPts val="1200"/>
              </a:spcBef>
            </a:pPr>
            <a:r>
              <a:rPr lang="pt-BR" altLang="pt-BR" sz="1800" b="0" dirty="0">
                <a:solidFill>
                  <a:schemeClr val="tx1"/>
                </a:solidFill>
              </a:rPr>
              <a:t>Fazer as alterações necessárias e </a:t>
            </a:r>
            <a:r>
              <a:rPr lang="pt-BR" altLang="pt-BR" sz="1800" u="sng" dirty="0">
                <a:solidFill>
                  <a:schemeClr val="tx1"/>
                </a:solidFill>
              </a:rPr>
              <a:t>clicar no botão “Alterar Registro</a:t>
            </a:r>
            <a:r>
              <a:rPr lang="pt-BR" altLang="pt-BR" sz="1800" dirty="0">
                <a:solidFill>
                  <a:schemeClr val="tx1"/>
                </a:solidFill>
              </a:rPr>
              <a:t>        ”</a:t>
            </a:r>
            <a:r>
              <a:rPr lang="pt-BR" altLang="pt-BR" sz="1800" u="sng" dirty="0">
                <a:solidFill>
                  <a:schemeClr val="tx1"/>
                </a:solidFill>
              </a:rPr>
              <a:t>, </a:t>
            </a:r>
            <a:r>
              <a:rPr lang="pt-BR" altLang="pt-BR" sz="1800" b="0" dirty="0">
                <a:solidFill>
                  <a:schemeClr val="tx1"/>
                </a:solidFill>
              </a:rPr>
              <a:t>caso for clicado no  botão “</a:t>
            </a:r>
            <a:r>
              <a:rPr lang="pt-BR" altLang="pt-BR" sz="1800" u="sng" dirty="0">
                <a:solidFill>
                  <a:schemeClr val="tx1"/>
                </a:solidFill>
              </a:rPr>
              <a:t>Incluir Registro     </a:t>
            </a:r>
            <a:r>
              <a:rPr lang="pt-BR" altLang="pt-BR" sz="1800" b="0" dirty="0">
                <a:solidFill>
                  <a:schemeClr val="tx1"/>
                </a:solidFill>
              </a:rPr>
              <a:t>” será criado um novo </a:t>
            </a:r>
            <a:r>
              <a:rPr lang="pt-BR" altLang="pt-BR" sz="1800" b="0" u="sng" dirty="0">
                <a:solidFill>
                  <a:schemeClr val="tx1"/>
                </a:solidFill>
              </a:rPr>
              <a:t>Comprovante Despesa</a:t>
            </a:r>
            <a:r>
              <a:rPr lang="pt-BR" altLang="pt-BR" sz="1800" b="0" dirty="0">
                <a:solidFill>
                  <a:schemeClr val="tx1"/>
                </a:solidFill>
              </a:rPr>
              <a:t>, ou seja, duplicado.</a:t>
            </a:r>
          </a:p>
          <a:p>
            <a:pPr algn="just" eaLnBrk="1" hangingPunct="1">
              <a:spcBef>
                <a:spcPct val="0"/>
              </a:spcBef>
            </a:pPr>
            <a:endParaRPr lang="pt-BR" altLang="pt-BR" sz="1800" b="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pt-BR" sz="2000" u="sng" dirty="0">
                <a:solidFill>
                  <a:srgbClr val="0070C0"/>
                </a:solidFill>
              </a:rPr>
              <a:t>COM A P/C PARCIAL NA SITUAÇÃO EM DILIGÊNCIA - DV</a:t>
            </a:r>
          </a:p>
          <a:p>
            <a:pPr algn="just" eaLnBrk="1" hangingPunct="1">
              <a:spcBef>
                <a:spcPts val="1200"/>
              </a:spcBef>
            </a:pPr>
            <a:r>
              <a:rPr lang="pt-BR" altLang="pt-BR" sz="1800" b="0" dirty="0">
                <a:solidFill>
                  <a:schemeClr val="tx1"/>
                </a:solidFill>
              </a:rPr>
              <a:t>Não é possível alterar um Comprovante Despesa </a:t>
            </a:r>
            <a:r>
              <a:rPr lang="pt-BR" altLang="pt-BR" sz="1800" dirty="0">
                <a:solidFill>
                  <a:schemeClr val="tx1"/>
                </a:solidFill>
              </a:rPr>
              <a:t>já aprovado </a:t>
            </a:r>
            <a:r>
              <a:rPr lang="pt-BR" altLang="pt-BR" sz="1800" b="0" dirty="0">
                <a:solidFill>
                  <a:schemeClr val="tx1"/>
                </a:solidFill>
              </a:rPr>
              <a:t>pelo concedente.</a:t>
            </a:r>
          </a:p>
          <a:p>
            <a:pPr algn="just" eaLnBrk="1" hangingPunct="1">
              <a:spcBef>
                <a:spcPts val="1200"/>
              </a:spcBef>
            </a:pPr>
            <a:r>
              <a:rPr lang="en-US" altLang="pt-BR" sz="1800" b="0" dirty="0">
                <a:solidFill>
                  <a:schemeClr val="tx1"/>
                </a:solidFill>
              </a:rPr>
              <a:t>Os </a:t>
            </a:r>
            <a:r>
              <a:rPr lang="en-US" altLang="pt-BR" sz="1800" b="0" dirty="0" err="1">
                <a:solidFill>
                  <a:schemeClr val="tx1"/>
                </a:solidFill>
              </a:rPr>
              <a:t>não</a:t>
            </a:r>
            <a:r>
              <a:rPr lang="en-US" altLang="pt-BR" sz="1800" b="0" dirty="0">
                <a:solidFill>
                  <a:schemeClr val="tx1"/>
                </a:solidFill>
              </a:rPr>
              <a:t> </a:t>
            </a:r>
            <a:r>
              <a:rPr lang="en-US" altLang="pt-BR" sz="1800" b="0" dirty="0" err="1">
                <a:solidFill>
                  <a:schemeClr val="tx1"/>
                </a:solidFill>
              </a:rPr>
              <a:t>aprovados</a:t>
            </a:r>
            <a:r>
              <a:rPr lang="en-US" altLang="pt-BR" sz="1800" b="0" dirty="0">
                <a:solidFill>
                  <a:schemeClr val="tx1"/>
                </a:solidFill>
              </a:rPr>
              <a:t> </a:t>
            </a:r>
            <a:r>
              <a:rPr lang="en-US" altLang="pt-BR" sz="1800" b="0" dirty="0" err="1">
                <a:solidFill>
                  <a:schemeClr val="tx1"/>
                </a:solidFill>
              </a:rPr>
              <a:t>usar</a:t>
            </a:r>
            <a:r>
              <a:rPr lang="en-US" altLang="pt-BR" sz="1800" b="0" dirty="0">
                <a:solidFill>
                  <a:schemeClr val="tx1"/>
                </a:solidFill>
              </a:rPr>
              <a:t> os </a:t>
            </a:r>
            <a:r>
              <a:rPr lang="en-US" altLang="pt-BR" sz="1800" b="0" dirty="0" err="1">
                <a:solidFill>
                  <a:schemeClr val="tx1"/>
                </a:solidFill>
              </a:rPr>
              <a:t>mesmos</a:t>
            </a:r>
            <a:r>
              <a:rPr lang="en-US" altLang="pt-BR" sz="1800" b="0" dirty="0">
                <a:solidFill>
                  <a:schemeClr val="tx1"/>
                </a:solidFill>
              </a:rPr>
              <a:t> </a:t>
            </a:r>
            <a:r>
              <a:rPr lang="en-US" altLang="pt-BR" sz="1800" b="0" dirty="0" err="1">
                <a:solidFill>
                  <a:schemeClr val="tx1"/>
                </a:solidFill>
              </a:rPr>
              <a:t>critérios</a:t>
            </a:r>
            <a:r>
              <a:rPr lang="en-US" altLang="pt-BR" sz="1800" b="0" dirty="0">
                <a:solidFill>
                  <a:schemeClr val="tx1"/>
                </a:solidFill>
              </a:rPr>
              <a:t> </a:t>
            </a:r>
            <a:r>
              <a:rPr lang="en-US" altLang="pt-BR" sz="1800" b="0" dirty="0" err="1">
                <a:solidFill>
                  <a:schemeClr val="tx1"/>
                </a:solidFill>
              </a:rPr>
              <a:t>descritos</a:t>
            </a:r>
            <a:r>
              <a:rPr lang="en-US" altLang="pt-BR" sz="1800" b="0" dirty="0">
                <a:solidFill>
                  <a:schemeClr val="tx1"/>
                </a:solidFill>
              </a:rPr>
              <a:t> </a:t>
            </a:r>
            <a:r>
              <a:rPr lang="en-US" altLang="pt-BR" sz="1800" b="0" dirty="0" err="1">
                <a:solidFill>
                  <a:schemeClr val="tx1"/>
                </a:solidFill>
              </a:rPr>
              <a:t>acima</a:t>
            </a:r>
            <a:r>
              <a:rPr lang="en-US" altLang="pt-BR" sz="1800" b="0" dirty="0">
                <a:solidFill>
                  <a:schemeClr val="tx1"/>
                </a:solidFill>
              </a:rPr>
              <a:t>.</a:t>
            </a:r>
          </a:p>
          <a:p>
            <a:pPr algn="just" eaLnBrk="1" hangingPunct="1">
              <a:spcBef>
                <a:spcPts val="1200"/>
              </a:spcBef>
            </a:pPr>
            <a:endParaRPr lang="en-US" altLang="pt-BR" sz="2000" b="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0"/>
              </a:spcBef>
            </a:pPr>
            <a:endParaRPr lang="pt-BR" altLang="pt-BR" sz="2000" b="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0"/>
              </a:spcBef>
            </a:pPr>
            <a:endParaRPr lang="pt-BR" altLang="pt-BR" sz="2000" b="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0"/>
              </a:spcBef>
            </a:pPr>
            <a:endParaRPr lang="pt-BR" altLang="pt-BR" sz="2000" b="0" dirty="0">
              <a:solidFill>
                <a:schemeClr val="tx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BFD52E2-AE5A-9B43-8988-8C74E8BAF6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28" y="3041955"/>
            <a:ext cx="596900" cy="37394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1B3BF53-FFB1-6D4F-B197-F4CF88C9A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786" y="3257551"/>
            <a:ext cx="492553" cy="43391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035683C-F6F9-A349-8382-CA3451949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45" y="3691467"/>
            <a:ext cx="596900" cy="42635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50BD383-713C-5A48-B829-141B72DF4F99}"/>
              </a:ext>
            </a:extLst>
          </p:cNvPr>
          <p:cNvSpPr txBox="1"/>
          <p:nvPr/>
        </p:nvSpPr>
        <p:spPr>
          <a:xfrm>
            <a:off x="654755" y="6024047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Prática</a:t>
            </a:r>
          </a:p>
        </p:txBody>
      </p:sp>
    </p:spTree>
    <p:extLst>
      <p:ext uri="{BB962C8B-B14F-4D97-AF65-F5344CB8AC3E}">
        <p14:creationId xmlns:p14="http://schemas.microsoft.com/office/powerpoint/2010/main" val="438555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70422" cy="609600"/>
          </a:xfrm>
        </p:spPr>
        <p:txBody>
          <a:bodyPr/>
          <a:lstStyle/>
          <a:p>
            <a:pPr algn="ctr"/>
            <a:r>
              <a:rPr lang="pt-BR" altLang="pt-BR" sz="2400" dirty="0">
                <a:solidFill>
                  <a:srgbClr val="FF0000"/>
                </a:solidFill>
              </a:rPr>
              <a:t>       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Funcionalidade Cadastrar/Alterar Prestação de Contas Parcial 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1647825" y="852488"/>
            <a:ext cx="5991225" cy="5168900"/>
          </a:xfrm>
        </p:spPr>
        <p:txBody>
          <a:bodyPr/>
          <a:lstStyle/>
          <a:p>
            <a:pPr>
              <a:buFontTx/>
              <a:buNone/>
            </a:pPr>
            <a:endParaRPr lang="pt-BR" altLang="pt-BR" sz="4400" dirty="0"/>
          </a:p>
          <a:p>
            <a:pPr>
              <a:buFontTx/>
              <a:buNone/>
            </a:pPr>
            <a:endParaRPr lang="pt-BR" altLang="pt-BR" sz="4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38C2179-CD17-2146-8B49-7C4D9B089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88042"/>
            <a:ext cx="8929511" cy="5258002"/>
          </a:xfrm>
          <a:prstGeom prst="rect">
            <a:avLst/>
          </a:prstGeom>
        </p:spPr>
      </p:pic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076CF584-C9E3-004E-A085-829EACCDB892}"/>
              </a:ext>
            </a:extLst>
          </p:cNvPr>
          <p:cNvSpPr/>
          <p:nvPr/>
        </p:nvSpPr>
        <p:spPr bwMode="auto">
          <a:xfrm>
            <a:off x="4566355" y="3445248"/>
            <a:ext cx="1458105" cy="581890"/>
          </a:xfrm>
          <a:prstGeom prst="round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8579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8046720" cy="609600"/>
          </a:xfrm>
        </p:spPr>
        <p:txBody>
          <a:bodyPr>
            <a:normAutofit fontScale="90000"/>
          </a:bodyPr>
          <a:lstStyle/>
          <a:p>
            <a:r>
              <a:rPr lang="pt-BR" alt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Funcionalidade Cadastrar/alterar Prestação de Contas Parcial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187450"/>
            <a:ext cx="7930342" cy="5168900"/>
          </a:xfrm>
        </p:spPr>
        <p:txBody>
          <a:bodyPr/>
          <a:lstStyle/>
          <a:p>
            <a:pPr algn="just"/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</a:rPr>
              <a:t> Prestação de contas parcial consistirá em um conjunto de informações de ingressos e dispêndios enviados pelo beneficiário do recurso, </a:t>
            </a:r>
            <a:r>
              <a:rPr lang="pt-BR" sz="2000" u="sng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independente da parcela</a:t>
            </a:r>
            <a:r>
              <a:rPr lang="pt-BR" sz="2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180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</a:rPr>
              <a:t>  O beneficiário poderá enviar </a:t>
            </a:r>
            <a:r>
              <a:rPr lang="pt-BR" sz="2000" u="sng" dirty="0">
                <a:latin typeface="Arial" panose="020B0604020202020204" pitchFamily="34" charset="0"/>
                <a:ea typeface="Times New Roman" panose="02020603050405020304" pitchFamily="18" charset="0"/>
              </a:rPr>
              <a:t>quantas parciais forem necessárias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</a:rPr>
              <a:t> para demonstrar sua prestação de contas de uma transferência. </a:t>
            </a:r>
          </a:p>
          <a:p>
            <a:pPr marL="0" indent="0" algn="just">
              <a:spcAft>
                <a:spcPts val="1200"/>
              </a:spcAft>
              <a:buNone/>
            </a:pPr>
            <a:r>
              <a:rPr lang="pt-BR" sz="2000" u="sng" dirty="0">
                <a:latin typeface="Arial" panose="020B0604020202020204" pitchFamily="34" charset="0"/>
                <a:ea typeface="Times New Roman" panose="02020603050405020304" pitchFamily="18" charset="0"/>
              </a:rPr>
              <a:t>Exemplo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</a:rPr>
              <a:t>: Uma transferência que tem como repasse R$10.000,00 em 2 </a:t>
            </a:r>
            <a:r>
              <a:rPr lang="pt-BR" sz="2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parcelas </a:t>
            </a: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</a:rPr>
              <a:t>de R$ 5.000,00 já repassadas, o </a:t>
            </a:r>
            <a:r>
              <a:rPr lang="pt-BR" sz="2000" b="0" dirty="0">
                <a:latin typeface="Arial" panose="020B0604020202020204" pitchFamily="34" charset="0"/>
                <a:ea typeface="Times New Roman" panose="02020603050405020304" pitchFamily="18" charset="0"/>
              </a:rPr>
              <a:t>beneficiário poderá enviar:</a:t>
            </a:r>
          </a:p>
          <a:p>
            <a:pPr marL="952500" lvl="1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pt-BR" sz="18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primeira </a:t>
            </a:r>
            <a:r>
              <a:rPr lang="pt-BR" sz="1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parcial</a:t>
            </a: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 dispêndios que totalizam R$ 7.000,00. As próximas </a:t>
            </a:r>
            <a:r>
              <a:rPr lang="pt-BR" sz="1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parciais</a:t>
            </a: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deverão totalizar os R$ 3.000,00 restantes; ou</a:t>
            </a:r>
          </a:p>
          <a:p>
            <a:pPr marL="952500" lvl="1" indent="-457200" algn="just">
              <a:buFont typeface="+mj-lt"/>
              <a:buAutoNum type="arabicPeriod"/>
            </a:pP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primeira </a:t>
            </a:r>
            <a:r>
              <a:rPr lang="pt-BR" sz="1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parcial</a:t>
            </a: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 dispêndios que totalizam R$ 2.000,00. As próximas </a:t>
            </a:r>
            <a:r>
              <a:rPr lang="pt-BR" sz="1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parciais</a:t>
            </a: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deverão totalizar os R$ 8.000,00 restantes;</a:t>
            </a:r>
          </a:p>
          <a:p>
            <a:pPr marL="266700">
              <a:buFont typeface="Arial" panose="020B0604020202020204" pitchFamily="34" charset="0"/>
              <a:buChar char="•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A18F8F5-4FB5-2740-BCEF-50359B70DE43}"/>
              </a:ext>
            </a:extLst>
          </p:cNvPr>
          <p:cNvSpPr txBox="1"/>
          <p:nvPr/>
        </p:nvSpPr>
        <p:spPr>
          <a:xfrm>
            <a:off x="699911" y="5945025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Prática</a:t>
            </a:r>
          </a:p>
        </p:txBody>
      </p:sp>
    </p:spTree>
    <p:extLst>
      <p:ext uri="{BB962C8B-B14F-4D97-AF65-F5344CB8AC3E}">
        <p14:creationId xmlns:p14="http://schemas.microsoft.com/office/powerpoint/2010/main" val="2599310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93688" y="0"/>
            <a:ext cx="7391400" cy="483476"/>
          </a:xfrm>
        </p:spPr>
        <p:txBody>
          <a:bodyPr/>
          <a:lstStyle/>
          <a:p>
            <a:pPr algn="ctr"/>
            <a:r>
              <a:rPr lang="en-US" altLang="pt-BR" sz="2400" dirty="0">
                <a:solidFill>
                  <a:srgbClr val="0070C0"/>
                </a:solidFill>
              </a:rPr>
              <a:t>       </a:t>
            </a:r>
            <a:r>
              <a:rPr lang="en-US" alt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Alterar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uma P/C </a:t>
            </a:r>
            <a:r>
              <a:rPr lang="en-US" alt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Parcial</a:t>
            </a: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907" name="CaixaDeTexto 1"/>
          <p:cNvSpPr txBox="1">
            <a:spLocks noChangeArrowheads="1"/>
          </p:cNvSpPr>
          <p:nvPr/>
        </p:nvSpPr>
        <p:spPr bwMode="auto">
          <a:xfrm>
            <a:off x="461744" y="795468"/>
            <a:ext cx="8261350" cy="477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pt-BR" altLang="pt-BR" sz="2000" b="0" dirty="0">
                <a:solidFill>
                  <a:schemeClr val="tx1"/>
                </a:solidFill>
              </a:rPr>
              <a:t>Para que uma P/C Parcial possa ser </a:t>
            </a:r>
            <a:r>
              <a:rPr lang="pt-BR" altLang="pt-BR" sz="2000" dirty="0">
                <a:solidFill>
                  <a:schemeClr val="tx1"/>
                </a:solidFill>
              </a:rPr>
              <a:t>alterada</a:t>
            </a:r>
            <a:r>
              <a:rPr lang="pt-BR" altLang="pt-BR" sz="2000" b="0" dirty="0">
                <a:solidFill>
                  <a:schemeClr val="tx1"/>
                </a:solidFill>
              </a:rPr>
              <a:t> </a:t>
            </a:r>
            <a:r>
              <a:rPr lang="pt-BR" altLang="pt-BR" sz="2000" b="0">
                <a:solidFill>
                  <a:schemeClr val="tx1"/>
                </a:solidFill>
              </a:rPr>
              <a:t>pelo Convenente </a:t>
            </a:r>
            <a:r>
              <a:rPr lang="pt-BR" altLang="pt-BR" sz="2000" b="0" dirty="0">
                <a:solidFill>
                  <a:schemeClr val="tx1"/>
                </a:solidFill>
              </a:rPr>
              <a:t>ou para que seja respondida uma </a:t>
            </a:r>
            <a:r>
              <a:rPr lang="pt-BR" altLang="pt-BR" sz="2000" dirty="0">
                <a:solidFill>
                  <a:schemeClr val="tx1"/>
                </a:solidFill>
              </a:rPr>
              <a:t>Diligência</a:t>
            </a:r>
            <a:r>
              <a:rPr lang="pt-BR" altLang="pt-BR" sz="2000" b="0" dirty="0">
                <a:solidFill>
                  <a:schemeClr val="tx1"/>
                </a:solidFill>
              </a:rPr>
              <a:t> ela deve estar na situação: </a:t>
            </a:r>
            <a:r>
              <a:rPr lang="pt-BR" altLang="pt-BR" sz="2000" dirty="0">
                <a:solidFill>
                  <a:srgbClr val="0070C0"/>
                </a:solidFill>
              </a:rPr>
              <a:t>“Em Edição” </a:t>
            </a:r>
            <a:r>
              <a:rPr lang="pt-BR" altLang="pt-BR" sz="2000" dirty="0">
                <a:solidFill>
                  <a:schemeClr val="tx1"/>
                </a:solidFill>
              </a:rPr>
              <a:t>ou</a:t>
            </a:r>
            <a:r>
              <a:rPr lang="pt-BR" altLang="pt-BR" sz="2000" dirty="0">
                <a:solidFill>
                  <a:srgbClr val="0070C0"/>
                </a:solidFill>
              </a:rPr>
              <a:t> “Em Diligência</a:t>
            </a:r>
            <a:r>
              <a:rPr lang="pt-BR" altLang="pt-BR" sz="2000" b="0" dirty="0">
                <a:solidFill>
                  <a:srgbClr val="0070C0"/>
                </a:solidFill>
              </a:rPr>
              <a:t>”;</a:t>
            </a:r>
          </a:p>
          <a:p>
            <a:pPr algn="just" eaLnBrk="1" hangingPunct="1">
              <a:spcBef>
                <a:spcPct val="0"/>
              </a:spcBef>
            </a:pPr>
            <a:endParaRPr lang="pt-BR" altLang="pt-BR" sz="2000" b="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0"/>
              </a:spcBef>
            </a:pPr>
            <a:r>
              <a:rPr lang="pt-BR" altLang="pt-BR" sz="2000" b="0" dirty="0">
                <a:solidFill>
                  <a:schemeClr val="tx1"/>
                </a:solidFill>
              </a:rPr>
              <a:t>O convenente receberá e-mail quando a p/c parcial for colocada em Diligência;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0"/>
              </a:spcBef>
            </a:pPr>
            <a:r>
              <a:rPr lang="pt-BR" altLang="pt-BR" sz="2000" b="0" dirty="0">
                <a:solidFill>
                  <a:schemeClr val="tx1"/>
                </a:solidFill>
              </a:rPr>
              <a:t>O beneficiário terá o </a:t>
            </a:r>
            <a:r>
              <a:rPr lang="pt-BR" altLang="pt-BR" sz="2000" b="0" dirty="0">
                <a:solidFill>
                  <a:schemeClr val="accent6">
                    <a:lumMod val="75000"/>
                  </a:schemeClr>
                </a:solidFill>
              </a:rPr>
              <a:t>prazo fixado </a:t>
            </a:r>
            <a:r>
              <a:rPr lang="pt-BR" altLang="pt-BR" sz="2000" b="0" dirty="0">
                <a:solidFill>
                  <a:schemeClr val="tx1"/>
                </a:solidFill>
              </a:rPr>
              <a:t>pelo concedente para responder à Diligência;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pt-BR" sz="2000" b="0" dirty="0">
              <a:solidFill>
                <a:schemeClr val="tx1"/>
              </a:solidFill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US" altLang="pt-BR" sz="2000" b="0" dirty="0" err="1">
                <a:solidFill>
                  <a:schemeClr val="tx1"/>
                </a:solidFill>
              </a:rPr>
              <a:t>Diligência</a:t>
            </a:r>
            <a:r>
              <a:rPr lang="en-US" altLang="pt-BR" sz="2000" b="0" dirty="0">
                <a:solidFill>
                  <a:schemeClr val="tx1"/>
                </a:solidFill>
              </a:rPr>
              <a:t> de P/C </a:t>
            </a:r>
            <a:r>
              <a:rPr lang="en-US" altLang="pt-BR" sz="2000" b="0" dirty="0" err="1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altLang="pt-BR" sz="2000" b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pt-BR" sz="2000" b="0" dirty="0" err="1">
                <a:solidFill>
                  <a:schemeClr val="accent6">
                    <a:lumMod val="75000"/>
                  </a:schemeClr>
                </a:solidFill>
              </a:rPr>
              <a:t>respondida</a:t>
            </a:r>
            <a:r>
              <a:rPr lang="en-US" altLang="pt-BR" sz="2000" b="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pt-BR" sz="2000" b="0" dirty="0">
                <a:solidFill>
                  <a:schemeClr val="tx1"/>
                </a:solidFill>
              </a:rPr>
              <a:t>no </a:t>
            </a:r>
            <a:r>
              <a:rPr lang="en-US" altLang="pt-BR" sz="2000" b="0" dirty="0" err="1">
                <a:solidFill>
                  <a:schemeClr val="tx1"/>
                </a:solidFill>
              </a:rPr>
              <a:t>prazo</a:t>
            </a:r>
            <a:r>
              <a:rPr lang="en-US" altLang="pt-BR" sz="2000" b="0" dirty="0">
                <a:solidFill>
                  <a:schemeClr val="tx1"/>
                </a:solidFill>
              </a:rPr>
              <a:t> </a:t>
            </a:r>
            <a:r>
              <a:rPr lang="en-US" altLang="pt-BR" sz="2000" b="0" dirty="0" err="1">
                <a:solidFill>
                  <a:schemeClr val="tx1"/>
                </a:solidFill>
              </a:rPr>
              <a:t>voltará</a:t>
            </a:r>
            <a:r>
              <a:rPr lang="en-US" altLang="pt-BR" sz="2000" b="0" dirty="0">
                <a:solidFill>
                  <a:schemeClr val="tx1"/>
                </a:solidFill>
              </a:rPr>
              <a:t> para o concedente </a:t>
            </a:r>
            <a:r>
              <a:rPr lang="en-US" altLang="pt-BR" sz="2000" b="0" dirty="0" err="1">
                <a:solidFill>
                  <a:schemeClr val="tx1"/>
                </a:solidFill>
              </a:rPr>
              <a:t>reanalisar</a:t>
            </a:r>
            <a:r>
              <a:rPr lang="en-US" altLang="pt-BR" sz="2000" b="0" dirty="0">
                <a:solidFill>
                  <a:schemeClr val="tx1"/>
                </a:solidFill>
              </a:rPr>
              <a:t>;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pt-BR" sz="2000" b="0" dirty="0"/>
          </a:p>
          <a:p>
            <a:r>
              <a:rPr lang="pt-BR" altLang="pt-BR" sz="2000" b="0" dirty="0">
                <a:solidFill>
                  <a:schemeClr val="accent6">
                    <a:lumMod val="75000"/>
                  </a:schemeClr>
                </a:solidFill>
              </a:rPr>
              <a:t>É possível o concedente colocar novamente a P/C em diligência.</a:t>
            </a:r>
          </a:p>
          <a:p>
            <a:pPr algn="just" eaLnBrk="1" hangingPunct="1">
              <a:spcBef>
                <a:spcPct val="0"/>
              </a:spcBef>
            </a:pPr>
            <a:endParaRPr lang="pt-BR" altLang="pt-BR" sz="2000" b="0" dirty="0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421D545-CD7C-924F-B609-D64D88F318CA}"/>
              </a:ext>
            </a:extLst>
          </p:cNvPr>
          <p:cNvSpPr txBox="1"/>
          <p:nvPr/>
        </p:nvSpPr>
        <p:spPr>
          <a:xfrm>
            <a:off x="699911" y="5945025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Pratica</a:t>
            </a:r>
          </a:p>
        </p:txBody>
      </p:sp>
    </p:spTree>
    <p:extLst>
      <p:ext uri="{BB962C8B-B14F-4D97-AF65-F5344CB8AC3E}">
        <p14:creationId xmlns:p14="http://schemas.microsoft.com/office/powerpoint/2010/main" val="1533255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800" dirty="0">
                <a:solidFill>
                  <a:srgbClr val="FF0000"/>
                </a:solidFill>
              </a:rPr>
              <a:t>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177935" y="0"/>
            <a:ext cx="4330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Enviar</a:t>
            </a:r>
            <a:r>
              <a:rPr lang="en-US" altLang="pt-BR" b="1" dirty="0"/>
              <a:t> P/C </a:t>
            </a:r>
            <a:r>
              <a:rPr lang="en-US" altLang="pt-BR" b="1" dirty="0" err="1"/>
              <a:t>Parcial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22DC9F3-2D5C-7E4C-989A-22A181672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1" y="521910"/>
            <a:ext cx="8929511" cy="5258002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CD56998-56AC-D94E-8284-9EFF5DEF4FA5}"/>
              </a:ext>
            </a:extLst>
          </p:cNvPr>
          <p:cNvSpPr/>
          <p:nvPr/>
        </p:nvSpPr>
        <p:spPr bwMode="auto">
          <a:xfrm>
            <a:off x="4591306" y="4954402"/>
            <a:ext cx="1379913" cy="399011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510FFE6-ADF3-4D4D-AE9D-4C11963DD15A}"/>
              </a:ext>
            </a:extLst>
          </p:cNvPr>
          <p:cNvSpPr txBox="1"/>
          <p:nvPr/>
        </p:nvSpPr>
        <p:spPr>
          <a:xfrm>
            <a:off x="699911" y="5945025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Pratica</a:t>
            </a:r>
          </a:p>
        </p:txBody>
      </p:sp>
    </p:spTree>
    <p:extLst>
      <p:ext uri="{BB962C8B-B14F-4D97-AF65-F5344CB8AC3E}">
        <p14:creationId xmlns:p14="http://schemas.microsoft.com/office/powerpoint/2010/main" val="3605648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7859486" cy="346841"/>
          </a:xfrm>
        </p:spPr>
        <p:txBody>
          <a:bodyPr/>
          <a:lstStyle/>
          <a:p>
            <a:pPr algn="ctr"/>
            <a:r>
              <a:rPr lang="en-US" altLang="pt-BR" sz="2400" dirty="0">
                <a:solidFill>
                  <a:srgbClr val="FF0000"/>
                </a:solidFill>
              </a:rPr>
              <a:t>        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Funcionalidade Imprimir Balancete P/C</a:t>
            </a: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1647825" y="852488"/>
            <a:ext cx="5991225" cy="5168900"/>
          </a:xfrm>
        </p:spPr>
        <p:txBody>
          <a:bodyPr/>
          <a:lstStyle/>
          <a:p>
            <a:pPr>
              <a:buFontTx/>
              <a:buNone/>
            </a:pPr>
            <a:endParaRPr lang="pt-BR" altLang="pt-BR" sz="4400" dirty="0"/>
          </a:p>
          <a:p>
            <a:pPr>
              <a:buFontTx/>
              <a:buNone/>
            </a:pPr>
            <a:endParaRPr lang="pt-BR" altLang="pt-BR" sz="4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7AC0C17-C6C9-E74F-89F7-82B69551F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" y="553463"/>
            <a:ext cx="8929511" cy="5258002"/>
          </a:xfrm>
          <a:prstGeom prst="rect">
            <a:avLst/>
          </a:prstGeom>
        </p:spPr>
      </p:pic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CD88CB0D-A5FD-D943-9B38-6BCD55552983}"/>
              </a:ext>
            </a:extLst>
          </p:cNvPr>
          <p:cNvSpPr/>
          <p:nvPr/>
        </p:nvSpPr>
        <p:spPr bwMode="auto">
          <a:xfrm>
            <a:off x="7432227" y="2991272"/>
            <a:ext cx="1483796" cy="382384"/>
          </a:xfrm>
          <a:prstGeom prst="round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3AE3777-E08C-924B-A9FD-35E189E71745}"/>
              </a:ext>
            </a:extLst>
          </p:cNvPr>
          <p:cNvSpPr txBox="1"/>
          <p:nvPr/>
        </p:nvSpPr>
        <p:spPr>
          <a:xfrm>
            <a:off x="699911" y="5945025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Pratica</a:t>
            </a:r>
          </a:p>
        </p:txBody>
      </p:sp>
    </p:spTree>
    <p:extLst>
      <p:ext uri="{BB962C8B-B14F-4D97-AF65-F5344CB8AC3E}">
        <p14:creationId xmlns:p14="http://schemas.microsoft.com/office/powerpoint/2010/main" val="15936206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C93F61-5376-CC4E-8B8D-F199B3555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9F6052E-1627-1C46-9A31-8E919F2B3CDA}"/>
              </a:ext>
            </a:extLst>
          </p:cNvPr>
          <p:cNvSpPr/>
          <p:nvPr/>
        </p:nvSpPr>
        <p:spPr>
          <a:xfrm>
            <a:off x="310055" y="451879"/>
            <a:ext cx="80663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b="1" dirty="0"/>
              <a:t>TÓPICOS</a:t>
            </a:r>
            <a:endParaRPr lang="pt-BR" sz="4800" dirty="0"/>
          </a:p>
          <a:p>
            <a:pPr marL="457200" indent="-457200">
              <a:buFontTx/>
              <a:buChar char="-"/>
            </a:pPr>
            <a:r>
              <a:rPr lang="pt-BR" sz="3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Prestação de Contas Parcial</a:t>
            </a:r>
          </a:p>
          <a:p>
            <a:pPr marL="457200" indent="-457200">
              <a:buFontTx/>
              <a:buChar char="-"/>
            </a:pPr>
            <a:r>
              <a:rPr lang="pt-BR" sz="3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Estorno da P/C Parcial</a:t>
            </a:r>
          </a:p>
          <a:p>
            <a:pPr marL="457200" indent="-457200">
              <a:buFontTx/>
              <a:buChar char="-"/>
            </a:pPr>
            <a:r>
              <a:rPr lang="pt-BR" sz="3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Prestação de Contas Final</a:t>
            </a:r>
          </a:p>
          <a:p>
            <a:pPr marL="457200" indent="-457200">
              <a:buFontTx/>
              <a:buChar char="-"/>
            </a:pPr>
            <a:r>
              <a:rPr lang="pt-BR" sz="3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Estorno da P/C Final</a:t>
            </a:r>
          </a:p>
          <a:p>
            <a:pPr marL="457200" indent="-457200">
              <a:buFontTx/>
              <a:buChar char="-"/>
            </a:pPr>
            <a:r>
              <a:rPr lang="pt-BR" sz="3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Acompanhamento do Prazo P/C</a:t>
            </a:r>
          </a:p>
          <a:p>
            <a:pPr marL="457200" indent="-457200">
              <a:buFontTx/>
              <a:buChar char="-"/>
            </a:pPr>
            <a:r>
              <a:rPr lang="pt-BR" sz="3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Alteração e Correção Transferência</a:t>
            </a:r>
          </a:p>
          <a:p>
            <a:pPr marL="457200" indent="-457200">
              <a:buFontTx/>
              <a:buChar char="-"/>
            </a:pPr>
            <a:r>
              <a:rPr lang="pt-BR" sz="3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e Avaliação</a:t>
            </a:r>
          </a:p>
          <a:p>
            <a:pPr marL="457200" indent="-457200">
              <a:buFontTx/>
              <a:buChar char="-"/>
            </a:pPr>
            <a:r>
              <a:rPr lang="pt-BR" sz="3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Rescição</a:t>
            </a:r>
            <a:r>
              <a:rPr lang="pt-BR" sz="3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/Resilição da Transferência</a:t>
            </a:r>
          </a:p>
        </p:txBody>
      </p:sp>
    </p:spTree>
    <p:extLst>
      <p:ext uri="{BB962C8B-B14F-4D97-AF65-F5344CB8AC3E}">
        <p14:creationId xmlns:p14="http://schemas.microsoft.com/office/powerpoint/2010/main" val="90888427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110595" name="Espaço Reservado para Conteúdo 2"/>
          <p:cNvSpPr>
            <a:spLocks noGrp="1"/>
          </p:cNvSpPr>
          <p:nvPr>
            <p:ph idx="1"/>
          </p:nvPr>
        </p:nvSpPr>
        <p:spPr>
          <a:xfrm>
            <a:off x="557133" y="526774"/>
            <a:ext cx="8063346" cy="5522444"/>
          </a:xfrm>
        </p:spPr>
        <p:txBody>
          <a:bodyPr/>
          <a:lstStyle/>
          <a:p>
            <a:pPr algn="just">
              <a:spcBef>
                <a:spcPts val="1200"/>
              </a:spcBef>
              <a:spcAft>
                <a:spcPts val="1200"/>
              </a:spcAft>
              <a:buFontTx/>
              <a:buNone/>
              <a:defRPr/>
            </a:pPr>
            <a:r>
              <a:rPr lang="pt-BR" altLang="pt-BR" sz="2400" u="sng" dirty="0"/>
              <a:t>Convênios: art. 63 do Decreto 127/11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Tx/>
              <a:buNone/>
              <a:defRPr/>
            </a:pPr>
            <a:r>
              <a:rPr lang="pt-BR" altLang="pt-BR" sz="2400" u="sng" dirty="0"/>
              <a:t>Termo de Colaboração e Fomento: art. 51 do Decreto 1.196/17</a:t>
            </a:r>
          </a:p>
          <a:p>
            <a:pPr algn="just">
              <a:spcBef>
                <a:spcPts val="600"/>
              </a:spcBef>
              <a:buFontTx/>
              <a:buNone/>
              <a:defRPr/>
            </a:pPr>
            <a:r>
              <a:rPr lang="pt-BR" altLang="pt-BR" sz="2400" dirty="0"/>
              <a:t>I - </a:t>
            </a:r>
            <a:r>
              <a:rPr lang="pt-BR" altLang="pt-BR" sz="2400" dirty="0">
                <a:solidFill>
                  <a:schemeClr val="accent6">
                    <a:lumMod val="75000"/>
                  </a:schemeClr>
                </a:solidFill>
              </a:rPr>
              <a:t>comprovantes das despesas </a:t>
            </a:r>
            <a:r>
              <a:rPr lang="pt-BR" altLang="pt-BR" sz="2400" dirty="0"/>
              <a:t>realizadas; </a:t>
            </a:r>
          </a:p>
          <a:p>
            <a:pPr algn="just">
              <a:spcBef>
                <a:spcPts val="600"/>
              </a:spcBef>
              <a:buFontTx/>
              <a:buNone/>
              <a:defRPr/>
            </a:pPr>
            <a:r>
              <a:rPr lang="pt-BR" altLang="pt-BR" sz="2400" i="1" dirty="0"/>
              <a:t>(Ex.: nota ou cupom fiscal, recibo [somente permitido em casos específicos], folhas de pagamento, guias de recolhimento de encargos sociais e de tributos)</a:t>
            </a:r>
          </a:p>
          <a:p>
            <a:pPr algn="just">
              <a:spcBef>
                <a:spcPts val="1800"/>
              </a:spcBef>
              <a:spcAft>
                <a:spcPts val="1200"/>
              </a:spcAft>
              <a:buFontTx/>
              <a:buNone/>
              <a:defRPr/>
            </a:pPr>
            <a:r>
              <a:rPr lang="pt-BR" altLang="pt-BR" sz="2400" dirty="0"/>
              <a:t>II - </a:t>
            </a:r>
            <a:r>
              <a:rPr lang="pt-BR" altLang="pt-BR" sz="2400" dirty="0">
                <a:solidFill>
                  <a:schemeClr val="accent6">
                    <a:lumMod val="75000"/>
                  </a:schemeClr>
                </a:solidFill>
              </a:rPr>
              <a:t>extrato da conta corrente e da aplicação financeira</a:t>
            </a:r>
            <a:r>
              <a:rPr lang="pt-BR" altLang="pt-BR" sz="2400" dirty="0"/>
              <a:t>, com a movimentação completa do período;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Tx/>
              <a:buNone/>
              <a:defRPr/>
            </a:pPr>
            <a:r>
              <a:rPr lang="pt-BR" altLang="pt-BR" sz="2400" dirty="0"/>
              <a:t>III - </a:t>
            </a:r>
            <a:r>
              <a:rPr lang="pt-BR" altLang="pt-BR" sz="2400" dirty="0">
                <a:solidFill>
                  <a:schemeClr val="accent6">
                    <a:lumMod val="75000"/>
                  </a:schemeClr>
                </a:solidFill>
              </a:rPr>
              <a:t>contratos</a:t>
            </a:r>
            <a:r>
              <a:rPr lang="pt-BR" altLang="pt-BR" sz="2400" dirty="0"/>
              <a:t>, se houver;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Tx/>
              <a:buNone/>
              <a:defRPr/>
            </a:pPr>
            <a:r>
              <a:rPr lang="pt-BR" altLang="pt-BR" sz="2400" dirty="0"/>
              <a:t>IV - cópia dos </a:t>
            </a:r>
            <a:r>
              <a:rPr lang="pt-BR" altLang="pt-BR" sz="2400" dirty="0">
                <a:solidFill>
                  <a:schemeClr val="accent6">
                    <a:lumMod val="75000"/>
                  </a:schemeClr>
                </a:solidFill>
              </a:rPr>
              <a:t>comprovantes dos pagamentos </a:t>
            </a:r>
            <a:r>
              <a:rPr lang="pt-BR" altLang="pt-BR" sz="2400" dirty="0"/>
              <a:t>realizados;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Tx/>
              <a:buNone/>
              <a:defRPr/>
            </a:pPr>
            <a:endParaRPr lang="pt-BR" altLang="pt-BR" b="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487979" y="-26902"/>
            <a:ext cx="5740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/>
              <a:t>Documentos</a:t>
            </a:r>
            <a:r>
              <a:rPr lang="en-US" altLang="pt-BR" b="1" dirty="0"/>
              <a:t> a </a:t>
            </a:r>
            <a:r>
              <a:rPr lang="en-US" altLang="pt-BR" b="1" dirty="0" err="1"/>
              <a:t>serem</a:t>
            </a:r>
            <a:r>
              <a:rPr lang="en-US" altLang="pt-BR" b="1" dirty="0"/>
              <a:t> </a:t>
            </a:r>
            <a:r>
              <a:rPr lang="en-US" altLang="pt-BR" b="1" dirty="0" err="1"/>
              <a:t>enviados</a:t>
            </a:r>
            <a:r>
              <a:rPr lang="en-US" altLang="pt-BR" b="1" dirty="0"/>
              <a:t> </a:t>
            </a:r>
            <a:r>
              <a:rPr lang="en-US" altLang="pt-BR" b="1" dirty="0" err="1"/>
              <a:t>na</a:t>
            </a:r>
            <a:r>
              <a:rPr lang="en-US" altLang="pt-BR" b="1" dirty="0"/>
              <a:t> P/C </a:t>
            </a:r>
            <a:r>
              <a:rPr lang="en-US" altLang="pt-BR" b="1" dirty="0" err="1"/>
              <a:t>Parcial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722784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132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pt-BR" altLang="pt-BR" sz="1600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pt-BR" altLang="pt-BR" sz="1600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pt-BR" altLang="pt-BR" sz="1600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pt-BR" altLang="pt-BR" sz="1600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pt-BR" altLang="pt-BR" sz="1600" dirty="0"/>
          </a:p>
          <a:p>
            <a:pPr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pt-BR" altLang="pt-BR" sz="1600" b="0" dirty="0"/>
              <a:t>  </a:t>
            </a:r>
            <a:endParaRPr lang="pt-BR" altLang="pt-BR" sz="2300" dirty="0"/>
          </a:p>
        </p:txBody>
      </p:sp>
      <p:sp>
        <p:nvSpPr>
          <p:cNvPr id="2" name="Retângulo 1"/>
          <p:cNvSpPr/>
          <p:nvPr/>
        </p:nvSpPr>
        <p:spPr>
          <a:xfrm>
            <a:off x="526773" y="939276"/>
            <a:ext cx="8328991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pt-BR" altLang="pt-BR" dirty="0"/>
              <a:t>V - </a:t>
            </a:r>
            <a:r>
              <a:rPr lang="pt-BR" altLang="pt-BR" dirty="0">
                <a:solidFill>
                  <a:schemeClr val="accent6">
                    <a:lumMod val="75000"/>
                  </a:schemeClr>
                </a:solidFill>
              </a:rPr>
              <a:t>comprovantes de pagamento dos encargos tributários </a:t>
            </a:r>
            <a:r>
              <a:rPr lang="pt-BR" altLang="pt-BR" dirty="0"/>
              <a:t>incidentes sobre cada etapa executada das obras, reformas e serviços, quando houver;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pt-BR" altLang="pt-BR" dirty="0"/>
          </a:p>
          <a:p>
            <a:pPr algn="just">
              <a:spcBef>
                <a:spcPts val="600"/>
              </a:spcBef>
              <a:buFontTx/>
              <a:buNone/>
            </a:pPr>
            <a:r>
              <a:rPr lang="pt-BR" altLang="pt-BR" dirty="0"/>
              <a:t>VI - </a:t>
            </a:r>
            <a:r>
              <a:rPr lang="pt-BR" altLang="pt-BR" dirty="0">
                <a:solidFill>
                  <a:schemeClr val="accent6">
                    <a:lumMod val="75000"/>
                  </a:schemeClr>
                </a:solidFill>
              </a:rPr>
              <a:t>fotografias</a:t>
            </a:r>
            <a:r>
              <a:rPr lang="pt-BR" altLang="pt-BR" dirty="0"/>
              <a:t> dos bens permanentes adquiridos e das obras executadas, se for o caso; </a:t>
            </a:r>
            <a:r>
              <a:rPr lang="pt-BR" altLang="pt-BR" i="1" dirty="0"/>
              <a:t>(etiquetas, placas)</a:t>
            </a:r>
          </a:p>
          <a:p>
            <a:pPr algn="just">
              <a:spcBef>
                <a:spcPts val="600"/>
              </a:spcBef>
              <a:buFontTx/>
              <a:buNone/>
            </a:pPr>
            <a:endParaRPr lang="pt-BR" altLang="pt-BR" i="1" dirty="0"/>
          </a:p>
          <a:p>
            <a:pPr algn="just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pt-BR" altLang="pt-BR" dirty="0"/>
              <a:t>VII – </a:t>
            </a:r>
            <a:r>
              <a:rPr lang="pt-BR" altLang="pt-BR" dirty="0">
                <a:solidFill>
                  <a:schemeClr val="accent6">
                    <a:lumMod val="75000"/>
                  </a:schemeClr>
                </a:solidFill>
              </a:rPr>
              <a:t>relatório de abastecimento de combustível </a:t>
            </a:r>
            <a:r>
              <a:rPr lang="pt-BR" altLang="pt-BR" dirty="0"/>
              <a:t>contendo, no mínimo, informações em ordem cronológica extraídas do documento fiscal sobre identificação da placa do veículo, numeração do </a:t>
            </a:r>
            <a:r>
              <a:rPr lang="pt-BR" altLang="pt-BR" dirty="0" err="1"/>
              <a:t>hodômetro</a:t>
            </a:r>
            <a:r>
              <a:rPr lang="pt-BR" altLang="pt-BR" dirty="0"/>
              <a:t>, data, quantidade e valores unitários e totais de cada abastecimento;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Tx/>
              <a:buNone/>
            </a:pPr>
            <a:endParaRPr lang="pt-BR" alt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487979" y="-26902"/>
            <a:ext cx="5740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/>
              <a:t>Documentos</a:t>
            </a:r>
            <a:r>
              <a:rPr lang="en-US" altLang="pt-BR" b="1" dirty="0"/>
              <a:t> a </a:t>
            </a:r>
            <a:r>
              <a:rPr lang="en-US" altLang="pt-BR" b="1" dirty="0" err="1"/>
              <a:t>serem</a:t>
            </a:r>
            <a:r>
              <a:rPr lang="en-US" altLang="pt-BR" b="1" dirty="0"/>
              <a:t> </a:t>
            </a:r>
            <a:r>
              <a:rPr lang="en-US" altLang="pt-BR" b="1" dirty="0" err="1"/>
              <a:t>enviados</a:t>
            </a:r>
            <a:r>
              <a:rPr lang="en-US" altLang="pt-BR" b="1" dirty="0"/>
              <a:t> </a:t>
            </a:r>
            <a:r>
              <a:rPr lang="en-US" altLang="pt-BR" b="1" dirty="0" err="1"/>
              <a:t>na</a:t>
            </a:r>
            <a:r>
              <a:rPr lang="en-US" altLang="pt-BR" b="1" dirty="0"/>
              <a:t> P/C </a:t>
            </a:r>
            <a:r>
              <a:rPr lang="en-US" altLang="pt-BR" b="1" dirty="0" err="1"/>
              <a:t>Parcial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716323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133123" name="Espaço Reservado para Conteúdo 2"/>
          <p:cNvSpPr>
            <a:spLocks noGrp="1"/>
          </p:cNvSpPr>
          <p:nvPr>
            <p:ph idx="1"/>
          </p:nvPr>
        </p:nvSpPr>
        <p:spPr>
          <a:xfrm>
            <a:off x="675860" y="757238"/>
            <a:ext cx="7931427" cy="4909784"/>
          </a:xfrm>
        </p:spPr>
        <p:txBody>
          <a:bodyPr/>
          <a:lstStyle/>
          <a:p>
            <a:pPr algn="just">
              <a:spcBef>
                <a:spcPts val="1200"/>
              </a:spcBef>
              <a:spcAft>
                <a:spcPts val="1200"/>
              </a:spcAft>
              <a:buFontTx/>
              <a:buNone/>
              <a:defRPr/>
            </a:pPr>
            <a:r>
              <a:rPr lang="pt-BR" altLang="pt-BR" sz="2400" dirty="0"/>
              <a:t>VIII – </a:t>
            </a:r>
            <a:r>
              <a:rPr lang="pt-BR" altLang="pt-BR" sz="2400" dirty="0">
                <a:solidFill>
                  <a:schemeClr val="accent6">
                    <a:lumMod val="75000"/>
                  </a:schemeClr>
                </a:solidFill>
              </a:rPr>
              <a:t>balancete de prestação de contas emitido por meio do sistema SIGEF e assinado pelo representante legal </a:t>
            </a:r>
            <a:r>
              <a:rPr lang="pt-BR" altLang="pt-BR" sz="2400" dirty="0"/>
              <a:t>do convenente; e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Tx/>
              <a:buNone/>
              <a:defRPr/>
            </a:pPr>
            <a:r>
              <a:rPr lang="pt-BR" altLang="pt-BR" sz="2400" dirty="0"/>
              <a:t>IX – </a:t>
            </a:r>
            <a:r>
              <a:rPr lang="pt-BR" altLang="pt-BR" sz="2400" dirty="0">
                <a:solidFill>
                  <a:schemeClr val="accent6">
                    <a:lumMod val="75000"/>
                  </a:schemeClr>
                </a:solidFill>
              </a:rPr>
              <a:t>outros documentos que o setor técnico entender necessários </a:t>
            </a:r>
            <a:r>
              <a:rPr lang="pt-BR" altLang="pt-BR" sz="2400" dirty="0"/>
              <a:t>para comprovação da correta e regular aplicação dos recursos, bem como aqueles previstos no termo de convênio.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487979" y="-26902"/>
            <a:ext cx="5740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/>
              <a:t>Documentos</a:t>
            </a:r>
            <a:r>
              <a:rPr lang="en-US" altLang="pt-BR" b="1" dirty="0"/>
              <a:t> a </a:t>
            </a:r>
            <a:r>
              <a:rPr lang="en-US" altLang="pt-BR" b="1" dirty="0" err="1"/>
              <a:t>serem</a:t>
            </a:r>
            <a:r>
              <a:rPr lang="en-US" altLang="pt-BR" b="1" dirty="0"/>
              <a:t> </a:t>
            </a:r>
            <a:r>
              <a:rPr lang="en-US" altLang="pt-BR" b="1" dirty="0" err="1"/>
              <a:t>enviados</a:t>
            </a:r>
            <a:r>
              <a:rPr lang="en-US" altLang="pt-BR" b="1" dirty="0"/>
              <a:t> </a:t>
            </a:r>
            <a:r>
              <a:rPr lang="en-US" altLang="pt-BR" b="1" dirty="0" err="1"/>
              <a:t>na</a:t>
            </a:r>
            <a:r>
              <a:rPr lang="en-US" altLang="pt-BR" b="1" dirty="0"/>
              <a:t> P/C </a:t>
            </a:r>
            <a:r>
              <a:rPr lang="en-US" altLang="pt-BR" b="1" dirty="0" err="1"/>
              <a:t>Parcial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541288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 dirty="0"/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244475" y="820738"/>
            <a:ext cx="8643938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en-US" altLang="pt-BR" sz="4400" dirty="0">
                <a:solidFill>
                  <a:srgbClr val="7030A0"/>
                </a:solidFill>
              </a:rPr>
              <a:t>    </a:t>
            </a:r>
            <a:r>
              <a:rPr lang="en-US" alt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Análise da Prestação de Contas Parcial</a:t>
            </a:r>
          </a:p>
          <a:p>
            <a:pPr algn="ctr">
              <a:buFontTx/>
              <a:buNone/>
            </a:pPr>
            <a:r>
              <a:rPr lang="en-US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Ver</a:t>
            </a:r>
            <a:r>
              <a:rPr lang="en-US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Manual n° 07)</a:t>
            </a: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4571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400" dirty="0">
                <a:solidFill>
                  <a:srgbClr val="7030A0"/>
                </a:solidFill>
              </a:rPr>
              <a:t>                                                                                                                            </a:t>
            </a:r>
            <a:endParaRPr lang="pt-BR" altLang="pt-BR" b="1" dirty="0">
              <a:solidFill>
                <a:srgbClr val="0070C0"/>
              </a:solidFill>
            </a:endParaRPr>
          </a:p>
        </p:txBody>
      </p:sp>
      <p:sp>
        <p:nvSpPr>
          <p:cNvPr id="59395" name="Espaço Reservado para Conteúdo 2"/>
          <p:cNvSpPr>
            <a:spLocks noGrp="1"/>
          </p:cNvSpPr>
          <p:nvPr>
            <p:ph idx="1"/>
          </p:nvPr>
        </p:nvSpPr>
        <p:spPr>
          <a:xfrm>
            <a:off x="733302" y="1307869"/>
            <a:ext cx="7707085" cy="4519353"/>
          </a:xfrm>
          <a:solidFill>
            <a:schemeClr val="bg1"/>
          </a:solidFill>
        </p:spPr>
        <p:txBody>
          <a:bodyPr/>
          <a:lstStyle/>
          <a:p>
            <a:pPr algn="just">
              <a:buFontTx/>
              <a:buNone/>
              <a:defRPr/>
            </a:pPr>
            <a:r>
              <a:rPr lang="pt-BR" alt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A P/C deve ser realizada e cadastrada pelo proponente de acordo com o Plano de Trabalho aprovado. É formada por duas etapas:</a:t>
            </a:r>
          </a:p>
          <a:p>
            <a:pPr algn="just">
              <a:buFontTx/>
              <a:buNone/>
              <a:defRPr/>
            </a:pPr>
            <a:endParaRPr lang="pt-BR" altLang="pt-BR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  <a:defRPr/>
            </a:pPr>
            <a:r>
              <a:rPr lang="pt-BR" alt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Primeira Etapa: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alt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 Cadastro de comprovantes de despesas realizados;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alt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 Cadastro da Prestação de Contas Parcial;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alt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 Envio dessas informações ao concedente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None/>
              <a:defRPr/>
            </a:pPr>
            <a:r>
              <a:rPr lang="pt-BR" alt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Etapa: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alt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nálise pelo Concedente realizada no módulo transferência do SIGEF</a:t>
            </a: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pt-BR" altLang="pt-BR" sz="1200" b="0" dirty="0">
                <a:solidFill>
                  <a:srgbClr val="0F4C0E"/>
                </a:solidFill>
                <a:latin typeface="Arial Black" pitchFamily="34" charset="0"/>
              </a:rPr>
              <a:t>Página </a:t>
            </a:r>
            <a:fld id="{14F81390-75C9-4219-8526-67719D61589E}" type="slidenum">
              <a:rPr altLang="pt-BR" sz="1200" b="0" noProof="1" smtClean="0">
                <a:solidFill>
                  <a:srgbClr val="0F4C0E"/>
                </a:solidFill>
                <a:latin typeface="Arial Black" pitchFamily="34" charset="0"/>
              </a:rPr>
              <a:pPr eaLnBrk="1" hangingPunct="1">
                <a:spcBef>
                  <a:spcPct val="0"/>
                </a:spcBef>
                <a:defRPr/>
              </a:pPr>
              <a:t>24</a:t>
            </a:fld>
            <a:endParaRPr lang="pt-BR" altLang="pt-BR" sz="1200" b="0" noProof="1">
              <a:solidFill>
                <a:srgbClr val="0F4C0E"/>
              </a:solidFill>
              <a:latin typeface="Arial Black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521214" y="0"/>
            <a:ext cx="4615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Análise Prestação de Contas Parcial</a:t>
            </a:r>
            <a:endParaRPr lang="pt-BR" dirty="0"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400" dirty="0">
                <a:solidFill>
                  <a:srgbClr val="7030A0"/>
                </a:solidFill>
              </a:rPr>
              <a:t>                                                                                                                            </a:t>
            </a:r>
            <a:endParaRPr lang="pt-BR" altLang="pt-BR" b="1" dirty="0">
              <a:solidFill>
                <a:srgbClr val="0070C0"/>
              </a:solidFill>
            </a:endParaRPr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2054718"/>
            <a:ext cx="7707313" cy="3026376"/>
          </a:xfrm>
          <a:solidFill>
            <a:schemeClr val="bg1"/>
          </a:solidFill>
        </p:spPr>
      </p:pic>
      <p:sp>
        <p:nvSpPr>
          <p:cNvPr id="59396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pt-BR" altLang="pt-BR" sz="1200" b="0" dirty="0">
                <a:solidFill>
                  <a:srgbClr val="0F4C0E"/>
                </a:solidFill>
                <a:latin typeface="Arial Black" pitchFamily="34" charset="0"/>
              </a:rPr>
              <a:t>Página </a:t>
            </a:r>
            <a:fld id="{14F81390-75C9-4219-8526-67719D61589E}" type="slidenum">
              <a:rPr altLang="pt-BR" sz="1200" b="0" noProof="1" smtClean="0">
                <a:solidFill>
                  <a:srgbClr val="0F4C0E"/>
                </a:solidFill>
                <a:latin typeface="Arial Black" pitchFamily="34" charset="0"/>
              </a:rPr>
              <a:pPr eaLnBrk="1" hangingPunct="1">
                <a:spcBef>
                  <a:spcPct val="0"/>
                </a:spcBef>
                <a:defRPr/>
              </a:pPr>
              <a:t>25</a:t>
            </a:fld>
            <a:endParaRPr lang="pt-BR" altLang="pt-BR" sz="1200" b="0" noProof="1">
              <a:solidFill>
                <a:srgbClr val="0F4C0E"/>
              </a:solidFill>
              <a:latin typeface="Arial Black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266864" y="0"/>
            <a:ext cx="6639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Funcionalidades Análise Prestação de Contas Parcial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740664"/>
            <a:ext cx="8942832" cy="448359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 bwMode="auto">
          <a:xfrm>
            <a:off x="6398310" y="3775641"/>
            <a:ext cx="2297634" cy="256864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tângulo 8"/>
          <p:cNvSpPr/>
          <p:nvPr/>
        </p:nvSpPr>
        <p:spPr bwMode="auto">
          <a:xfrm>
            <a:off x="733425" y="4032505"/>
            <a:ext cx="1735455" cy="219455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tângulo 9"/>
          <p:cNvSpPr/>
          <p:nvPr/>
        </p:nvSpPr>
        <p:spPr bwMode="auto">
          <a:xfrm>
            <a:off x="6398311" y="1714164"/>
            <a:ext cx="1675842" cy="197393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817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36419" y="5986"/>
            <a:ext cx="8836429" cy="546538"/>
          </a:xfrm>
        </p:spPr>
        <p:txBody>
          <a:bodyPr/>
          <a:lstStyle/>
          <a:p>
            <a:r>
              <a:rPr lang="pt-BR" altLang="pt-BR" sz="2000" b="1" dirty="0">
                <a:solidFill>
                  <a:srgbClr val="7030A0"/>
                </a:solidFill>
              </a:rPr>
              <a:t>                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Funcionalidade: Registrar Recebimento/Devolução P/C Parcial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                                                        </a:t>
            </a:r>
            <a:endParaRPr lang="pt-BR" noProof="1"/>
          </a:p>
        </p:txBody>
      </p:sp>
      <p:sp>
        <p:nvSpPr>
          <p:cNvPr id="3" name="Retângulo 2"/>
          <p:cNvSpPr/>
          <p:nvPr/>
        </p:nvSpPr>
        <p:spPr>
          <a:xfrm>
            <a:off x="670834" y="717885"/>
            <a:ext cx="7664334" cy="80021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Permite devolver ao proponente/beneficiário uma P/C parcial enviada;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Permite registrar o recebimento de uma P/C parcial.</a:t>
            </a:r>
            <a:endParaRPr lang="pt-BR" sz="18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58768D6-94AB-E145-9F51-AF0C42E0955F}"/>
              </a:ext>
            </a:extLst>
          </p:cNvPr>
          <p:cNvSpPr txBox="1"/>
          <p:nvPr/>
        </p:nvSpPr>
        <p:spPr>
          <a:xfrm>
            <a:off x="196702" y="1885244"/>
            <a:ext cx="80216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Devolução</a:t>
            </a:r>
            <a:r>
              <a:rPr lang="pt-BR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concedente poderá devolver a prestação de contas parcial a qual voltará para a situação “Em edição”. Nesse caso, após eventuais correções/alterações o proponente deverá enviar novamente a prestação de contas parcial para que seja realizado o recebimento pelo concedente.</a:t>
            </a:r>
          </a:p>
          <a:p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BA4090D-6897-EB44-AAB3-506EF7F04FE8}"/>
              </a:ext>
            </a:extLst>
          </p:cNvPr>
          <p:cNvSpPr/>
          <p:nvPr/>
        </p:nvSpPr>
        <p:spPr>
          <a:xfrm>
            <a:off x="196702" y="3824236"/>
            <a:ext cx="86312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Recebimento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ao selecionar essa opção considera-se recebida a prestação de contas parcial e o sistema automaticamente executará os lançamentos pertinentes, </a:t>
            </a:r>
            <a:r>
              <a:rPr lang="pt-BR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inclusive atualizará o DART se necessário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DFC0F81-CC88-674F-B530-AAAA342193B0}"/>
              </a:ext>
            </a:extLst>
          </p:cNvPr>
          <p:cNvSpPr txBox="1"/>
          <p:nvPr/>
        </p:nvSpPr>
        <p:spPr>
          <a:xfrm>
            <a:off x="812799" y="5461573"/>
            <a:ext cx="5052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>
                <a:solidFill>
                  <a:srgbClr val="FF0000"/>
                </a:solidFill>
              </a:rPr>
              <a:t>Pratica</a:t>
            </a:r>
          </a:p>
        </p:txBody>
      </p:sp>
    </p:spTree>
    <p:extLst>
      <p:ext uri="{BB962C8B-B14F-4D97-AF65-F5344CB8AC3E}">
        <p14:creationId xmlns:p14="http://schemas.microsoft.com/office/powerpoint/2010/main" val="2645149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26029" y="0"/>
            <a:ext cx="8570423" cy="609600"/>
          </a:xfrm>
        </p:spPr>
        <p:txBody>
          <a:bodyPr/>
          <a:lstStyle/>
          <a:p>
            <a:r>
              <a:rPr lang="pt-BR" alt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Funcionalidade Estornar Recebimento P/C Parcial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    </a:t>
            </a:r>
            <a:endParaRPr lang="pt-BR" noProof="1"/>
          </a:p>
        </p:txBody>
      </p:sp>
      <p:sp>
        <p:nvSpPr>
          <p:cNvPr id="3" name="Retângulo 2"/>
          <p:cNvSpPr/>
          <p:nvPr/>
        </p:nvSpPr>
        <p:spPr>
          <a:xfrm>
            <a:off x="364271" y="1517721"/>
            <a:ext cx="8645323" cy="33239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Permite ao concedente desfazer o recebimento de uma prestação de contas, estornando os lançamentos contábeis, </a:t>
            </a:r>
            <a:r>
              <a:rPr lang="pt-BR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inclusive atualizando o DART</a:t>
            </a:r>
            <a:r>
              <a:rPr lang="pt-BR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 estornar o recebimento a P/C deverá estar na situação “Em análise – Técnico” e, ao fazê-lo, a P/C parcial irá retornar para a situação “Aguardando Documentos”. </a:t>
            </a:r>
            <a:endParaRPr lang="pt-BR" sz="1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29FD274-17B4-B441-817B-D0B2DFF7014E}"/>
              </a:ext>
            </a:extLst>
          </p:cNvPr>
          <p:cNvSpPr txBox="1"/>
          <p:nvPr/>
        </p:nvSpPr>
        <p:spPr>
          <a:xfrm>
            <a:off x="891822" y="5373511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Pratica</a:t>
            </a:r>
          </a:p>
        </p:txBody>
      </p:sp>
    </p:spTree>
    <p:extLst>
      <p:ext uri="{BB962C8B-B14F-4D97-AF65-F5344CB8AC3E}">
        <p14:creationId xmlns:p14="http://schemas.microsoft.com/office/powerpoint/2010/main" val="12240479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ítulo 1"/>
          <p:cNvSpPr>
            <a:spLocks noGrp="1"/>
          </p:cNvSpPr>
          <p:nvPr>
            <p:ph type="title"/>
          </p:nvPr>
        </p:nvSpPr>
        <p:spPr>
          <a:xfrm>
            <a:off x="87086" y="0"/>
            <a:ext cx="8077200" cy="451945"/>
          </a:xfrm>
        </p:spPr>
        <p:txBody>
          <a:bodyPr/>
          <a:lstStyle/>
          <a:p>
            <a:pPr algn="ctr"/>
            <a:r>
              <a:rPr lang="pt-BR" altLang="pt-BR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Análise</a:t>
            </a:r>
            <a:r>
              <a:rPr lang="pt-BR" alt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Prestação de Contas Parcial</a:t>
            </a:r>
          </a:p>
        </p:txBody>
      </p:sp>
      <p:sp>
        <p:nvSpPr>
          <p:cNvPr id="140291" name="Espaço Reservado para Conteúdo 2"/>
          <p:cNvSpPr>
            <a:spLocks noGrp="1"/>
          </p:cNvSpPr>
          <p:nvPr>
            <p:ph idx="1"/>
          </p:nvPr>
        </p:nvSpPr>
        <p:spPr>
          <a:xfrm>
            <a:off x="664029" y="1111332"/>
            <a:ext cx="7931331" cy="425089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 algn="just">
              <a:spcBef>
                <a:spcPts val="1200"/>
              </a:spcBef>
              <a:buNone/>
              <a:defRPr/>
            </a:pPr>
            <a:r>
              <a:rPr lang="en-US" altLang="pt-BR" dirty="0">
                <a:solidFill>
                  <a:schemeClr val="tx1"/>
                </a:solidFill>
              </a:rPr>
              <a:t>Documentos a serem enviados com a P/C Parcial</a:t>
            </a:r>
          </a:p>
          <a:p>
            <a:pPr marL="0" indent="0" algn="just">
              <a:spcBef>
                <a:spcPts val="1200"/>
              </a:spcBef>
              <a:buNone/>
              <a:defRPr/>
            </a:pPr>
            <a:endParaRPr lang="pt-BR" altLang="pt-BR" dirty="0">
              <a:solidFill>
                <a:schemeClr val="accent1">
                  <a:lumMod val="50000"/>
                </a:schemeClr>
              </a:solidFill>
            </a:endParaRPr>
          </a:p>
          <a:p>
            <a:pPr lvl="1" algn="just">
              <a:spcBef>
                <a:spcPts val="1800"/>
              </a:spcBef>
              <a:defRPr/>
            </a:pPr>
            <a:r>
              <a:rPr lang="pt-BR" altLang="pt-BR" dirty="0"/>
              <a:t> Decreto n° 127/2011, art. 63 (Convênios);</a:t>
            </a:r>
          </a:p>
          <a:p>
            <a:pPr lvl="1" algn="just">
              <a:spcBef>
                <a:spcPts val="1800"/>
              </a:spcBef>
              <a:defRPr/>
            </a:pPr>
            <a:r>
              <a:rPr lang="pt-BR" altLang="pt-BR" dirty="0"/>
              <a:t>Decreto n° 1.196/2017, art. 51 (Termo de Colaboração ou Termo de Fomento.</a:t>
            </a:r>
          </a:p>
          <a:p>
            <a:pPr marL="457200" lvl="1" indent="0" algn="just">
              <a:spcBef>
                <a:spcPts val="1800"/>
              </a:spcBef>
              <a:buNone/>
              <a:defRPr/>
            </a:pPr>
            <a:endParaRPr lang="pt-BR" altLang="pt-BR" dirty="0"/>
          </a:p>
          <a:p>
            <a:pPr marL="198438" lvl="1" indent="0" algn="just">
              <a:spcBef>
                <a:spcPts val="1800"/>
              </a:spcBef>
              <a:buNone/>
              <a:defRPr/>
            </a:pPr>
            <a:r>
              <a:rPr lang="pt-BR" sz="20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Obs.: </a:t>
            </a:r>
            <a:r>
              <a:rPr lang="pt-BR" sz="20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ao realizar a análise deve o concedente ter em mãos os documentos encaminhados pelo proponente. </a:t>
            </a:r>
            <a:endParaRPr lang="pt-BR" sz="2000" b="1" dirty="0">
              <a:ea typeface="Times New Roman" panose="02020603050405020304" pitchFamily="18" charset="0"/>
            </a:endParaRPr>
          </a:p>
          <a:p>
            <a:pPr lvl="1" algn="just">
              <a:spcBef>
                <a:spcPts val="1800"/>
              </a:spcBef>
              <a:defRPr/>
            </a:pPr>
            <a:endParaRPr lang="pt-BR" altLang="pt-BR" sz="2000" dirty="0"/>
          </a:p>
          <a:p>
            <a:pPr algn="just">
              <a:spcBef>
                <a:spcPts val="1200"/>
              </a:spcBef>
              <a:buFontTx/>
              <a:buNone/>
              <a:defRPr/>
            </a:pPr>
            <a:endParaRPr lang="pt-BR" altLang="pt-BR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pt-BR" altLang="pt-BR" b="0" dirty="0"/>
          </a:p>
        </p:txBody>
      </p:sp>
      <p:sp>
        <p:nvSpPr>
          <p:cNvPr id="164868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pt-BR" altLang="pt-BR" sz="1200" b="0">
                <a:solidFill>
                  <a:srgbClr val="0F4C0E"/>
                </a:solidFill>
                <a:latin typeface="Arial Black" pitchFamily="34" charset="0"/>
              </a:rPr>
              <a:t>Página </a:t>
            </a:r>
            <a:fld id="{6FC549C2-FFE4-40AB-BB9C-C03A458DAA63}" type="slidenum">
              <a:rPr altLang="pt-BR" sz="1200" b="0" noProof="1" smtClean="0">
                <a:solidFill>
                  <a:srgbClr val="0F4C0E"/>
                </a:solidFill>
                <a:latin typeface="Arial Black" pitchFamily="34" charset="0"/>
              </a:rPr>
              <a:pPr eaLnBrk="1" hangingPunct="1">
                <a:spcBef>
                  <a:spcPct val="0"/>
                </a:spcBef>
                <a:defRPr/>
              </a:pPr>
              <a:t>28</a:t>
            </a:fld>
            <a:endParaRPr lang="pt-BR" altLang="pt-BR" sz="1200" b="0" noProof="1">
              <a:solidFill>
                <a:srgbClr val="0F4C0E"/>
              </a:solidFill>
              <a:latin typeface="Arial Black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7CA0-4C3C-B147-9E71-C718DCE2F370}"/>
              </a:ext>
            </a:extLst>
          </p:cNvPr>
          <p:cNvSpPr txBox="1"/>
          <p:nvPr/>
        </p:nvSpPr>
        <p:spPr>
          <a:xfrm>
            <a:off x="767644" y="5486400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Pratica</a:t>
            </a:r>
          </a:p>
        </p:txBody>
      </p:sp>
    </p:spTree>
    <p:extLst>
      <p:ext uri="{BB962C8B-B14F-4D97-AF65-F5344CB8AC3E}">
        <p14:creationId xmlns:p14="http://schemas.microsoft.com/office/powerpoint/2010/main" val="4160211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200" dirty="0">
                <a:solidFill>
                  <a:srgbClr val="7030A0"/>
                </a:solidFill>
              </a:rPr>
              <a:t>                                                                                                                                       </a:t>
            </a:r>
            <a:br>
              <a:rPr lang="pt-BR" altLang="pt-BR" sz="2200" b="1" dirty="0">
                <a:solidFill>
                  <a:srgbClr val="0070C0"/>
                </a:solidFill>
              </a:rPr>
            </a:br>
            <a:r>
              <a:rPr lang="pt-BR" altLang="pt-BR" sz="22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244475" y="820738"/>
            <a:ext cx="8643938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73415" y="2276625"/>
            <a:ext cx="8186057" cy="39241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800" b="1" dirty="0"/>
              <a:t>Aprovado: </a:t>
            </a:r>
            <a:r>
              <a:rPr lang="pt-BR" sz="1800" dirty="0"/>
              <a:t>quando o dispêndio realizado está de acordo com o Plano de Trabalho, com a finalidade mencionada no Termo e a legislação vigente;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800" b="1" dirty="0"/>
              <a:t>Diligência -</a:t>
            </a:r>
            <a:r>
              <a:rPr lang="pt-BR" sz="1800" dirty="0"/>
              <a:t> </a:t>
            </a:r>
            <a:r>
              <a:rPr lang="pt-BR" sz="1800" b="1" dirty="0"/>
              <a:t>Correção Dados</a:t>
            </a:r>
            <a:r>
              <a:rPr lang="pt-BR" sz="1800" dirty="0"/>
              <a:t>: quando alguma informação referente ao dispêndio necessita de correção.  Nesse caso, a prestação de contas retorna para o proponente providenciar as correções;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800" b="1" dirty="0"/>
              <a:t>Diligência: </a:t>
            </a:r>
            <a:r>
              <a:rPr lang="pt-BR" sz="1800" dirty="0"/>
              <a:t>quando há alguma irregularidade em relação ao dispêndio, ou que alguma situação precisa ser esclarecida.  Nesse caso, a prestação de contas retorna ao proponente para a juntada de documentos, apresentação de justificativas e/ou devolução do valor glosado;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800" b="1" dirty="0"/>
              <a:t>Reprovado</a:t>
            </a:r>
            <a:r>
              <a:rPr lang="pt-BR" sz="1800" dirty="0"/>
              <a:t>: quando a prestação de contas voltar da diligência sem o proponente ter sanado a irregularidade apontada, situação em que o analista poderá escolher a opção “Reprovado”. </a:t>
            </a:r>
            <a:r>
              <a:rPr lang="pt-BR" sz="1800" u="sng" dirty="0"/>
              <a:t>Antes deve ser feito pelo menos uma Diligência.</a:t>
            </a:r>
            <a:endParaRPr lang="pt-BR" u="sng" dirty="0"/>
          </a:p>
        </p:txBody>
      </p:sp>
      <p:pic>
        <p:nvPicPr>
          <p:cNvPr id="399367" name="Picture 7" descr="闒粀闀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73" y="698196"/>
            <a:ext cx="3984170" cy="136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010568" y="-35019"/>
            <a:ext cx="706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dirty="0"/>
              <a:t> </a:t>
            </a:r>
            <a:r>
              <a:rPr lang="pt-BR" altLang="pt-BR" b="1" dirty="0"/>
              <a:t>Analisar Prestação de Contas Parcial – Aba Dispêndios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6204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0" cy="0"/>
          </a:xfrm>
        </p:spPr>
        <p:txBody>
          <a:bodyPr>
            <a:normAutofit fontScale="90000"/>
          </a:bodyPr>
          <a:lstStyle/>
          <a:p>
            <a:r>
              <a:rPr lang="pt-BR" dirty="0"/>
              <a:t>    </a:t>
            </a:r>
            <a:r>
              <a:rPr lang="pt-BR" sz="2000" dirty="0"/>
              <a:t>             </a:t>
            </a:r>
            <a:br>
              <a:rPr lang="pt-BR" dirty="0"/>
            </a:br>
            <a:endParaRPr lang="pt-BR" sz="4000" dirty="0"/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0" cy="0"/>
        </p:xfrm>
        <a:graphic>
          <a:graphicData uri="http://schemas.openxmlformats.org/drawingml/2006/table">
            <a:tbl>
              <a:tblPr/>
              <a:tblGrid>
                <a:gridCol w="1733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8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15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CADASTRO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87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Cadastrar Proponente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153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Alterar/Validar Cadastro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PROGRAMA TRANSF.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87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Manter Programa </a:t>
                      </a:r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Transf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87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Publicar Programa </a:t>
                      </a:r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Transf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PROPOSTA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87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Cadastrar/Alterar Proposta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153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Enviar Proposta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TRANSFERÊNCIA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153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Análise Técnica Proposta e Jurídica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Gerar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153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Análise PDIL/Comitê/CETEC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Empenhar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5153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Análise Secretário/Dirigente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Publicar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5153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B0F0"/>
                          </a:solidFill>
                          <a:effectLst/>
                          <a:latin typeface="Arial"/>
                        </a:rPr>
                        <a:t>Homologação SCC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974706"/>
                          </a:solidFill>
                          <a:effectLst/>
                          <a:latin typeface="Arial"/>
                        </a:rPr>
                        <a:t>Abertura C/Corrente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87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FFC000"/>
                          </a:solidFill>
                          <a:effectLst/>
                          <a:latin typeface="Arial"/>
                        </a:rPr>
                        <a:t>Associar NDC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Associar Contrapartida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5874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P/C PARCIAL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Pré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-Empenho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Liquidar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22429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Cadastrar/Alterar</a:t>
                      </a:r>
                      <a:r>
                        <a:rPr lang="pt-BR" sz="1200" b="0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pt-BR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Comprovante Despesa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Pagar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587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Cadastrar P/C Parcial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P/C FINAL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Ordem Bancária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587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Enviar P/C Parcial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Cadastrar P/C Final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587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Registrar Receb. P/C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Responder Questionário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Acompanhamento Objeto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5874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Análise P/C Parcial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Enviar P/C Final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Realizar Acompanhamento Objeto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Rescisão Transferência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587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Registrar </a:t>
                      </a:r>
                      <a:r>
                        <a:rPr lang="pt-B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Receb</a:t>
                      </a: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P/C Final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Rescindir/Resilir a TR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5153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Análise P/C Final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5874"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Parecer Secretário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41523" y="1145754"/>
            <a:ext cx="838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630241"/>
              </p:ext>
            </p:extLst>
          </p:nvPr>
        </p:nvGraphicFramePr>
        <p:xfrm>
          <a:off x="144408" y="117125"/>
          <a:ext cx="8580951" cy="6263640"/>
        </p:xfrm>
        <a:graphic>
          <a:graphicData uri="http://schemas.openxmlformats.org/drawingml/2006/table">
            <a:tbl>
              <a:tblPr/>
              <a:tblGrid>
                <a:gridCol w="1860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4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6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92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CADASTRO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92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sng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Cadastro</a:t>
                      </a:r>
                      <a:r>
                        <a:rPr lang="pt-BR" sz="1200" b="1" i="0" u="none" strike="sngStrike" baseline="0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pt-BR" sz="1200" b="1" i="0" u="none" strike="sng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Proponente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92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sng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Alterar/Validar Cadastro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PROGRAMA TRANSF.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2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sng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Relacionar</a:t>
                      </a:r>
                      <a:r>
                        <a:rPr lang="pt-BR" sz="1200" b="1" i="0" u="none" strike="sngStrike" baseline="0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 documentos</a:t>
                      </a:r>
                      <a:endParaRPr lang="pt-BR" sz="1200" b="1" i="0" u="none" strike="sngStrike" dirty="0">
                        <a:solidFill>
                          <a:srgbClr val="7030A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sng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Manter Programa </a:t>
                      </a:r>
                      <a:r>
                        <a:rPr lang="pt-BR" sz="1200" b="1" i="0" u="none" strike="sng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Transf</a:t>
                      </a:r>
                      <a:r>
                        <a:rPr lang="pt-BR" sz="1200" b="1" i="0" u="none" strike="sng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860"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sngStrike" dirty="0">
                          <a:solidFill>
                            <a:srgbClr val="00B0F0"/>
                          </a:solidFill>
                          <a:effectLst/>
                          <a:latin typeface="Arial"/>
                        </a:rPr>
                        <a:t>Publicar Programa </a:t>
                      </a:r>
                      <a:r>
                        <a:rPr lang="pt-BR" sz="1200" b="1" i="0" u="none" strike="sngStrike" dirty="0" err="1">
                          <a:solidFill>
                            <a:srgbClr val="00B0F0"/>
                          </a:solidFill>
                          <a:effectLst/>
                          <a:latin typeface="Arial"/>
                        </a:rPr>
                        <a:t>Transf</a:t>
                      </a:r>
                      <a:r>
                        <a:rPr lang="pt-BR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/>
                        </a:rPr>
                        <a:t>. 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PROPOSTA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860"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sng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Cadastrar/Alterar Proposta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860"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sng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Enviar Proposta</a:t>
                      </a:r>
                      <a:endParaRPr lang="pt-BR" sz="1200" b="1" i="0" u="none" strike="sng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TRANSFERÊNCIA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3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vermelho -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proponente</a:t>
                      </a: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sng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Analisé</a:t>
                      </a:r>
                      <a:r>
                        <a:rPr lang="pt-BR" sz="1200" b="1" i="0" u="none" strike="sng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Comissão de Seleção (CP)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sng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Gerar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8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preto - concedente</a:t>
                      </a: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sng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Análise Técnica Proposta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sng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Empenhar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8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B0F0"/>
                          </a:solidFill>
                          <a:effectLst/>
                          <a:latin typeface="Arial"/>
                        </a:rPr>
                        <a:t>azul – Casa</a:t>
                      </a:r>
                      <a:r>
                        <a:rPr lang="pt-BR" sz="1200" b="1" i="0" u="none" strike="noStrike" baseline="0" dirty="0">
                          <a:solidFill>
                            <a:srgbClr val="00B0F0"/>
                          </a:solidFill>
                          <a:effectLst/>
                          <a:latin typeface="Arial"/>
                        </a:rPr>
                        <a:t> Civil</a:t>
                      </a:r>
                      <a:endParaRPr lang="pt-BR" sz="1200" b="1" i="0" u="none" strike="noStrike" dirty="0">
                        <a:solidFill>
                          <a:srgbClr val="00B0F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sng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Análise Jurídica Proposta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sng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Publicar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7030A0"/>
                          </a:solidFill>
                          <a:effectLst/>
                          <a:latin typeface="Arial"/>
                        </a:rPr>
                        <a:t>roxo – núcleos de convênios</a:t>
                      </a: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sng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Análise Secretário/Dirigente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sngStrike" dirty="0">
                          <a:solidFill>
                            <a:srgbClr val="974706"/>
                          </a:solidFill>
                          <a:effectLst/>
                          <a:latin typeface="Arial"/>
                        </a:rPr>
                        <a:t>Abertura Conta- automático/manual</a:t>
                      </a:r>
                      <a:endParaRPr lang="pt-BR" sz="1200" b="1" i="0" u="none" strike="sng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8860"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sngStrike" dirty="0">
                          <a:solidFill>
                            <a:srgbClr val="00B0F0"/>
                          </a:solidFill>
                          <a:effectLst/>
                          <a:latin typeface="Arial"/>
                        </a:rPr>
                        <a:t>Homologação</a:t>
                      </a:r>
                      <a:r>
                        <a:rPr lang="pt-BR" sz="1200" b="1" i="0" u="none" strike="sngStrike" baseline="0" dirty="0">
                          <a:solidFill>
                            <a:srgbClr val="00B0F0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pt-BR" sz="1200" b="1" i="0" u="none" strike="sngStrike" dirty="0">
                        <a:solidFill>
                          <a:srgbClr val="00B0F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sng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Associar Contrapartida</a:t>
                      </a:r>
                      <a:endParaRPr lang="pt-BR" sz="1200" b="1" i="0" u="none" strike="sngStrike" dirty="0">
                        <a:solidFill>
                          <a:srgbClr val="974706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8860"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sngStrike" dirty="0">
                          <a:solidFill>
                            <a:srgbClr val="00B050"/>
                          </a:solidFill>
                          <a:effectLst/>
                          <a:latin typeface="Arial"/>
                        </a:rPr>
                        <a:t>Associar NDC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sng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Liquidar</a:t>
                      </a:r>
                      <a:endParaRPr lang="pt-BR" sz="1200" b="1" i="0" u="none" strike="sng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886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P/C PARCIAL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sng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Pré</a:t>
                      </a:r>
                      <a:r>
                        <a:rPr lang="pt-BR" sz="1200" b="1" i="0" u="none" strike="sng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-Empenho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sng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Pagar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93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Cadastrar/Alterar</a:t>
                      </a:r>
                      <a:r>
                        <a:rPr lang="pt-BR" sz="1200" b="1" i="0" u="none" strike="noStrike" baseline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pt-BR" sz="12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Comprovante Despesa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sng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Ordem Bancária</a:t>
                      </a:r>
                    </a:p>
                    <a:p>
                      <a:pPr algn="l" fontAlgn="b"/>
                      <a:endParaRPr lang="pt-BR" sz="1200" b="1" i="0" u="none" strike="sng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88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Cadastrar P/C Parcial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P/C FINAL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88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Enviar P/C Parcial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Cadastrar P/C Final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93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Registrar </a:t>
                      </a:r>
                      <a:r>
                        <a:rPr lang="pt-B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Receb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./Devolução P/C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Responder Questionário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Acompanhamento Objeto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88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Estornar </a:t>
                      </a:r>
                      <a:r>
                        <a:rPr lang="pt-B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receb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P/C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Enviar P/C Final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Realizar Monitoramento</a:t>
                      </a:r>
                      <a:r>
                        <a:rPr lang="pt-BR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e Avaliação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Alteração</a:t>
                      </a:r>
                      <a:r>
                        <a:rPr lang="pt-BR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da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Transferência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8986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Análise P/C Parcial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Registrar </a:t>
                      </a:r>
                      <a:r>
                        <a:rPr lang="pt-B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Receb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./Dev.</a:t>
                      </a:r>
                      <a:r>
                        <a:rPr lang="pt-BR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P/C Final</a:t>
                      </a:r>
                    </a:p>
                    <a:p>
                      <a:pPr algn="l" fontAlgn="b"/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29360"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Estornar </a:t>
                      </a:r>
                      <a:r>
                        <a:rPr lang="pt-B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receb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. P/C Final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Cadastrar/Alterar</a:t>
                      </a:r>
                      <a:r>
                        <a:rPr lang="pt-BR" sz="12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pt-BR" sz="1200" b="1" i="0" u="none" strike="noStrike" baseline="0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Solic</a:t>
                      </a:r>
                      <a:r>
                        <a:rPr lang="pt-BR" sz="12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. TR</a:t>
                      </a: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68860"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Análise P/C Final</a:t>
                      </a: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Realizar</a:t>
                      </a:r>
                      <a:r>
                        <a:rPr lang="pt-BR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análise técnica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68860"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Parecer Secretário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Gerar e publicar a alteração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68860"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7" marR="9527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9924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pt-BR" altLang="pt-BR" sz="2200" b="1" dirty="0">
                <a:solidFill>
                  <a:srgbClr val="0070C0"/>
                </a:solidFill>
              </a:rPr>
            </a:br>
            <a:endParaRPr lang="pt-BR" altLang="pt-BR" sz="2200" b="1" dirty="0">
              <a:solidFill>
                <a:srgbClr val="0070C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244475" y="820738"/>
            <a:ext cx="8643938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76943" y="1049824"/>
            <a:ext cx="787037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Valor Glosado: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inserir o valor glosado do dispêndio em análise, se for o caso. Esse valor será informado automaticamente no campo Valor Glosado da Aba Conclusão;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BR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Descrição: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caso desejar inserir alguma observação sobre o dispêndio em análise;</a:t>
            </a: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Fundamentação Legal:</a:t>
            </a:r>
            <a:r>
              <a:rPr lang="pt-BR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preencher com a base legal da decisão, sempre que o analista diligenciar ou reprovar o dispêndio;</a:t>
            </a:r>
            <a:endParaRPr lang="pt-BR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995" y="2318658"/>
            <a:ext cx="7136265" cy="170497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Conector de seta reta 7"/>
          <p:cNvCxnSpPr/>
          <p:nvPr/>
        </p:nvCxnSpPr>
        <p:spPr bwMode="auto">
          <a:xfrm>
            <a:off x="718457" y="1295400"/>
            <a:ext cx="2024743" cy="1153886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Conector de seta reta 9"/>
          <p:cNvCxnSpPr/>
          <p:nvPr/>
        </p:nvCxnSpPr>
        <p:spPr bwMode="auto">
          <a:xfrm flipV="1">
            <a:off x="707571" y="2819400"/>
            <a:ext cx="2035629" cy="1709057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Conector de seta reta 11"/>
          <p:cNvCxnSpPr/>
          <p:nvPr/>
        </p:nvCxnSpPr>
        <p:spPr bwMode="auto">
          <a:xfrm flipV="1">
            <a:off x="718457" y="3635829"/>
            <a:ext cx="2013857" cy="1611085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" name="CaixaDeTexto 2"/>
          <p:cNvSpPr txBox="1"/>
          <p:nvPr/>
        </p:nvSpPr>
        <p:spPr>
          <a:xfrm>
            <a:off x="1010568" y="-35019"/>
            <a:ext cx="706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dirty="0">
                <a:solidFill>
                  <a:srgbClr val="7030A0"/>
                </a:solidFill>
              </a:rPr>
              <a:t> </a:t>
            </a:r>
            <a:r>
              <a:rPr lang="pt-BR" altLang="pt-BR" b="1" dirty="0"/>
              <a:t>Analisar Prestação de Contas Parcial – Aba Dispêndios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32275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2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</a:t>
            </a:r>
            <a:br>
              <a:rPr lang="pt-BR" altLang="pt-BR" sz="2200" b="1" dirty="0">
                <a:solidFill>
                  <a:srgbClr val="0070C0"/>
                </a:solidFill>
              </a:rPr>
            </a:b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291594" y="829051"/>
            <a:ext cx="8643938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10568" y="-35019"/>
            <a:ext cx="706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dirty="0">
                <a:solidFill>
                  <a:srgbClr val="7030A0"/>
                </a:solidFill>
              </a:rPr>
              <a:t> </a:t>
            </a:r>
            <a:r>
              <a:rPr lang="pt-BR" altLang="pt-BR" b="1" dirty="0"/>
              <a:t>Analisar Prestação de Contas Parcial – Aba Dispêndios 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527843" y="1027754"/>
            <a:ext cx="807720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tabLst>
                <a:tab pos="457200" algn="l"/>
              </a:tabLst>
            </a:pPr>
            <a:r>
              <a:rPr lang="pt-BR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Situação Favorecido:</a:t>
            </a: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campo não editável, será preenchido automaticamente pelo sistema informando se a empresa que emitiu o documento fiscal está ativa ou não. </a:t>
            </a:r>
            <a:r>
              <a:rPr lang="pt-BR" sz="1600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sequência as mensagens que podem aparecer:</a:t>
            </a:r>
            <a:endParaRPr lang="pt-BR" sz="1600" u="sng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Empresa Ativa na Data do Pagamento </a:t>
            </a:r>
            <a:r>
              <a:rPr lang="pt-BR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xx</a:t>
            </a: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pt-BR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xx</a:t>
            </a: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pt-BR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xxxx</a:t>
            </a: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endParaRPr lang="pt-BR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Empresa Inativa na data do pagamento </a:t>
            </a:r>
            <a:r>
              <a:rPr lang="pt-BR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xx</a:t>
            </a: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pt-BR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xx</a:t>
            </a: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pt-BR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xxxx</a:t>
            </a: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(situação irregular) ou sem exigência de inscrição em SC (verificar a regularidade no Estado/Município origem); </a:t>
            </a:r>
            <a:endParaRPr lang="pt-BR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verificação de Empresa Ativa está indisponível no momento. Significa que a integração não está funcionando.</a:t>
            </a: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endParaRPr lang="pt-BR" sz="16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endParaRPr lang="pt-BR" sz="16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endParaRPr lang="pt-BR" sz="16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endParaRPr lang="pt-BR" sz="16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endParaRPr lang="pt-BR" sz="16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endParaRPr lang="pt-BR" sz="16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86" y="4155458"/>
            <a:ext cx="7609115" cy="1427389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" name="Conector de Seta Reta 2"/>
          <p:cNvCxnSpPr/>
          <p:nvPr/>
        </p:nvCxnSpPr>
        <p:spPr>
          <a:xfrm>
            <a:off x="556953" y="1255222"/>
            <a:ext cx="2194560" cy="29842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415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2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</a:t>
            </a:r>
            <a:br>
              <a:rPr lang="pt-BR" altLang="pt-BR" sz="2200" b="1" dirty="0">
                <a:solidFill>
                  <a:srgbClr val="0070C0"/>
                </a:solidFill>
              </a:rPr>
            </a:b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291594" y="829051"/>
            <a:ext cx="8643938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10568" y="-35019"/>
            <a:ext cx="706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dirty="0">
                <a:solidFill>
                  <a:srgbClr val="7030A0"/>
                </a:solidFill>
              </a:rPr>
              <a:t> </a:t>
            </a:r>
            <a:r>
              <a:rPr lang="pt-BR" altLang="pt-BR" b="1" dirty="0"/>
              <a:t>Analisar Prestação de Contas Parcial – Aba Dispêndios 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527844" y="1289224"/>
            <a:ext cx="80772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tabLst>
                <a:tab pos="457200" algn="l"/>
              </a:tabLst>
            </a:pPr>
            <a:r>
              <a:rPr lang="pt-BR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Validação NF </a:t>
            </a:r>
            <a:r>
              <a:rPr lang="pt-BR" sz="1600" u="sng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Eletrônica:</a:t>
            </a: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campo não editável, será preenchido automaticamente pelo sistema informando se a nota fiscal </a:t>
            </a:r>
            <a:r>
              <a:rPr lang="pt-BR" sz="1600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eletrônica</a:t>
            </a: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é válida ou não. </a:t>
            </a:r>
            <a:r>
              <a:rPr lang="pt-BR" sz="1600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sequência as mensagens que podem aparecer:</a:t>
            </a:r>
            <a:endParaRPr lang="pt-BR" sz="1600" u="sng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Nota Fiscal Eletrônica informada está presente no banco de dados da SEF e não está cancelada; </a:t>
            </a:r>
            <a:endParaRPr lang="pt-BR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NF Eletrônica inválida. A Nota Fiscal Eletrônica informada não está presente no banco de dados da SEF ou está cancelada. Caso para o analista da P/C verificar; </a:t>
            </a:r>
            <a:endParaRPr lang="pt-BR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verificação de Nota Fiscal Eletrônica Autorizada está indisponível no momento. Significa que a integração não está funcionando.</a:t>
            </a:r>
          </a:p>
          <a:p>
            <a:pPr lvl="1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</a:pPr>
            <a:endParaRPr lang="pt-BR" sz="1600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endParaRPr lang="pt-BR" sz="16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endParaRPr lang="pt-BR" sz="1600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endParaRPr lang="pt-BR" sz="1600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endParaRPr lang="pt-BR" sz="16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99" y="4317041"/>
            <a:ext cx="7609115" cy="1427389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" name="Conector de Seta Reta 2"/>
          <p:cNvCxnSpPr/>
          <p:nvPr/>
        </p:nvCxnSpPr>
        <p:spPr>
          <a:xfrm>
            <a:off x="527844" y="1487978"/>
            <a:ext cx="2340047" cy="35162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5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2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  </a:t>
            </a:r>
            <a:br>
              <a:rPr lang="pt-BR" altLang="pt-BR" sz="2200" b="1" dirty="0">
                <a:solidFill>
                  <a:srgbClr val="0070C0"/>
                </a:solidFill>
              </a:rPr>
            </a:b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291594" y="829051"/>
            <a:ext cx="8643938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010568" y="-35019"/>
            <a:ext cx="706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dirty="0">
                <a:solidFill>
                  <a:srgbClr val="7030A0"/>
                </a:solidFill>
              </a:rPr>
              <a:t> </a:t>
            </a:r>
            <a:r>
              <a:rPr lang="pt-BR" altLang="pt-BR" b="1" dirty="0"/>
              <a:t>Analisar Prestação de Contas Parcial – Aba Dispêndios 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560614" y="1195262"/>
            <a:ext cx="784860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8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pt-BR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Validação AIDF – Autorização de Impressão de Documento Fiscal:</a:t>
            </a:r>
            <a:r>
              <a:rPr lang="pt-BR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campo não editável, será preenchido automaticamente pelo sistema informando se a nota fiscal possui autorização de impressão ou não.</a:t>
            </a:r>
            <a:r>
              <a:rPr lang="pt-BR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 sequência as mensagens que podem aparecer: </a:t>
            </a:r>
          </a:p>
          <a:p>
            <a:pPr marL="800100" lvl="1" indent="-342900" algn="just">
              <a:spcBef>
                <a:spcPts val="18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AIDF informada possui impressão autorizada; </a:t>
            </a:r>
            <a:endParaRPr lang="pt-BR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AIDF inválido - a AIDF informada não possui impressão autorizada. Esta mensagem é um alerta para o analista da P/C verificar a autenticidade da nota; </a:t>
            </a:r>
            <a:endParaRPr lang="pt-BR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00100" lvl="1" indent="-342900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verificação de Documento com Impressão Autorizada está indisponível no momento. Significa que a integração não está funcionando.</a:t>
            </a:r>
          </a:p>
          <a:p>
            <a:pPr lvl="1" algn="just">
              <a:spcBef>
                <a:spcPts val="600"/>
              </a:spcBef>
              <a:spcAft>
                <a:spcPts val="0"/>
              </a:spcAft>
              <a:buClr>
                <a:srgbClr val="0070C0"/>
              </a:buClr>
            </a:pPr>
            <a:endParaRPr lang="pt-BR" sz="16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05" y="4304554"/>
            <a:ext cx="7609115" cy="1427389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" name="Conector de Seta Reta 2"/>
          <p:cNvCxnSpPr/>
          <p:nvPr/>
        </p:nvCxnSpPr>
        <p:spPr>
          <a:xfrm>
            <a:off x="1010568" y="1388225"/>
            <a:ext cx="1749257" cy="39901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FE6EE51E-D557-9F41-83E3-24F9303B15B4}"/>
              </a:ext>
            </a:extLst>
          </p:cNvPr>
          <p:cNvSpPr txBox="1"/>
          <p:nvPr/>
        </p:nvSpPr>
        <p:spPr>
          <a:xfrm>
            <a:off x="699911" y="5945025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Pratica</a:t>
            </a:r>
          </a:p>
        </p:txBody>
      </p:sp>
    </p:spTree>
    <p:extLst>
      <p:ext uri="{BB962C8B-B14F-4D97-AF65-F5344CB8AC3E}">
        <p14:creationId xmlns:p14="http://schemas.microsoft.com/office/powerpoint/2010/main" val="538392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 </a:t>
            </a:r>
            <a:br>
              <a:rPr lang="pt-BR" altLang="pt-BR" sz="2400" b="1" dirty="0">
                <a:solidFill>
                  <a:srgbClr val="0070C0"/>
                </a:solidFill>
              </a:rPr>
            </a:br>
            <a:r>
              <a:rPr lang="pt-BR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 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244475" y="918710"/>
            <a:ext cx="8643938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72496" y="455976"/>
            <a:ext cx="8297371" cy="52475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5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análise:</a:t>
            </a:r>
            <a:r>
              <a:rPr lang="pt-BR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indica que o analista ainda não realizou ou está realizando a análise. </a:t>
            </a:r>
            <a:r>
              <a:rPr lang="pt-BR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pt-BR" sz="1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5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Regular:</a:t>
            </a:r>
            <a:r>
              <a:rPr lang="pt-BR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prestação de contas está aprovada pelo técnico;</a:t>
            </a:r>
            <a:endParaRPr lang="pt-BR" sz="1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5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Regular com Ressalvas: </a:t>
            </a:r>
            <a:r>
              <a:rPr lang="pt-BR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está aprovada pelo técnico, mas com ressalvas formais.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5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Diligência:</a:t>
            </a:r>
            <a:r>
              <a:rPr lang="pt-BR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quando o analista entender que há correções a serem realizadas, justificativas e/ou documentos a serem apresentados ou valores a serem devolvidos. Decorrido o prazo, a prestação de contas voltará automaticamente para o analista na situação “Em Reanálise”. Desta forma, o analista poderá concluir a sua análise;</a:t>
            </a:r>
            <a:endParaRPr lang="pt-BR" sz="1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5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Reanálise:</a:t>
            </a:r>
            <a:r>
              <a:rPr lang="pt-BR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após a diligência a prestação de contas retornou e está apta a ser analisada novamente;</a:t>
            </a:r>
            <a:endParaRPr lang="pt-BR" sz="1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5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Irregular Sem Comprovação:</a:t>
            </a:r>
            <a:r>
              <a:rPr lang="pt-BR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quando não houver comprovação documental de algum dispêndio;</a:t>
            </a:r>
            <a:endParaRPr lang="pt-BR" sz="1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5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Irregular Saldo Não Recolhido:</a:t>
            </a:r>
            <a:r>
              <a:rPr lang="pt-BR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quando não for recolhido o saldo de recurso devido;</a:t>
            </a:r>
            <a:endParaRPr lang="pt-BR" sz="1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5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Irregular Desvio Finalidade: </a:t>
            </a:r>
            <a:r>
              <a:rPr lang="pt-BR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quando os recursos não tiverem sido aplicados na finalidade pactuada ou a finalidade não tiver sido atingida.</a:t>
            </a: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"/>
            </a:pPr>
            <a:r>
              <a:rPr lang="pt-BR" sz="15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Irregular Pagamento Indevido:</a:t>
            </a:r>
            <a:r>
              <a:rPr lang="pt-BR" sz="1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quando os recursos não foram aplicados de acordo com o Plano de Trabalho aprovado ou com as cláusulas pactuadas ou quando houver valor glosado pelo Estado não recolhido pelo beneficiário;</a:t>
            </a:r>
            <a:endParaRPr lang="pt-BR" sz="1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10568" y="-35019"/>
            <a:ext cx="6999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dirty="0"/>
              <a:t> </a:t>
            </a:r>
            <a:r>
              <a:rPr lang="pt-BR" altLang="pt-BR" b="1" dirty="0"/>
              <a:t>Analisar Prestação de Contas Parcial – Aba Conclusão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09CC129-6C61-A14C-BCF5-0416093FB0EE}"/>
              </a:ext>
            </a:extLst>
          </p:cNvPr>
          <p:cNvSpPr txBox="1"/>
          <p:nvPr/>
        </p:nvSpPr>
        <p:spPr>
          <a:xfrm>
            <a:off x="2314222" y="5960533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033436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559040" cy="609600"/>
          </a:xfrm>
        </p:spPr>
        <p:txBody>
          <a:bodyPr/>
          <a:lstStyle/>
          <a:p>
            <a:pPr algn="ctr"/>
            <a:r>
              <a:rPr lang="pt-BR" altLang="pt-BR" sz="2400" dirty="0">
                <a:solidFill>
                  <a:srgbClr val="0070C0"/>
                </a:solidFill>
              </a:rPr>
              <a:t>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244475" y="820738"/>
            <a:ext cx="8643938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36597" y="1312308"/>
            <a:ext cx="8259694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</a:rPr>
              <a:t>Após ter concluído a análise técnica da </a:t>
            </a:r>
            <a:r>
              <a:rPr lang="pt-BR" sz="1800" u="sng" dirty="0">
                <a:latin typeface="Arial" panose="020B0604020202020204" pitchFamily="34" charset="0"/>
                <a:ea typeface="Times New Roman" panose="02020603050405020304" pitchFamily="18" charset="0"/>
              </a:rPr>
              <a:t>P/C Parcial</a:t>
            </a: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</a:rPr>
              <a:t> o técnico </a:t>
            </a:r>
            <a:r>
              <a:rPr lang="pt-BR" sz="1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poderá alterar sua conclusão.</a:t>
            </a:r>
            <a:r>
              <a:rPr lang="pt-BR" sz="1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</a:rPr>
              <a:t>Acessar a Funcionalidade e selecionar a TR desejada e na aba “Conclusão”, campo “Situação” selecionar a opção “Em Reanálise – Técnico” e clicar no botão “Confirmar”.  Após, acessar novamente a funcionalidade e seguir o mesmo caminho selecionando no campo “Situação” a nova situação desejada</a:t>
            </a:r>
            <a:r>
              <a:rPr lang="pt-BR" sz="1800" dirty="0"/>
              <a:t>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36597" y="3281205"/>
            <a:ext cx="8259694" cy="20313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Caso já tenha sido recebida a P/C </a:t>
            </a:r>
            <a:r>
              <a:rPr kumimoji="0" lang="pt-BR" altLang="pt-BR" sz="1800" b="0" i="0" u="sng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Final,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para que possa ser realizado o procedimento acima (P/C Parcial “Em Reanálise - Técnico”) a P/C Final deverá estar nas situações: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  <a:p>
            <a:pPr lvl="2" algn="just"/>
            <a:r>
              <a:rPr kumimoji="0" lang="pt-BR" altLang="pt-BR" sz="1800" b="1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“Em Análise – Técnico”</a:t>
            </a:r>
            <a:r>
              <a:rPr kumimoji="0" lang="pt-BR" altLang="pt-BR" sz="1800" b="0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2" algn="just"/>
            <a:endParaRPr kumimoji="0" lang="pt-BR" altLang="pt-BR" sz="1800" b="0" i="0" u="none" strike="noStrike" cap="none" normalizeH="0" baseline="0" dirty="0">
              <a:ln>
                <a:noFill/>
              </a:ln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2" algn="just"/>
            <a:r>
              <a:rPr kumimoji="0" lang="pt-BR" altLang="pt-BR" sz="1800" b="1" i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“Em Reanálise – Técnico”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effectLst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777952" y="-25212"/>
            <a:ext cx="4927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dirty="0">
                <a:solidFill>
                  <a:srgbClr val="7030A0"/>
                </a:solidFill>
              </a:rPr>
              <a:t> </a:t>
            </a:r>
            <a:r>
              <a:rPr lang="pt-BR" altLang="pt-BR" b="1" dirty="0"/>
              <a:t>Analisar Prestação de Contas Parcial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258829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852488"/>
            <a:ext cx="8483138" cy="5168900"/>
          </a:xfrm>
        </p:spPr>
        <p:txBody>
          <a:bodyPr/>
          <a:lstStyle/>
          <a:p>
            <a:pPr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US" altLang="pt-BR" sz="4400" b="1" dirty="0">
              <a:solidFill>
                <a:srgbClr val="0070C0"/>
              </a:solidFill>
            </a:endParaRPr>
          </a:p>
          <a:p>
            <a:pPr algn="ctr">
              <a:buFontTx/>
              <a:buNone/>
            </a:pPr>
            <a:r>
              <a:rPr lang="en-US" altLang="pt-BR" sz="4400" b="1" dirty="0">
                <a:solidFill>
                  <a:srgbClr val="0070C0"/>
                </a:solidFill>
              </a:rPr>
              <a:t> </a:t>
            </a:r>
            <a:r>
              <a:rPr lang="en-US" alt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Prestação de </a:t>
            </a:r>
            <a:r>
              <a:rPr lang="en-US" altLang="pt-BR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Contas</a:t>
            </a:r>
            <a:r>
              <a:rPr lang="en-US" alt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 Final </a:t>
            </a:r>
            <a:r>
              <a:rPr lang="en-US" altLang="pt-BR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Proponente</a:t>
            </a:r>
            <a:endParaRPr lang="en-US" altLang="pt-BR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pt-BR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(Ver Manual n° 17)</a:t>
            </a:r>
          </a:p>
          <a:p>
            <a:pPr algn="ctr">
              <a:buFontTx/>
              <a:buNone/>
            </a:pPr>
            <a:endParaRPr lang="pt-BR" altLang="pt-BR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3890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pt-BR" sz="2400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</a:t>
            </a:r>
            <a:r>
              <a:rPr lang="en-US" altLang="pt-BR" sz="2400" b="1" dirty="0">
                <a:solidFill>
                  <a:srgbClr val="0070C0"/>
                </a:solidFill>
              </a:rPr>
              <a:t> </a:t>
            </a:r>
            <a:br>
              <a:rPr lang="en-US" altLang="pt-BR" sz="2400" b="1" dirty="0">
                <a:solidFill>
                  <a:srgbClr val="0070C0"/>
                </a:solidFill>
                <a:latin typeface="Calibri" pitchFamily="34" charset="0"/>
              </a:rPr>
            </a:br>
            <a:endParaRPr lang="pt-BR" altLang="pt-BR" b="1" dirty="0">
              <a:solidFill>
                <a:srgbClr val="0070C0"/>
              </a:solidFill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>
          <a:xfrm>
            <a:off x="1343025" y="852488"/>
            <a:ext cx="6800850" cy="5168900"/>
          </a:xfrm>
        </p:spPr>
        <p:txBody>
          <a:bodyPr/>
          <a:lstStyle/>
          <a:p>
            <a:pPr>
              <a:buFontTx/>
              <a:buNone/>
            </a:pPr>
            <a:endParaRPr lang="en-US" altLang="pt-BR" sz="4400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US" altLang="pt-BR" sz="4400" dirty="0">
              <a:solidFill>
                <a:schemeClr val="accent2"/>
              </a:solidFill>
            </a:endParaRPr>
          </a:p>
        </p:txBody>
      </p:sp>
      <p:sp>
        <p:nvSpPr>
          <p:cNvPr id="138245" name="Espaço Reservado para Número de Slide 5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pt-BR" altLang="pt-BR" sz="1200" b="0">
                <a:solidFill>
                  <a:srgbClr val="0F4C0E"/>
                </a:solidFill>
                <a:latin typeface="Arial Black" pitchFamily="34" charset="0"/>
              </a:rPr>
              <a:t>Página </a:t>
            </a:r>
            <a:fld id="{4C5DAD0D-77F1-47C5-9739-880A56BB56F2}" type="slidenum">
              <a:rPr altLang="pt-BR" sz="1200" b="0" noProof="1" smtClean="0">
                <a:solidFill>
                  <a:srgbClr val="0F4C0E"/>
                </a:solidFill>
                <a:latin typeface="Arial Black" pitchFamily="34" charset="0"/>
              </a:rPr>
              <a:pPr eaLnBrk="1" hangingPunct="1">
                <a:spcBef>
                  <a:spcPct val="0"/>
                </a:spcBef>
                <a:defRPr/>
              </a:pPr>
              <a:t>37</a:t>
            </a:fld>
            <a:endParaRPr lang="pt-BR" altLang="pt-BR" sz="1200" b="0" noProof="1">
              <a:solidFill>
                <a:srgbClr val="0F4C0E"/>
              </a:solidFill>
              <a:latin typeface="Arial Black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936866" y="-61912"/>
            <a:ext cx="4528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Prestação de Contas Final -  Prazos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44F5E72-0FDE-804B-8D78-E4DFC57D51A2}"/>
              </a:ext>
            </a:extLst>
          </p:cNvPr>
          <p:cNvSpPr txBox="1"/>
          <p:nvPr/>
        </p:nvSpPr>
        <p:spPr>
          <a:xfrm>
            <a:off x="180210" y="1451610"/>
            <a:ext cx="8583930" cy="297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dirty="0"/>
          </a:p>
          <a:p>
            <a:pPr algn="just" fontAlgn="auto">
              <a:spcAft>
                <a:spcPts val="0"/>
              </a:spcAft>
              <a:defRPr/>
            </a:pPr>
            <a:r>
              <a:rPr lang="pt-BR" altLang="pt-BR" u="sng" dirty="0"/>
              <a:t>Convênios:</a:t>
            </a:r>
            <a:r>
              <a:rPr lang="pt-BR" altLang="pt-BR" dirty="0"/>
              <a:t> até</a:t>
            </a:r>
            <a:r>
              <a:rPr lang="pt-BR" altLang="pt-BR" dirty="0">
                <a:solidFill>
                  <a:srgbClr val="FF0000"/>
                </a:solidFill>
              </a:rPr>
              <a:t> </a:t>
            </a:r>
            <a:r>
              <a:rPr lang="pt-BR" altLang="pt-BR" dirty="0"/>
              <a:t>30 dias após o término do prazo de vigência (art.65 do Decreto </a:t>
            </a:r>
            <a:r>
              <a:rPr lang="pt-BR" altLang="pt-BR" dirty="0" err="1"/>
              <a:t>n°</a:t>
            </a:r>
            <a:r>
              <a:rPr lang="pt-BR" altLang="pt-BR" dirty="0"/>
              <a:t> 127/2011);</a:t>
            </a:r>
          </a:p>
          <a:p>
            <a:pPr algn="just" fontAlgn="auto">
              <a:spcAft>
                <a:spcPts val="0"/>
              </a:spcAft>
              <a:defRPr/>
            </a:pPr>
            <a:endParaRPr lang="pt-BR" altLang="pt-BR" dirty="0">
              <a:solidFill>
                <a:srgbClr val="FF0000"/>
              </a:solidFill>
            </a:endParaRPr>
          </a:p>
          <a:p>
            <a:pPr algn="just" fontAlgn="auto">
              <a:spcAft>
                <a:spcPts val="0"/>
              </a:spcAft>
              <a:defRPr/>
            </a:pPr>
            <a:endParaRPr lang="pt-BR" altLang="pt-BR" dirty="0">
              <a:solidFill>
                <a:srgbClr val="FF0000"/>
              </a:solidFill>
            </a:endParaRPr>
          </a:p>
          <a:p>
            <a:pPr algn="just" fontAlgn="auto">
              <a:spcBef>
                <a:spcPts val="900"/>
              </a:spcBef>
              <a:spcAft>
                <a:spcPts val="0"/>
              </a:spcAft>
            </a:pPr>
            <a:r>
              <a:rPr lang="pt-BR" dirty="0">
                <a:cs typeface="Arial" panose="020B0604020202020204" pitchFamily="34" charset="0"/>
              </a:rPr>
              <a:t> </a:t>
            </a:r>
            <a:r>
              <a:rPr lang="pt-BR" u="sng" dirty="0">
                <a:cs typeface="Arial" panose="020B0604020202020204" pitchFamily="34" charset="0"/>
              </a:rPr>
              <a:t>Termos de Colaboração e Fomento</a:t>
            </a:r>
            <a:r>
              <a:rPr lang="pt-BR" dirty="0">
                <a:cs typeface="Arial" panose="020B0604020202020204" pitchFamily="34" charset="0"/>
              </a:rPr>
              <a:t>: até 90 dias, contados do término da vigência da parceria, podendo ser prorrogado pelo administrador público por até 30 dias, desde que justificado (art. 54 do Decreto </a:t>
            </a:r>
            <a:r>
              <a:rPr lang="pt-BR" dirty="0" err="1">
                <a:cs typeface="Arial" panose="020B0604020202020204" pitchFamily="34" charset="0"/>
              </a:rPr>
              <a:t>n°</a:t>
            </a:r>
            <a:r>
              <a:rPr lang="pt-BR" dirty="0">
                <a:cs typeface="Arial" panose="020B0604020202020204" pitchFamily="34" charset="0"/>
              </a:rPr>
              <a:t> 1.196/2017).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818458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pt-BR" sz="2400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</a:t>
            </a:r>
            <a:r>
              <a:rPr lang="en-US" altLang="pt-BR" sz="2400" b="1" dirty="0">
                <a:solidFill>
                  <a:srgbClr val="0070C0"/>
                </a:solidFill>
              </a:rPr>
              <a:t> </a:t>
            </a:r>
            <a:br>
              <a:rPr lang="en-US" altLang="pt-BR" sz="2400" b="1" dirty="0">
                <a:solidFill>
                  <a:srgbClr val="0070C0"/>
                </a:solidFill>
                <a:latin typeface="Calibri" pitchFamily="34" charset="0"/>
              </a:rPr>
            </a:br>
            <a:endParaRPr lang="pt-BR" altLang="pt-BR" b="1" dirty="0">
              <a:solidFill>
                <a:srgbClr val="0070C0"/>
              </a:solidFill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>
          <a:xfrm>
            <a:off x="1343025" y="852488"/>
            <a:ext cx="6800850" cy="5168900"/>
          </a:xfrm>
        </p:spPr>
        <p:txBody>
          <a:bodyPr/>
          <a:lstStyle/>
          <a:p>
            <a:pPr>
              <a:buFontTx/>
              <a:buNone/>
            </a:pPr>
            <a:endParaRPr lang="en-US" altLang="pt-BR" sz="440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US" altLang="pt-BR" sz="4400">
              <a:solidFill>
                <a:schemeClr val="accent2"/>
              </a:solidFill>
            </a:endParaRPr>
          </a:p>
        </p:txBody>
      </p:sp>
      <p:sp>
        <p:nvSpPr>
          <p:cNvPr id="138245" name="Espaço Reservado para Número de Slide 5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pt-BR" altLang="pt-BR" sz="1200" b="0">
                <a:solidFill>
                  <a:srgbClr val="0F4C0E"/>
                </a:solidFill>
                <a:latin typeface="Arial Black" pitchFamily="34" charset="0"/>
              </a:rPr>
              <a:t>Página </a:t>
            </a:r>
            <a:fld id="{4C5DAD0D-77F1-47C5-9739-880A56BB56F2}" type="slidenum">
              <a:rPr altLang="pt-BR" sz="1200" b="0" noProof="1" smtClean="0">
                <a:solidFill>
                  <a:srgbClr val="0F4C0E"/>
                </a:solidFill>
                <a:latin typeface="Arial Black" pitchFamily="34" charset="0"/>
              </a:rPr>
              <a:pPr eaLnBrk="1" hangingPunct="1">
                <a:spcBef>
                  <a:spcPct val="0"/>
                </a:spcBef>
                <a:defRPr/>
              </a:pPr>
              <a:t>38</a:t>
            </a:fld>
            <a:endParaRPr lang="pt-BR" altLang="pt-BR" sz="1200" b="0" noProof="1">
              <a:solidFill>
                <a:srgbClr val="0F4C0E"/>
              </a:solidFill>
              <a:latin typeface="Arial Black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936866" y="-61912"/>
            <a:ext cx="5070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Prestação de Contas Final - Fluxograma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97CEADA-EC7D-7145-8159-AA299E9DE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9" y="517526"/>
            <a:ext cx="8895644" cy="520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7893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400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1647825" y="852488"/>
            <a:ext cx="5991225" cy="5168900"/>
          </a:xfrm>
        </p:spPr>
        <p:txBody>
          <a:bodyPr/>
          <a:lstStyle/>
          <a:p>
            <a:pPr>
              <a:buFontTx/>
              <a:buNone/>
            </a:pPr>
            <a:endParaRPr lang="pt-BR" altLang="pt-BR" sz="4400" dirty="0"/>
          </a:p>
          <a:p>
            <a:pPr>
              <a:buFontTx/>
              <a:buNone/>
            </a:pPr>
            <a:endParaRPr lang="pt-BR" altLang="pt-BR" sz="4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1647825" y="-53599"/>
            <a:ext cx="5641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Prestação de Contas Final - Funcionalidades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738EE4-6B86-2C4E-BFEB-20D34B4EF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" y="553463"/>
            <a:ext cx="8929511" cy="525800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21F68AA4-510B-DC45-9CBD-56A56AFCD5D4}"/>
              </a:ext>
            </a:extLst>
          </p:cNvPr>
          <p:cNvSpPr/>
          <p:nvPr/>
        </p:nvSpPr>
        <p:spPr bwMode="auto">
          <a:xfrm>
            <a:off x="6002097" y="2894265"/>
            <a:ext cx="1388225" cy="2294313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79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16DDED-A018-4D4D-9AD4-2CC6F592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 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2AB724-A31F-2C46-A67A-D36665602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C57708E-9A25-4244-AB3E-8F64DC88A206}"/>
              </a:ext>
            </a:extLst>
          </p:cNvPr>
          <p:cNvSpPr txBox="1"/>
          <p:nvPr/>
        </p:nvSpPr>
        <p:spPr>
          <a:xfrm>
            <a:off x="4312356" y="312702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b="1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4030D6A-229E-C54D-A497-0ACCB425041D}"/>
              </a:ext>
            </a:extLst>
          </p:cNvPr>
          <p:cNvSpPr/>
          <p:nvPr/>
        </p:nvSpPr>
        <p:spPr>
          <a:xfrm>
            <a:off x="736090" y="1998455"/>
            <a:ext cx="792389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800" b="1" dirty="0"/>
              <a:t>PRESTAÇÃO DE CONTAS </a:t>
            </a:r>
          </a:p>
          <a:p>
            <a:pPr algn="ctr"/>
            <a:r>
              <a:rPr lang="pt-BR" sz="4800" b="1" dirty="0"/>
              <a:t>PARCIAL</a:t>
            </a:r>
          </a:p>
        </p:txBody>
      </p:sp>
    </p:spTree>
    <p:extLst>
      <p:ext uri="{BB962C8B-B14F-4D97-AF65-F5344CB8AC3E}">
        <p14:creationId xmlns:p14="http://schemas.microsoft.com/office/powerpoint/2010/main" val="205266937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884318" y="0"/>
            <a:ext cx="5397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Cadastrar</a:t>
            </a:r>
            <a:r>
              <a:rPr lang="en-US" altLang="pt-BR" b="1" dirty="0"/>
              <a:t>/</a:t>
            </a:r>
            <a:r>
              <a:rPr lang="en-US" altLang="pt-BR" b="1" dirty="0" err="1"/>
              <a:t>Alterar</a:t>
            </a:r>
            <a:r>
              <a:rPr lang="en-US" altLang="pt-BR" b="1" dirty="0"/>
              <a:t> P/C Final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4BFB4AC-22D9-ED46-AE17-A134DA0B7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" y="553463"/>
            <a:ext cx="8929511" cy="525800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98442E95-17E7-8A46-96C0-5EBD5E06E232}"/>
              </a:ext>
            </a:extLst>
          </p:cNvPr>
          <p:cNvSpPr/>
          <p:nvPr/>
        </p:nvSpPr>
        <p:spPr bwMode="auto">
          <a:xfrm>
            <a:off x="5971823" y="2908144"/>
            <a:ext cx="1439948" cy="548640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702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0"/>
            <a:ext cx="8699270" cy="609600"/>
          </a:xfrm>
        </p:spPr>
        <p:txBody>
          <a:bodyPr/>
          <a:lstStyle/>
          <a:p>
            <a:pPr algn="ctr"/>
            <a:r>
              <a:rPr lang="en-US" altLang="pt-BR" sz="2400" dirty="0">
                <a:solidFill>
                  <a:srgbClr val="FF0000"/>
                </a:solidFill>
              </a:rPr>
              <a:t> </a:t>
            </a:r>
            <a:r>
              <a:rPr lang="en-US" alt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Funcionalidade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Cadastrar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Alterar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P/C Final - Aba Identificação</a:t>
            </a: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2E6133A-15BF-BF4E-94F6-05AE80E98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8" y="803955"/>
            <a:ext cx="8929512" cy="3956559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101C180C-CE42-D14A-9763-714840DC5009}"/>
              </a:ext>
            </a:extLst>
          </p:cNvPr>
          <p:cNvSpPr/>
          <p:nvPr/>
        </p:nvSpPr>
        <p:spPr bwMode="auto">
          <a:xfrm>
            <a:off x="1038579" y="2033313"/>
            <a:ext cx="1648178" cy="407323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F4FF5CB-5108-F64D-8997-7D070C901774}"/>
              </a:ext>
            </a:extLst>
          </p:cNvPr>
          <p:cNvSpPr/>
          <p:nvPr/>
        </p:nvSpPr>
        <p:spPr bwMode="auto">
          <a:xfrm>
            <a:off x="2984473" y="2025762"/>
            <a:ext cx="383753" cy="407323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90DC524-F764-C94E-B7C7-9F8CFC524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8" y="1314001"/>
            <a:ext cx="8929513" cy="415246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C80DBC1-8892-D64E-9335-D4F6D3472C1A}"/>
              </a:ext>
            </a:extLst>
          </p:cNvPr>
          <p:cNvSpPr txBox="1"/>
          <p:nvPr/>
        </p:nvSpPr>
        <p:spPr>
          <a:xfrm>
            <a:off x="3043773" y="4560617"/>
            <a:ext cx="5685905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rgbClr val="FF0000"/>
                </a:solidFill>
              </a:rPr>
              <a:t>Este campo é preenchido no final pelo Sistema</a:t>
            </a:r>
            <a:r>
              <a:rPr lang="pt-BR" dirty="0">
                <a:solidFill>
                  <a:srgbClr val="0070C0"/>
                </a:solidFill>
              </a:rPr>
              <a:t>.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6CC711F9-CAFF-DF4F-B135-BE6F91277602}"/>
              </a:ext>
            </a:extLst>
          </p:cNvPr>
          <p:cNvCxnSpPr/>
          <p:nvPr/>
        </p:nvCxnSpPr>
        <p:spPr bwMode="auto">
          <a:xfrm flipH="1" flipV="1">
            <a:off x="2241595" y="4689500"/>
            <a:ext cx="802178" cy="33496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3B095EC-46EC-7848-90AC-977982DF6CF6}"/>
              </a:ext>
            </a:extLst>
          </p:cNvPr>
          <p:cNvSpPr txBox="1"/>
          <p:nvPr/>
        </p:nvSpPr>
        <p:spPr>
          <a:xfrm>
            <a:off x="4640311" y="3337126"/>
            <a:ext cx="2492827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Sistema preenche automaticamente os campos</a:t>
            </a:r>
            <a:r>
              <a:rPr lang="pt-BR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9633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8894619" cy="609600"/>
          </a:xfrm>
        </p:spPr>
        <p:txBody>
          <a:bodyPr/>
          <a:lstStyle/>
          <a:p>
            <a:pPr algn="ctr"/>
            <a:r>
              <a:rPr lang="en-US" altLang="pt-BR" sz="2200" dirty="0">
                <a:solidFill>
                  <a:srgbClr val="FF0000"/>
                </a:solidFill>
              </a:rPr>
              <a:t>     </a:t>
            </a:r>
            <a:r>
              <a:rPr lang="en-US" alt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Funcionalidade</a:t>
            </a:r>
            <a:r>
              <a:rPr lang="en-US" altLang="pt-BR" sz="2200" dirty="0"/>
              <a:t> </a:t>
            </a:r>
            <a:r>
              <a:rPr lang="en-US" alt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Cadastrar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Alterar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P/C Final - Aba Bens Permanentes</a:t>
            </a: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416905" y="5230575"/>
            <a:ext cx="7838309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Bens Permanentes são aqueles que têm duração superior a 2 anos. O Decreto n.º 1323/2012 relaciona esses bens no elemento 52 (classificação da despesa pública).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78DF6B-1B27-F447-980A-198C476AD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3" y="609600"/>
            <a:ext cx="8749482" cy="4597570"/>
          </a:xfrm>
          <a:prstGeom prst="rect">
            <a:avLst/>
          </a:prstGeom>
        </p:spPr>
      </p:pic>
      <p:sp>
        <p:nvSpPr>
          <p:cNvPr id="11" name="Retângulo de cantos arredondados 10">
            <a:extLst>
              <a:ext uri="{FF2B5EF4-FFF2-40B4-BE49-F238E27FC236}">
                <a16:creationId xmlns:a16="http://schemas.microsoft.com/office/drawing/2014/main" id="{DA4C3999-7FCE-4742-A3FD-61031EDB103E}"/>
              </a:ext>
            </a:extLst>
          </p:cNvPr>
          <p:cNvSpPr/>
          <p:nvPr/>
        </p:nvSpPr>
        <p:spPr bwMode="auto">
          <a:xfrm>
            <a:off x="8060267" y="1444977"/>
            <a:ext cx="319194" cy="334133"/>
          </a:xfrm>
          <a:prstGeom prst="round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D47F3B6-2424-914B-ADB6-C9BB7DA616EE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63" y="717455"/>
            <a:ext cx="8018321" cy="45077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52B529F-29C4-6B47-9904-D4B3D014AF96}"/>
              </a:ext>
            </a:extLst>
          </p:cNvPr>
          <p:cNvSpPr txBox="1"/>
          <p:nvPr/>
        </p:nvSpPr>
        <p:spPr>
          <a:xfrm>
            <a:off x="4529124" y="1936437"/>
            <a:ext cx="2899575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rgbClr val="FF0000"/>
                </a:solidFill>
              </a:rPr>
              <a:t>Preencher os campos, caso for adquirido bens. Devem ser adicionados um a um.</a:t>
            </a:r>
          </a:p>
        </p:txBody>
      </p:sp>
    </p:spTree>
    <p:extLst>
      <p:ext uri="{BB962C8B-B14F-4D97-AF65-F5344CB8AC3E}">
        <p14:creationId xmlns:p14="http://schemas.microsoft.com/office/powerpoint/2010/main" val="36041525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41946" y="-39264"/>
            <a:ext cx="7154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Cadastrar</a:t>
            </a:r>
            <a:r>
              <a:rPr lang="en-US" altLang="pt-BR" b="1" dirty="0"/>
              <a:t>/</a:t>
            </a:r>
            <a:r>
              <a:rPr lang="en-US" altLang="pt-BR" b="1" dirty="0" err="1"/>
              <a:t>Alterar</a:t>
            </a:r>
            <a:r>
              <a:rPr lang="en-US" altLang="pt-BR" b="1" dirty="0"/>
              <a:t> P/C Final - Aba </a:t>
            </a:r>
            <a:r>
              <a:rPr lang="en-US" altLang="pt-BR" b="1" dirty="0" err="1"/>
              <a:t>Produto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2E1C80F-8B2A-604B-889F-36884F5FB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697714"/>
            <a:ext cx="8952089" cy="4348419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B31B4DEF-E949-FF47-8088-42046104E9FE}"/>
              </a:ext>
            </a:extLst>
          </p:cNvPr>
          <p:cNvSpPr/>
          <p:nvPr/>
        </p:nvSpPr>
        <p:spPr bwMode="auto">
          <a:xfrm>
            <a:off x="8347352" y="1715469"/>
            <a:ext cx="324197" cy="300681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4A508CE-597F-4A4F-9DA9-4C04022CD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1151467"/>
            <a:ext cx="8952089" cy="3976529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844230A5-D4D4-6C4B-BEEE-D4E2FF46AA87}"/>
              </a:ext>
            </a:extLst>
          </p:cNvPr>
          <p:cNvSpPr txBox="1"/>
          <p:nvPr/>
        </p:nvSpPr>
        <p:spPr>
          <a:xfrm>
            <a:off x="4158487" y="2739621"/>
            <a:ext cx="267733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Preencher os campos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CB55C22-D3CC-4F4E-83AB-DD3A90A6C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3" y="1231548"/>
            <a:ext cx="8952089" cy="4126871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75B3225B-5E12-644A-B2B6-ECC7CCE84B05}"/>
              </a:ext>
            </a:extLst>
          </p:cNvPr>
          <p:cNvSpPr/>
          <p:nvPr/>
        </p:nvSpPr>
        <p:spPr bwMode="auto">
          <a:xfrm>
            <a:off x="8271152" y="1270214"/>
            <a:ext cx="476596" cy="548641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49CF22B-C34C-3B43-8308-2E1A672CE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2" y="1270214"/>
            <a:ext cx="8919005" cy="4387108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7FA16B0C-767A-D946-9797-9388099756E1}"/>
              </a:ext>
            </a:extLst>
          </p:cNvPr>
          <p:cNvSpPr/>
          <p:nvPr/>
        </p:nvSpPr>
        <p:spPr bwMode="auto">
          <a:xfrm>
            <a:off x="260977" y="2785890"/>
            <a:ext cx="7528357" cy="307571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108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  <p:bldP spid="21" grpId="0" animBg="1"/>
      <p:bldP spid="23" grpId="1" animBg="1"/>
      <p:bldP spid="2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64277" y="-19648"/>
            <a:ext cx="70985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Cadastrar</a:t>
            </a:r>
            <a:r>
              <a:rPr lang="en-US" altLang="pt-BR" b="1" dirty="0"/>
              <a:t>/</a:t>
            </a:r>
            <a:r>
              <a:rPr lang="en-US" altLang="pt-BR" b="1" dirty="0" err="1"/>
              <a:t>Alterar</a:t>
            </a:r>
            <a:r>
              <a:rPr lang="en-US" altLang="pt-BR" b="1" dirty="0"/>
              <a:t> P/C Final - Aba </a:t>
            </a:r>
            <a:r>
              <a:rPr lang="en-US" altLang="pt-BR" b="1" dirty="0" err="1"/>
              <a:t>Doação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A644CBC-E41B-474E-B686-DA1CAB188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" y="779744"/>
            <a:ext cx="8929512" cy="45599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3DE81694-E013-A842-B816-B89188509327}"/>
              </a:ext>
            </a:extLst>
          </p:cNvPr>
          <p:cNvSpPr/>
          <p:nvPr/>
        </p:nvSpPr>
        <p:spPr bwMode="auto">
          <a:xfrm>
            <a:off x="8302978" y="1781035"/>
            <a:ext cx="348569" cy="318698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A4E3FA3-30C5-0244-A694-FB85CA4C24D5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07" y="994401"/>
            <a:ext cx="7805651" cy="39816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A878C0C-282B-4944-B1BF-CA7397AE85B6}"/>
              </a:ext>
            </a:extLst>
          </p:cNvPr>
          <p:cNvSpPr txBox="1"/>
          <p:nvPr/>
        </p:nvSpPr>
        <p:spPr>
          <a:xfrm>
            <a:off x="3277142" y="2351426"/>
            <a:ext cx="5025836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Preencher os campos, caso tenha algum bem adquirido que foi doado.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3A95EBF-46FE-674A-B343-CD1D48187903}"/>
              </a:ext>
            </a:extLst>
          </p:cNvPr>
          <p:cNvSpPr/>
          <p:nvPr/>
        </p:nvSpPr>
        <p:spPr bwMode="auto">
          <a:xfrm>
            <a:off x="7888538" y="994401"/>
            <a:ext cx="348569" cy="592986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7563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77208" y="-40214"/>
            <a:ext cx="6981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Cadastrar</a:t>
            </a:r>
            <a:r>
              <a:rPr lang="en-US" altLang="pt-BR" b="1" dirty="0"/>
              <a:t>/</a:t>
            </a:r>
            <a:r>
              <a:rPr lang="en-US" altLang="pt-BR" b="1" dirty="0" err="1"/>
              <a:t>Alterar</a:t>
            </a:r>
            <a:r>
              <a:rPr lang="en-US" altLang="pt-BR" b="1" dirty="0"/>
              <a:t> P/C Final - Aba </a:t>
            </a:r>
            <a:r>
              <a:rPr lang="en-US" altLang="pt-BR" b="1" dirty="0" err="1"/>
              <a:t>Objeto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A15D8FE-5E57-1A42-94A4-7EEDB0F55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" y="638241"/>
            <a:ext cx="8918223" cy="485944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D1A2AD3-752B-3448-8E70-BA07193A63AB}"/>
              </a:ext>
            </a:extLst>
          </p:cNvPr>
          <p:cNvSpPr txBox="1"/>
          <p:nvPr/>
        </p:nvSpPr>
        <p:spPr>
          <a:xfrm>
            <a:off x="4085749" y="3067964"/>
            <a:ext cx="361695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Preencher, campo obrigatório.</a:t>
            </a:r>
          </a:p>
        </p:txBody>
      </p:sp>
    </p:spTree>
    <p:extLst>
      <p:ext uri="{BB962C8B-B14F-4D97-AF65-F5344CB8AC3E}">
        <p14:creationId xmlns:p14="http://schemas.microsoft.com/office/powerpoint/2010/main" val="3787565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77208" y="-40214"/>
            <a:ext cx="7725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Cadastrar</a:t>
            </a:r>
            <a:r>
              <a:rPr lang="en-US" altLang="pt-BR" b="1" dirty="0"/>
              <a:t>/</a:t>
            </a:r>
            <a:r>
              <a:rPr lang="en-US" altLang="pt-BR" b="1" dirty="0" err="1"/>
              <a:t>Alterar</a:t>
            </a:r>
            <a:r>
              <a:rPr lang="en-US" altLang="pt-BR" b="1" dirty="0"/>
              <a:t> P/C Final - Aba </a:t>
            </a:r>
            <a:r>
              <a:rPr lang="en-US" altLang="pt-BR" b="1" dirty="0" err="1"/>
              <a:t>Documentos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65E676A-2127-5747-A272-B8A807455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1" y="711201"/>
            <a:ext cx="8602134" cy="456071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A4FC72FE-5FC2-3840-9E94-68789CD59581}"/>
              </a:ext>
            </a:extLst>
          </p:cNvPr>
          <p:cNvSpPr/>
          <p:nvPr/>
        </p:nvSpPr>
        <p:spPr bwMode="auto">
          <a:xfrm>
            <a:off x="6710218" y="817598"/>
            <a:ext cx="415637" cy="346635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16F9C7D-3BEF-8646-B4B5-1C1A8EE12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2" y="925690"/>
            <a:ext cx="8715023" cy="4617154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671971E-9CE7-ED43-98BE-CEDE9624C427}"/>
              </a:ext>
            </a:extLst>
          </p:cNvPr>
          <p:cNvSpPr/>
          <p:nvPr/>
        </p:nvSpPr>
        <p:spPr bwMode="auto">
          <a:xfrm>
            <a:off x="1207912" y="4633242"/>
            <a:ext cx="1219200" cy="346635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D9787A9-73B9-C248-B87B-3BD5047172C0}"/>
              </a:ext>
            </a:extLst>
          </p:cNvPr>
          <p:cNvSpPr/>
          <p:nvPr/>
        </p:nvSpPr>
        <p:spPr bwMode="auto">
          <a:xfrm>
            <a:off x="3086227" y="1164233"/>
            <a:ext cx="2953329" cy="1093545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75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1" grpId="0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258762" y="5110456"/>
            <a:ext cx="8656637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ap="rnd" algn="ctr">
            <a:solidFill>
              <a:schemeClr val="tx1"/>
            </a:solidFill>
            <a:prstDash val="sysDot"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pt-BR" sz="2000" b="0" dirty="0" err="1">
                <a:solidFill>
                  <a:srgbClr val="FF0000"/>
                </a:solidFill>
              </a:rPr>
              <a:t>Dependendo</a:t>
            </a:r>
            <a:r>
              <a:rPr lang="en-US" altLang="pt-BR" sz="2000" b="0" dirty="0">
                <a:solidFill>
                  <a:srgbClr val="FF0000"/>
                </a:solidFill>
              </a:rPr>
              <a:t> do </a:t>
            </a:r>
            <a:r>
              <a:rPr lang="en-US" altLang="pt-BR" sz="2000" b="0" dirty="0" err="1">
                <a:solidFill>
                  <a:srgbClr val="FF0000"/>
                </a:solidFill>
              </a:rPr>
              <a:t>objeto</a:t>
            </a:r>
            <a:r>
              <a:rPr lang="en-US" altLang="pt-BR" sz="2000" b="0" dirty="0">
                <a:solidFill>
                  <a:srgbClr val="FF0000"/>
                </a:solidFill>
              </a:rPr>
              <a:t>, o Questionário </a:t>
            </a:r>
            <a:r>
              <a:rPr lang="en-US" altLang="pt-BR" sz="2000" b="0" dirty="0" err="1">
                <a:solidFill>
                  <a:srgbClr val="FF0000"/>
                </a:solidFill>
              </a:rPr>
              <a:t>deve</a:t>
            </a:r>
            <a:r>
              <a:rPr lang="en-US" altLang="pt-BR" sz="2000" b="0" dirty="0">
                <a:solidFill>
                  <a:srgbClr val="FF0000"/>
                </a:solidFill>
              </a:rPr>
              <a:t> </a:t>
            </a:r>
            <a:r>
              <a:rPr lang="en-US" altLang="pt-BR" sz="2000" b="0" dirty="0" err="1">
                <a:solidFill>
                  <a:srgbClr val="FF0000"/>
                </a:solidFill>
              </a:rPr>
              <a:t>ser</a:t>
            </a:r>
            <a:r>
              <a:rPr lang="en-US" altLang="pt-BR" sz="2000" b="0" dirty="0">
                <a:solidFill>
                  <a:srgbClr val="FF0000"/>
                </a:solidFill>
              </a:rPr>
              <a:t> </a:t>
            </a:r>
            <a:r>
              <a:rPr lang="en-US" altLang="pt-BR" sz="2000" b="0" dirty="0" err="1">
                <a:solidFill>
                  <a:srgbClr val="FF0000"/>
                </a:solidFill>
              </a:rPr>
              <a:t>respondido</a:t>
            </a:r>
            <a:r>
              <a:rPr lang="en-US" altLang="pt-BR" sz="2000" b="0" dirty="0">
                <a:solidFill>
                  <a:srgbClr val="FF0000"/>
                </a:solidFill>
              </a:rPr>
              <a:t>: na P/C final </a:t>
            </a:r>
            <a:r>
              <a:rPr lang="en-US" altLang="pt-BR" sz="2000" b="0" dirty="0" err="1">
                <a:solidFill>
                  <a:srgbClr val="FF0000"/>
                </a:solidFill>
              </a:rPr>
              <a:t>ou</a:t>
            </a:r>
            <a:r>
              <a:rPr lang="en-US" altLang="pt-BR" sz="2000" b="0" dirty="0">
                <a:solidFill>
                  <a:srgbClr val="FF0000"/>
                </a:solidFill>
              </a:rPr>
              <a:t> </a:t>
            </a:r>
            <a:r>
              <a:rPr lang="en-US" altLang="pt-BR" sz="2000" b="0" dirty="0" err="1">
                <a:solidFill>
                  <a:srgbClr val="FF0000"/>
                </a:solidFill>
              </a:rPr>
              <a:t>nos</a:t>
            </a:r>
            <a:r>
              <a:rPr lang="en-US" altLang="pt-BR" sz="2000" b="0" dirty="0">
                <a:solidFill>
                  <a:srgbClr val="FF0000"/>
                </a:solidFill>
              </a:rPr>
              <a:t> </a:t>
            </a:r>
            <a:r>
              <a:rPr lang="en-US" altLang="pt-BR" sz="2000" b="0" dirty="0" err="1">
                <a:solidFill>
                  <a:srgbClr val="FF0000"/>
                </a:solidFill>
              </a:rPr>
              <a:t>próximos</a:t>
            </a:r>
            <a:r>
              <a:rPr lang="en-US" altLang="pt-BR" sz="2000" b="0" dirty="0">
                <a:solidFill>
                  <a:srgbClr val="FF0000"/>
                </a:solidFill>
              </a:rPr>
              <a:t> 3 </a:t>
            </a:r>
            <a:r>
              <a:rPr lang="en-US" altLang="pt-BR" sz="2000" b="0" dirty="0" err="1">
                <a:solidFill>
                  <a:srgbClr val="FF0000"/>
                </a:solidFill>
              </a:rPr>
              <a:t>quadrimestres</a:t>
            </a:r>
            <a:r>
              <a:rPr lang="en-US" altLang="pt-BR" sz="2000" b="0" dirty="0">
                <a:solidFill>
                  <a:srgbClr val="FF0000"/>
                </a:solidFill>
              </a:rPr>
              <a:t>, </a:t>
            </a:r>
            <a:r>
              <a:rPr lang="en-US" altLang="pt-BR" sz="2000" b="0" dirty="0" err="1">
                <a:solidFill>
                  <a:srgbClr val="FF0000"/>
                </a:solidFill>
              </a:rPr>
              <a:t>após</a:t>
            </a:r>
            <a:r>
              <a:rPr lang="en-US" altLang="pt-BR" sz="2000" b="0" dirty="0">
                <a:solidFill>
                  <a:srgbClr val="FF0000"/>
                </a:solidFill>
              </a:rPr>
              <a:t> o </a:t>
            </a:r>
            <a:r>
              <a:rPr lang="en-US" altLang="pt-BR" sz="2000" b="0" dirty="0" err="1">
                <a:solidFill>
                  <a:srgbClr val="FF0000"/>
                </a:solidFill>
              </a:rPr>
              <a:t>término</a:t>
            </a:r>
            <a:r>
              <a:rPr lang="en-US" altLang="pt-BR" sz="2000" b="0" dirty="0">
                <a:solidFill>
                  <a:srgbClr val="FF0000"/>
                </a:solidFill>
              </a:rPr>
              <a:t> de </a:t>
            </a:r>
            <a:r>
              <a:rPr lang="en-US" altLang="pt-BR" sz="2000" b="0" dirty="0" err="1">
                <a:solidFill>
                  <a:srgbClr val="FF0000"/>
                </a:solidFill>
              </a:rPr>
              <a:t>vigência</a:t>
            </a:r>
            <a:r>
              <a:rPr lang="en-US" altLang="pt-BR" sz="2000" b="0" dirty="0">
                <a:solidFill>
                  <a:srgbClr val="FF0000"/>
                </a:solidFill>
              </a:rPr>
              <a:t> do </a:t>
            </a:r>
            <a:r>
              <a:rPr lang="en-US" altLang="pt-BR" sz="2000" b="0" dirty="0" err="1">
                <a:solidFill>
                  <a:srgbClr val="FF0000"/>
                </a:solidFill>
              </a:rPr>
              <a:t>convênio</a:t>
            </a:r>
            <a:r>
              <a:rPr lang="en-US" altLang="pt-BR" sz="2000" b="0" dirty="0">
                <a:solidFill>
                  <a:srgbClr val="FF0000"/>
                </a:solidFill>
              </a:rPr>
              <a:t>.</a:t>
            </a:r>
            <a:endParaRPr lang="pt-BR" altLang="pt-BR" sz="2000" b="0" dirty="0">
              <a:solidFill>
                <a:srgbClr val="FF0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022116" y="-42863"/>
            <a:ext cx="5129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Responder </a:t>
            </a:r>
            <a:r>
              <a:rPr lang="en-US" altLang="pt-BR" b="1" dirty="0" err="1"/>
              <a:t>Questionário</a:t>
            </a:r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E51CC60-80DD-2443-A870-5A0F371C7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4" y="553463"/>
            <a:ext cx="8850489" cy="4447515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475203A-EE59-C943-A041-91AF5B051A25}"/>
              </a:ext>
            </a:extLst>
          </p:cNvPr>
          <p:cNvSpPr/>
          <p:nvPr/>
        </p:nvSpPr>
        <p:spPr bwMode="auto">
          <a:xfrm>
            <a:off x="6000350" y="3772029"/>
            <a:ext cx="1439027" cy="540327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088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</a:t>
            </a:r>
            <a:endParaRPr lang="pt-BR" altLang="pt-BR" sz="2400" dirty="0">
              <a:solidFill>
                <a:schemeClr val="accent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  <a:defRPr/>
            </a:pPr>
            <a:r>
              <a:rPr lang="pt-BR" sz="1600" dirty="0"/>
              <a:t> </a:t>
            </a:r>
          </a:p>
          <a:p>
            <a:pPr marL="0" indent="0" algn="just">
              <a:buNone/>
              <a:defRPr/>
            </a:pPr>
            <a:endParaRPr lang="pt-BR" sz="1600" dirty="0"/>
          </a:p>
          <a:p>
            <a:pPr marL="457200" lvl="1" indent="0" algn="just">
              <a:buNone/>
              <a:defRPr/>
            </a:pP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buFontTx/>
              <a:buNone/>
              <a:defRPr/>
            </a:pP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2264" y="628869"/>
            <a:ext cx="85143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- Responder ao questionário caso o concedente tenha selecionado a frequência: </a:t>
            </a:r>
          </a:p>
          <a:p>
            <a:pPr lvl="1" algn="just">
              <a:defRPr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   “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P/C final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” (definido de acordo com o objeto);</a:t>
            </a:r>
          </a:p>
          <a:p>
            <a:pPr lvl="1" algn="just">
              <a:defRPr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- Para consultar a frequência acessar a funcionalidade Consultar Transferência – aba questionário</a:t>
            </a:r>
            <a:endParaRPr lang="pt-BR" sz="1600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586408" y="-45789"/>
            <a:ext cx="7391400" cy="6096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altLang="pt-BR" sz="2400" b="1" dirty="0">
                <a:solidFill>
                  <a:srgbClr val="0070C0"/>
                </a:solidFill>
              </a:rPr>
              <a:t> </a:t>
            </a:r>
            <a:r>
              <a:rPr lang="en-US" alt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Funcionalidade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Responder </a:t>
            </a:r>
            <a:r>
              <a:rPr lang="en-US" alt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Questionário</a:t>
            </a: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3177BD3-CDD0-2748-B1D2-997C0C65E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" y="1706087"/>
            <a:ext cx="8782756" cy="3870624"/>
          </a:xfrm>
          <a:prstGeom prst="rect">
            <a:avLst/>
          </a:prstGeom>
        </p:spPr>
      </p:pic>
      <p:sp>
        <p:nvSpPr>
          <p:cNvPr id="14" name="Retângulo de cantos arredondados 4">
            <a:extLst>
              <a:ext uri="{FF2B5EF4-FFF2-40B4-BE49-F238E27FC236}">
                <a16:creationId xmlns:a16="http://schemas.microsoft.com/office/drawing/2014/main" id="{627D499B-7B08-9945-8B7B-C76C43B89FE2}"/>
              </a:ext>
            </a:extLst>
          </p:cNvPr>
          <p:cNvSpPr/>
          <p:nvPr/>
        </p:nvSpPr>
        <p:spPr bwMode="auto">
          <a:xfrm>
            <a:off x="8569345" y="2353083"/>
            <a:ext cx="381000" cy="473826"/>
          </a:xfrm>
          <a:prstGeom prst="round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159D1E0-576A-484F-977A-1296B5440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4" y="2017540"/>
            <a:ext cx="8940136" cy="3694637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DBE21164-E18D-764D-91FC-67E009001220}"/>
              </a:ext>
            </a:extLst>
          </p:cNvPr>
          <p:cNvSpPr/>
          <p:nvPr/>
        </p:nvSpPr>
        <p:spPr bwMode="auto">
          <a:xfrm>
            <a:off x="983672" y="3556000"/>
            <a:ext cx="472595" cy="225778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7016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dirty="0">
                <a:solidFill>
                  <a:srgbClr val="FF0000"/>
                </a:solidFill>
              </a:rPr>
              <a:t>        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936865" y="-34004"/>
            <a:ext cx="5574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/>
              <a:t>Responder </a:t>
            </a:r>
            <a:r>
              <a:rPr lang="en-US" altLang="pt-BR" b="1" dirty="0" err="1"/>
              <a:t>Questionário</a:t>
            </a:r>
            <a:r>
              <a:rPr lang="en-US" altLang="pt-BR" b="1" dirty="0"/>
              <a:t> – Aba </a:t>
            </a:r>
            <a:r>
              <a:rPr lang="en-US" altLang="pt-BR" b="1" dirty="0" err="1"/>
              <a:t>Identificação</a:t>
            </a: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715AD5-493C-654F-BE26-25E882A57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9" y="542937"/>
            <a:ext cx="8647290" cy="389359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8E13438-31FB-4C4D-B859-DE1798D44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745216"/>
            <a:ext cx="8737601" cy="4402517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162CAA67-6625-A846-B7C6-0E3016744458}"/>
              </a:ext>
            </a:extLst>
          </p:cNvPr>
          <p:cNvSpPr/>
          <p:nvPr/>
        </p:nvSpPr>
        <p:spPr bwMode="auto">
          <a:xfrm>
            <a:off x="228918" y="2041157"/>
            <a:ext cx="384526" cy="216622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0CCA823-02A6-9D4F-9C7B-717744D6C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923148"/>
            <a:ext cx="8737601" cy="4224586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B72000CA-22FC-F24D-8168-E0DB4261FF29}"/>
              </a:ext>
            </a:extLst>
          </p:cNvPr>
          <p:cNvSpPr txBox="1"/>
          <p:nvPr/>
        </p:nvSpPr>
        <p:spPr>
          <a:xfrm>
            <a:off x="6026204" y="3607445"/>
            <a:ext cx="136768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Preencher</a:t>
            </a:r>
          </a:p>
        </p:txBody>
      </p:sp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18B01DA3-0B80-144F-837F-1EB4AA01AFB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966748" y="3702756"/>
            <a:ext cx="2014301" cy="85147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7" name="Retângulo 36">
            <a:extLst>
              <a:ext uri="{FF2B5EF4-FFF2-40B4-BE49-F238E27FC236}">
                <a16:creationId xmlns:a16="http://schemas.microsoft.com/office/drawing/2014/main" id="{5DA39673-63B7-2F41-BCC9-F652AC9B10C6}"/>
              </a:ext>
            </a:extLst>
          </p:cNvPr>
          <p:cNvSpPr/>
          <p:nvPr/>
        </p:nvSpPr>
        <p:spPr bwMode="auto">
          <a:xfrm>
            <a:off x="2289843" y="2156178"/>
            <a:ext cx="4370601" cy="989537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EA39A293-6286-A347-AA1F-0AF0FFE0D4E5}"/>
              </a:ext>
            </a:extLst>
          </p:cNvPr>
          <p:cNvSpPr/>
          <p:nvPr/>
        </p:nvSpPr>
        <p:spPr bwMode="auto">
          <a:xfrm>
            <a:off x="7787532" y="1002578"/>
            <a:ext cx="442067" cy="250489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5D96A50-169A-3149-865A-ED3EFA129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960864"/>
            <a:ext cx="8827912" cy="4615847"/>
          </a:xfrm>
          <a:prstGeom prst="rect">
            <a:avLst/>
          </a:prstGeom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14C45989-25D1-9D46-9F24-1B5428A7CF8F}"/>
              </a:ext>
            </a:extLst>
          </p:cNvPr>
          <p:cNvSpPr/>
          <p:nvPr/>
        </p:nvSpPr>
        <p:spPr bwMode="auto">
          <a:xfrm>
            <a:off x="228918" y="2156178"/>
            <a:ext cx="8384504" cy="824089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3391E951-7475-FC42-A353-9A05C99B1197}"/>
              </a:ext>
            </a:extLst>
          </p:cNvPr>
          <p:cNvSpPr/>
          <p:nvPr/>
        </p:nvSpPr>
        <p:spPr bwMode="auto">
          <a:xfrm>
            <a:off x="1635087" y="4007555"/>
            <a:ext cx="654755" cy="1004712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11533641-08FF-7B4F-AF9C-960D53334CA9}"/>
              </a:ext>
            </a:extLst>
          </p:cNvPr>
          <p:cNvSpPr/>
          <p:nvPr/>
        </p:nvSpPr>
        <p:spPr bwMode="auto">
          <a:xfrm>
            <a:off x="8127647" y="1020910"/>
            <a:ext cx="384526" cy="269873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D194EBAF-EA50-8D41-B9A4-B17C6EAF7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1125829"/>
            <a:ext cx="8827912" cy="4666530"/>
          </a:xfrm>
          <a:prstGeom prst="rect">
            <a:avLst/>
          </a:prstGeom>
        </p:spPr>
      </p:pic>
      <p:sp>
        <p:nvSpPr>
          <p:cNvPr id="42" name="Retângulo 41">
            <a:extLst>
              <a:ext uri="{FF2B5EF4-FFF2-40B4-BE49-F238E27FC236}">
                <a16:creationId xmlns:a16="http://schemas.microsoft.com/office/drawing/2014/main" id="{FED1361E-50C2-4240-B7F3-BB4768A653EB}"/>
              </a:ext>
            </a:extLst>
          </p:cNvPr>
          <p:cNvSpPr/>
          <p:nvPr/>
        </p:nvSpPr>
        <p:spPr bwMode="auto">
          <a:xfrm>
            <a:off x="3001043" y="1701969"/>
            <a:ext cx="2980005" cy="725142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F5A15969-566B-F549-8987-CA936AFF1BA5}"/>
              </a:ext>
            </a:extLst>
          </p:cNvPr>
          <p:cNvSpPr/>
          <p:nvPr/>
        </p:nvSpPr>
        <p:spPr bwMode="auto">
          <a:xfrm>
            <a:off x="680628" y="4915576"/>
            <a:ext cx="1701328" cy="269873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74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0372" y="0"/>
            <a:ext cx="7870371" cy="430924"/>
          </a:xfrm>
        </p:spPr>
        <p:txBody>
          <a:bodyPr/>
          <a:lstStyle/>
          <a:p>
            <a:pPr algn="ctr"/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Prestação de Contas Parcial – Fundamentação legal</a:t>
            </a:r>
            <a:endParaRPr lang="pt-BR" sz="2400" dirty="0"/>
          </a:p>
        </p:txBody>
      </p:sp>
      <p:sp>
        <p:nvSpPr>
          <p:cNvPr id="15363" name="Rectangle 4"/>
          <p:cNvSpPr>
            <a:spLocks noGrp="1" noChangeArrowheads="1"/>
          </p:cNvSpPr>
          <p:nvPr>
            <p:ph idx="1"/>
          </p:nvPr>
        </p:nvSpPr>
        <p:spPr>
          <a:xfrm>
            <a:off x="276067" y="1159621"/>
            <a:ext cx="8470106" cy="901935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457200" indent="-457200">
              <a:defRPr/>
            </a:pPr>
            <a:endParaRPr lang="pt-BR" altLang="pt-BR" sz="2400" b="1" dirty="0"/>
          </a:p>
          <a:p>
            <a:pPr marL="0" indent="0">
              <a:buFontTx/>
              <a:buNone/>
              <a:defRPr/>
            </a:pPr>
            <a:endParaRPr lang="pt-BR" altLang="pt-BR" sz="24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9FC17D8-6AB4-8641-AD73-691BCC6B3DCA}"/>
              </a:ext>
            </a:extLst>
          </p:cNvPr>
          <p:cNvSpPr/>
          <p:nvPr/>
        </p:nvSpPr>
        <p:spPr>
          <a:xfrm>
            <a:off x="180623" y="1189765"/>
            <a:ext cx="85655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endParaRPr lang="pt-BR" altLang="pt-BR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pt-BR" altLang="pt-BR" sz="2800" u="sng" dirty="0">
                <a:latin typeface="Arial" panose="020B0604020202020204" pitchFamily="34" charset="0"/>
                <a:cs typeface="Arial" panose="020B0604020202020204" pitchFamily="34" charset="0"/>
              </a:rPr>
              <a:t>Convênios </a:t>
            </a:r>
            <a:r>
              <a:rPr lang="pt-BR" altLang="pt-BR" sz="2100" dirty="0">
                <a:latin typeface="Arial" panose="020B0604020202020204" pitchFamily="34" charset="0"/>
                <a:cs typeface="Arial" panose="020B0604020202020204" pitchFamily="34" charset="0"/>
              </a:rPr>
              <a:t>– art. 63 do Decreto 127/11;</a:t>
            </a:r>
          </a:p>
          <a:p>
            <a:pPr algn="ctr">
              <a:defRPr/>
            </a:pPr>
            <a:endParaRPr lang="pt-BR" alt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3AF1365-2BE8-1E4F-8FF3-7381FC0CEBB5}"/>
              </a:ext>
            </a:extLst>
          </p:cNvPr>
          <p:cNvSpPr txBox="1"/>
          <p:nvPr/>
        </p:nvSpPr>
        <p:spPr>
          <a:xfrm>
            <a:off x="2664178" y="351084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1844AA7-85B6-E24D-9634-0BE8D436EB98}"/>
              </a:ext>
            </a:extLst>
          </p:cNvPr>
          <p:cNvSpPr txBox="1"/>
          <p:nvPr/>
        </p:nvSpPr>
        <p:spPr>
          <a:xfrm>
            <a:off x="180623" y="3295400"/>
            <a:ext cx="89260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u="sng" dirty="0"/>
              <a:t>Termos de Colaboração e Fomento</a:t>
            </a:r>
            <a:r>
              <a:rPr lang="pt-BR" dirty="0"/>
              <a:t>: </a:t>
            </a:r>
            <a:r>
              <a:rPr lang="pt-BR" dirty="0" err="1"/>
              <a:t>arts</a:t>
            </a:r>
            <a:r>
              <a:rPr lang="pt-BR" dirty="0"/>
              <a:t>. 50 ao 52 do Decreto </a:t>
            </a:r>
          </a:p>
          <a:p>
            <a:r>
              <a:rPr lang="pt-BR" dirty="0"/>
              <a:t>1.196/17</a:t>
            </a:r>
          </a:p>
        </p:txBody>
      </p:sp>
    </p:spTree>
    <p:extLst>
      <p:ext uri="{BB962C8B-B14F-4D97-AF65-F5344CB8AC3E}">
        <p14:creationId xmlns:p14="http://schemas.microsoft.com/office/powerpoint/2010/main" val="328954527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800" dirty="0">
                <a:solidFill>
                  <a:srgbClr val="FF0000"/>
                </a:solidFill>
              </a:rPr>
              <a:t>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086495" y="-66502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Enviar</a:t>
            </a:r>
            <a:r>
              <a:rPr lang="en-US" altLang="pt-BR" b="1" dirty="0"/>
              <a:t> P/C Final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B3839AE-257F-6546-BC5F-E6E6E669F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4" y="553463"/>
            <a:ext cx="8850489" cy="495551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010551A-6020-E84D-AA64-E3A545F42442}"/>
              </a:ext>
            </a:extLst>
          </p:cNvPr>
          <p:cNvSpPr/>
          <p:nvPr/>
        </p:nvSpPr>
        <p:spPr bwMode="auto">
          <a:xfrm>
            <a:off x="6017593" y="3731387"/>
            <a:ext cx="1320185" cy="392957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7433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800" dirty="0">
                <a:solidFill>
                  <a:srgbClr val="FF0000"/>
                </a:solidFill>
              </a:rPr>
              <a:t>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26667" y="612511"/>
            <a:ext cx="8213868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P/C final só poderá ser enviada após o envio de todas as P/C parciais e do questionário, no caso de instrumentos que exigem a resposta ao questionário na prestação de contas final.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2086495" y="-66502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Enviar</a:t>
            </a:r>
            <a:r>
              <a:rPr lang="en-US" altLang="pt-BR" b="1" dirty="0"/>
              <a:t> P/C Final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AABBF96-4F70-C546-91AB-DFBB07B49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7" y="1298201"/>
            <a:ext cx="8681867" cy="3913722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1AFFD326-FD5D-8B4F-901C-4BFBC0406478}"/>
              </a:ext>
            </a:extLst>
          </p:cNvPr>
          <p:cNvSpPr/>
          <p:nvPr/>
        </p:nvSpPr>
        <p:spPr bwMode="auto">
          <a:xfrm>
            <a:off x="1191491" y="2386505"/>
            <a:ext cx="2004176" cy="281566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B4876F16-0368-CF48-B4DE-922F713B7E51}"/>
              </a:ext>
            </a:extLst>
          </p:cNvPr>
          <p:cNvSpPr/>
          <p:nvPr/>
        </p:nvSpPr>
        <p:spPr bwMode="auto">
          <a:xfrm>
            <a:off x="8398933" y="2097566"/>
            <a:ext cx="393015" cy="281566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7DFD437-7912-1A4C-A6DA-845D4EAA8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6" y="1445849"/>
            <a:ext cx="8681867" cy="3982159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A3083284-61DC-4746-B8D6-AAE3CADEC479}"/>
              </a:ext>
            </a:extLst>
          </p:cNvPr>
          <p:cNvSpPr/>
          <p:nvPr/>
        </p:nvSpPr>
        <p:spPr bwMode="auto">
          <a:xfrm>
            <a:off x="326667" y="3434731"/>
            <a:ext cx="689333" cy="281566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43977F9-041A-B745-80B0-91F18CB4D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1414634"/>
            <a:ext cx="8867935" cy="4423136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3EC95E55-8423-5241-B3E7-E5ADDBDABF0D}"/>
              </a:ext>
            </a:extLst>
          </p:cNvPr>
          <p:cNvSpPr/>
          <p:nvPr/>
        </p:nvSpPr>
        <p:spPr bwMode="auto">
          <a:xfrm>
            <a:off x="8207022" y="1521569"/>
            <a:ext cx="388418" cy="281566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4A220F9A-D496-5A49-9DB9-BC59DD1D5315}"/>
              </a:ext>
            </a:extLst>
          </p:cNvPr>
          <p:cNvSpPr/>
          <p:nvPr/>
        </p:nvSpPr>
        <p:spPr bwMode="auto">
          <a:xfrm>
            <a:off x="1607936" y="1854429"/>
            <a:ext cx="1367444" cy="281566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2456C252-34FA-6040-8421-BCC51BD07801}"/>
              </a:ext>
            </a:extLst>
          </p:cNvPr>
          <p:cNvSpPr txBox="1"/>
          <p:nvPr/>
        </p:nvSpPr>
        <p:spPr>
          <a:xfrm>
            <a:off x="4294408" y="3547075"/>
            <a:ext cx="3760132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Vai ser preenchido quando for recebida</a:t>
            </a:r>
          </a:p>
        </p:txBody>
      </p: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9EA0E25B-14E6-2845-AAEB-C8C272C23D98}"/>
              </a:ext>
            </a:extLst>
          </p:cNvPr>
          <p:cNvCxnSpPr>
            <a:cxnSpLocks/>
          </p:cNvCxnSpPr>
          <p:nvPr/>
        </p:nvCxnSpPr>
        <p:spPr bwMode="auto">
          <a:xfrm flipH="1">
            <a:off x="3665331" y="3826100"/>
            <a:ext cx="629077" cy="150454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1CE019C4-E15D-5346-83F0-DD082BF16145}"/>
              </a:ext>
            </a:extLst>
          </p:cNvPr>
          <p:cNvCxnSpPr>
            <a:cxnSpLocks/>
          </p:cNvCxnSpPr>
          <p:nvPr/>
        </p:nvCxnSpPr>
        <p:spPr bwMode="auto">
          <a:xfrm flipH="1">
            <a:off x="3055728" y="3716297"/>
            <a:ext cx="1219206" cy="164543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42307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7" grpId="0" animBg="1"/>
      <p:bldP spid="31" grpId="0" animBg="1"/>
      <p:bldP spid="34" grpId="0" animBg="1"/>
      <p:bldP spid="3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4593"/>
            <a:ext cx="8229600" cy="777765"/>
          </a:xfrm>
        </p:spPr>
        <p:txBody>
          <a:bodyPr/>
          <a:lstStyle/>
          <a:p>
            <a:pPr algn="ctr"/>
            <a:r>
              <a:rPr lang="pt-BR" altLang="pt-BR" sz="2800" b="1" dirty="0">
                <a:solidFill>
                  <a:srgbClr val="0070C0"/>
                </a:solidFill>
              </a:rPr>
              <a:t>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Funcionalidade</a:t>
            </a:r>
            <a:r>
              <a:rPr lang="pt-BR" altLang="pt-BR" sz="2800" b="1" dirty="0"/>
              <a:t>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Imprimir P/C Final</a:t>
            </a:r>
          </a:p>
        </p:txBody>
      </p:sp>
      <p:sp>
        <p:nvSpPr>
          <p:cNvPr id="167944" name="Espaço Reservado para Número de Slide 8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pt-BR" altLang="pt-BR" sz="1200" b="0">
                <a:solidFill>
                  <a:srgbClr val="0F4C0E"/>
                </a:solidFill>
                <a:latin typeface="Arial Black" pitchFamily="34" charset="0"/>
              </a:rPr>
              <a:t>Página </a:t>
            </a:r>
            <a:fld id="{0D11019E-F86E-44A4-A107-AFCBC5DC2936}" type="slidenum">
              <a:rPr altLang="pt-BR" sz="1200" b="0" noProof="1" smtClean="0">
                <a:solidFill>
                  <a:srgbClr val="0F4C0E"/>
                </a:solidFill>
                <a:latin typeface="Arial Black" pitchFamily="34" charset="0"/>
              </a:rPr>
              <a:pPr eaLnBrk="1" hangingPunct="1">
                <a:spcBef>
                  <a:spcPct val="0"/>
                </a:spcBef>
                <a:defRPr/>
              </a:pPr>
              <a:t>52</a:t>
            </a:fld>
            <a:endParaRPr lang="pt-BR" altLang="pt-BR" sz="1200" b="0" noProof="1">
              <a:solidFill>
                <a:srgbClr val="0F4C0E"/>
              </a:solidFill>
              <a:latin typeface="Arial Black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1945D8F-D088-B545-9C5C-1BBF326E9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4" y="553463"/>
            <a:ext cx="8850489" cy="506840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DEFF29C-FDE0-C647-BC37-CB907A64C6F8}"/>
              </a:ext>
            </a:extLst>
          </p:cNvPr>
          <p:cNvSpPr/>
          <p:nvPr/>
        </p:nvSpPr>
        <p:spPr bwMode="auto">
          <a:xfrm>
            <a:off x="5994399" y="3411167"/>
            <a:ext cx="1363287" cy="465512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8960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57655"/>
          </a:xfrm>
        </p:spPr>
        <p:txBody>
          <a:bodyPr/>
          <a:lstStyle/>
          <a:p>
            <a:pPr algn="ctr"/>
            <a:r>
              <a:rPr lang="pt-BR" altLang="pt-BR" sz="2400" dirty="0">
                <a:solidFill>
                  <a:srgbClr val="FF0000"/>
                </a:solidFill>
              </a:rPr>
              <a:t>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167944" name="Espaço Reservado para Número de Slide 8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pt-BR" altLang="pt-BR" sz="1200" b="0">
                <a:solidFill>
                  <a:srgbClr val="0F4C0E"/>
                </a:solidFill>
                <a:latin typeface="Arial Black" pitchFamily="34" charset="0"/>
              </a:rPr>
              <a:t>Página </a:t>
            </a:r>
            <a:fld id="{0D11019E-F86E-44A4-A107-AFCBC5DC2936}" type="slidenum">
              <a:rPr altLang="pt-BR" sz="1200" b="0" noProof="1" smtClean="0">
                <a:solidFill>
                  <a:srgbClr val="0F4C0E"/>
                </a:solidFill>
                <a:latin typeface="Arial Black" pitchFamily="34" charset="0"/>
              </a:rPr>
              <a:pPr eaLnBrk="1" hangingPunct="1">
                <a:spcBef>
                  <a:spcPct val="0"/>
                </a:spcBef>
                <a:defRPr/>
              </a:pPr>
              <a:t>53</a:t>
            </a:fld>
            <a:endParaRPr lang="pt-BR" altLang="pt-BR" sz="1200" b="0" noProof="1">
              <a:solidFill>
                <a:srgbClr val="0F4C0E"/>
              </a:solidFill>
              <a:latin typeface="Arial Black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0"/>
            <a:ext cx="8163098" cy="683172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pt-BR" altLang="pt-BR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Funcionalidade Imprimir P/C Final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CEFDD78-70B1-4B4D-B0B7-82BD6C2E1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2" y="683172"/>
            <a:ext cx="8782757" cy="4684817"/>
          </a:xfrm>
          <a:prstGeom prst="rect">
            <a:avLst/>
          </a:prstGeom>
        </p:spPr>
      </p:pic>
      <p:sp>
        <p:nvSpPr>
          <p:cNvPr id="14" name="Retângulo de cantos arredondados 4">
            <a:extLst>
              <a:ext uri="{FF2B5EF4-FFF2-40B4-BE49-F238E27FC236}">
                <a16:creationId xmlns:a16="http://schemas.microsoft.com/office/drawing/2014/main" id="{849E9D60-97BC-1241-8A1C-7EE5D63D50E0}"/>
              </a:ext>
            </a:extLst>
          </p:cNvPr>
          <p:cNvSpPr/>
          <p:nvPr/>
        </p:nvSpPr>
        <p:spPr bwMode="auto">
          <a:xfrm>
            <a:off x="1666311" y="1659238"/>
            <a:ext cx="1291378" cy="316317"/>
          </a:xfrm>
          <a:prstGeom prst="round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tângulo de cantos arredondados 4">
            <a:extLst>
              <a:ext uri="{FF2B5EF4-FFF2-40B4-BE49-F238E27FC236}">
                <a16:creationId xmlns:a16="http://schemas.microsoft.com/office/drawing/2014/main" id="{C73B7EE0-00A8-A741-8BEB-3A1207FBA6B1}"/>
              </a:ext>
            </a:extLst>
          </p:cNvPr>
          <p:cNvSpPr/>
          <p:nvPr/>
        </p:nvSpPr>
        <p:spPr bwMode="auto">
          <a:xfrm>
            <a:off x="8515350" y="1399823"/>
            <a:ext cx="347355" cy="259415"/>
          </a:xfrm>
          <a:prstGeom prst="round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D1D21F84-9328-1A45-B476-D6BB4F686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1" y="866710"/>
            <a:ext cx="8782757" cy="4772593"/>
          </a:xfrm>
          <a:prstGeom prst="rect">
            <a:avLst/>
          </a:prstGeom>
        </p:spPr>
      </p:pic>
      <p:sp>
        <p:nvSpPr>
          <p:cNvPr id="20" name="Retângulo de cantos arredondados 3">
            <a:extLst>
              <a:ext uri="{FF2B5EF4-FFF2-40B4-BE49-F238E27FC236}">
                <a16:creationId xmlns:a16="http://schemas.microsoft.com/office/drawing/2014/main" id="{CFB35DB5-F7F4-2045-B1DA-3C7D42CBE554}"/>
              </a:ext>
            </a:extLst>
          </p:cNvPr>
          <p:cNvSpPr/>
          <p:nvPr/>
        </p:nvSpPr>
        <p:spPr bwMode="auto">
          <a:xfrm>
            <a:off x="169330" y="2610081"/>
            <a:ext cx="643470" cy="257298"/>
          </a:xfrm>
          <a:prstGeom prst="round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6041B704-A207-5146-9B68-A1A16C85A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0" y="874702"/>
            <a:ext cx="8782758" cy="4764601"/>
          </a:xfrm>
          <a:prstGeom prst="rect">
            <a:avLst/>
          </a:prstGeom>
        </p:spPr>
      </p:pic>
      <p:sp>
        <p:nvSpPr>
          <p:cNvPr id="23" name="Retângulo de cantos arredondados 3">
            <a:extLst>
              <a:ext uri="{FF2B5EF4-FFF2-40B4-BE49-F238E27FC236}">
                <a16:creationId xmlns:a16="http://schemas.microsoft.com/office/drawing/2014/main" id="{B55538ED-E80E-A042-AB24-D9DDC11A07B0}"/>
              </a:ext>
            </a:extLst>
          </p:cNvPr>
          <p:cNvSpPr/>
          <p:nvPr/>
        </p:nvSpPr>
        <p:spPr bwMode="auto">
          <a:xfrm>
            <a:off x="8225001" y="866710"/>
            <a:ext cx="410999" cy="390697"/>
          </a:xfrm>
          <a:prstGeom prst="round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63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 animBg="1"/>
      <p:bldP spid="2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ítulo 1"/>
          <p:cNvSpPr>
            <a:spLocks noGrp="1"/>
          </p:cNvSpPr>
          <p:nvPr>
            <p:ph type="title"/>
          </p:nvPr>
        </p:nvSpPr>
        <p:spPr>
          <a:xfrm>
            <a:off x="228600" y="0"/>
            <a:ext cx="7701742" cy="609600"/>
          </a:xfrm>
        </p:spPr>
        <p:txBody>
          <a:bodyPr/>
          <a:lstStyle/>
          <a:p>
            <a:pPr algn="ctr"/>
            <a:r>
              <a:rPr lang="en-US" altLang="pt-BR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Documentos a serem enviados com a P/C Final</a:t>
            </a: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291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907285"/>
            <a:ext cx="8643938" cy="5281555"/>
          </a:xfrm>
          <a:solidFill>
            <a:schemeClr val="bg1"/>
          </a:solidFill>
        </p:spPr>
        <p:txBody>
          <a:bodyPr/>
          <a:lstStyle/>
          <a:p>
            <a:pPr algn="just">
              <a:spcBef>
                <a:spcPts val="1200"/>
              </a:spcBef>
              <a:spcAft>
                <a:spcPts val="1200"/>
              </a:spcAft>
              <a:buFontTx/>
              <a:buNone/>
              <a:defRPr/>
            </a:pPr>
            <a:r>
              <a:rPr lang="pt-BR" altLang="pt-BR" sz="2200" u="sng" dirty="0">
                <a:latin typeface="Arial" panose="020B0604020202020204" pitchFamily="34" charset="0"/>
                <a:cs typeface="Arial" panose="020B0604020202020204" pitchFamily="34" charset="0"/>
              </a:rPr>
              <a:t>Convênios: art. 64 do Decreto 127/11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Tx/>
              <a:buNone/>
              <a:defRPr/>
            </a:pPr>
            <a:r>
              <a:rPr lang="pt-BR" altLang="pt-BR" sz="2200" u="sng" dirty="0">
                <a:latin typeface="Arial" panose="020B0604020202020204" pitchFamily="34" charset="0"/>
                <a:cs typeface="Arial" panose="020B0604020202020204" pitchFamily="34" charset="0"/>
              </a:rPr>
              <a:t>Termo de Colaboração e Fomento: art. 53 do Decreto 1.196/17</a:t>
            </a:r>
            <a:endParaRPr lang="pt-BR" altLang="pt-BR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buFontTx/>
              <a:buNone/>
              <a:defRPr/>
            </a:pPr>
            <a:r>
              <a:rPr lang="pt-BR" alt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I - </a:t>
            </a:r>
            <a:r>
              <a:rPr lang="pt-BR" altLang="pt-BR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relatório de cumprimento do objeto/finalidade</a:t>
            </a:r>
            <a:r>
              <a:rPr lang="pt-BR" altLang="pt-BR" sz="2000" b="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(SIGEF);</a:t>
            </a:r>
          </a:p>
          <a:p>
            <a:pPr algn="just">
              <a:spcBef>
                <a:spcPts val="1200"/>
              </a:spcBef>
              <a:buFontTx/>
              <a:buNone/>
              <a:defRPr/>
            </a:pPr>
            <a:endParaRPr lang="pt-BR" altLang="pt-B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buFontTx/>
              <a:buNone/>
              <a:defRPr/>
            </a:pPr>
            <a:r>
              <a:rPr lang="pt-BR" alt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II - </a:t>
            </a:r>
            <a:r>
              <a:rPr lang="pt-BR" altLang="pt-BR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relação dos bens adquiridos, produzidos ou construídos</a:t>
            </a:r>
            <a:r>
              <a:rPr lang="pt-BR" altLang="pt-BR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e indicação de sua localização;</a:t>
            </a:r>
          </a:p>
          <a:p>
            <a:pPr algn="just">
              <a:spcBef>
                <a:spcPts val="1200"/>
              </a:spcBef>
              <a:buFontTx/>
              <a:buNone/>
              <a:defRPr/>
            </a:pPr>
            <a:endParaRPr lang="pt-BR" altLang="pt-B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buFontTx/>
              <a:buNone/>
              <a:defRPr/>
            </a:pPr>
            <a:r>
              <a:rPr lang="pt-BR" alt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IV - </a:t>
            </a:r>
            <a:r>
              <a:rPr lang="pt-BR" altLang="pt-BR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relação dos treinados ou capacitados</a:t>
            </a:r>
            <a:r>
              <a:rPr lang="pt-BR" alt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, se houver;</a:t>
            </a:r>
          </a:p>
          <a:p>
            <a:pPr algn="just">
              <a:spcBef>
                <a:spcPts val="1200"/>
              </a:spcBef>
              <a:buFontTx/>
              <a:buNone/>
              <a:defRPr/>
            </a:pPr>
            <a:endParaRPr lang="pt-BR" altLang="pt-BR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buFontTx/>
              <a:buNone/>
              <a:defRPr/>
            </a:pPr>
            <a:r>
              <a:rPr lang="pt-BR" alt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V - </a:t>
            </a:r>
            <a:r>
              <a:rPr lang="pt-BR" altLang="pt-BR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relação</a:t>
            </a:r>
            <a:r>
              <a:rPr lang="pt-BR" alt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 com o nome, número do CPF, endereço e telefone dos </a:t>
            </a:r>
            <a:r>
              <a:rPr lang="pt-BR" altLang="pt-BR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beneficiados</a:t>
            </a:r>
            <a:r>
              <a:rPr lang="pt-BR" alt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, em caso de </a:t>
            </a:r>
            <a:r>
              <a:rPr lang="pt-BR" altLang="pt-BR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doação</a:t>
            </a:r>
            <a:r>
              <a:rPr lang="pt-BR" altLang="pt-BR" sz="2000" b="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>
              <a:buFontTx/>
              <a:buNone/>
              <a:defRPr/>
            </a:pPr>
            <a:endParaRPr lang="pt-BR" altLang="pt-BR" b="0" dirty="0"/>
          </a:p>
        </p:txBody>
      </p:sp>
      <p:sp>
        <p:nvSpPr>
          <p:cNvPr id="164868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pt-BR" altLang="pt-BR" sz="1200" b="0">
                <a:solidFill>
                  <a:srgbClr val="0F4C0E"/>
                </a:solidFill>
                <a:latin typeface="Arial Black" pitchFamily="34" charset="0"/>
              </a:rPr>
              <a:t>Página </a:t>
            </a:r>
            <a:fld id="{6FC549C2-FFE4-40AB-BB9C-C03A458DAA63}" type="slidenum">
              <a:rPr altLang="pt-BR" sz="1200" b="0" noProof="1" smtClean="0">
                <a:solidFill>
                  <a:srgbClr val="0F4C0E"/>
                </a:solidFill>
                <a:latin typeface="Arial Black" pitchFamily="34" charset="0"/>
              </a:rPr>
              <a:pPr eaLnBrk="1" hangingPunct="1">
                <a:spcBef>
                  <a:spcPct val="0"/>
                </a:spcBef>
                <a:defRPr/>
              </a:pPr>
              <a:t>54</a:t>
            </a:fld>
            <a:endParaRPr lang="pt-BR" altLang="pt-BR" sz="1200" b="0" noProof="1">
              <a:solidFill>
                <a:srgbClr val="0F4C0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66442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ítulo 1"/>
          <p:cNvSpPr>
            <a:spLocks noGrp="1"/>
          </p:cNvSpPr>
          <p:nvPr>
            <p:ph type="title"/>
          </p:nvPr>
        </p:nvSpPr>
        <p:spPr>
          <a:xfrm>
            <a:off x="228600" y="0"/>
            <a:ext cx="7677150" cy="609600"/>
          </a:xfrm>
        </p:spPr>
        <p:txBody>
          <a:bodyPr/>
          <a:lstStyle/>
          <a:p>
            <a:pPr algn="ctr"/>
            <a:r>
              <a:rPr lang="en-US" altLang="pt-BR" sz="2400" dirty="0">
                <a:solidFill>
                  <a:srgbClr val="FF0000"/>
                </a:solidFill>
              </a:rPr>
              <a:t>            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Documentos a serem enviados com a P/C Final</a:t>
            </a: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891" name="Espaço Reservado para Conteúdo 2"/>
          <p:cNvSpPr>
            <a:spLocks noGrp="1"/>
          </p:cNvSpPr>
          <p:nvPr>
            <p:ph idx="1"/>
          </p:nvPr>
        </p:nvSpPr>
        <p:spPr>
          <a:xfrm>
            <a:off x="308113" y="609600"/>
            <a:ext cx="8643938" cy="5168900"/>
          </a:xfrm>
        </p:spPr>
        <p:txBody>
          <a:bodyPr/>
          <a:lstStyle/>
          <a:p>
            <a:pPr algn="just">
              <a:spcBef>
                <a:spcPts val="1200"/>
              </a:spcBef>
              <a:spcAft>
                <a:spcPts val="600"/>
              </a:spcAft>
              <a:buFontTx/>
              <a:buNone/>
            </a:pPr>
            <a:endParaRPr lang="pt-BR" altLang="pt-BR" sz="1800" b="0" dirty="0"/>
          </a:p>
          <a:p>
            <a:pPr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pt-BR" altLang="pt-BR" sz="1800" dirty="0">
                <a:latin typeface="Arial" panose="020B0604020202020204" pitchFamily="34" charset="0"/>
                <a:cs typeface="Arial" panose="020B0604020202020204" pitchFamily="34" charset="0"/>
              </a:rPr>
              <a:t>VI - </a:t>
            </a:r>
            <a:r>
              <a:rPr lang="pt-BR" altLang="pt-BR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fotografias</a:t>
            </a:r>
            <a:r>
              <a:rPr lang="pt-BR" altLang="pt-BR" sz="1800" dirty="0">
                <a:latin typeface="Arial" panose="020B0604020202020204" pitchFamily="34" charset="0"/>
                <a:cs typeface="Arial" panose="020B0604020202020204" pitchFamily="34" charset="0"/>
              </a:rPr>
              <a:t> dos bens permanentes adquiridos e das obras executadas, se houver;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None/>
            </a:pPr>
            <a:r>
              <a:rPr lang="pt-BR" altLang="pt-BR" sz="1800" dirty="0">
                <a:latin typeface="Arial" panose="020B0604020202020204" pitchFamily="34" charset="0"/>
                <a:cs typeface="Arial" panose="020B0604020202020204" pitchFamily="34" charset="0"/>
              </a:rPr>
              <a:t>II - </a:t>
            </a:r>
            <a:r>
              <a:rPr lang="pt-BR" altLang="pt-BR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comprovante de devolução dos bens remanescentes</a:t>
            </a:r>
            <a:r>
              <a:rPr lang="pt-BR" altLang="pt-BR" sz="1800" dirty="0">
                <a:latin typeface="Arial" panose="020B0604020202020204" pitchFamily="34" charset="0"/>
                <a:cs typeface="Arial" panose="020B0604020202020204" pitchFamily="34" charset="0"/>
              </a:rPr>
              <a:t>, conforme previsto no termo;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FontTx/>
              <a:buNone/>
            </a:pPr>
            <a:endParaRPr lang="pt-BR" altLang="pt-BR" sz="1800" b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600"/>
              </a:spcAft>
              <a:buFontTx/>
              <a:buNone/>
            </a:pPr>
            <a:r>
              <a:rPr lang="pt-BR" alt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XIV – </a:t>
            </a:r>
            <a:r>
              <a:rPr lang="pt-BR" altLang="pt-BR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outros documentos que o setor técnico entender </a:t>
            </a:r>
            <a:r>
              <a:rPr lang="pt-BR" alt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necessários para comprovação da correta e regular aplicação dos recursos, bem como aqueles previstos no termo de convênio.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FontTx/>
              <a:buNone/>
            </a:pPr>
            <a:endParaRPr lang="pt-BR" altLang="pt-BR" sz="2000" b="0" dirty="0"/>
          </a:p>
        </p:txBody>
      </p:sp>
      <p:sp>
        <p:nvSpPr>
          <p:cNvPr id="165892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20000"/>
              </a:spcBef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pt-BR" altLang="pt-BR" sz="1200" b="0">
                <a:solidFill>
                  <a:srgbClr val="0F4C0E"/>
                </a:solidFill>
                <a:latin typeface="Arial Black" pitchFamily="34" charset="0"/>
              </a:rPr>
              <a:t>Página </a:t>
            </a:r>
            <a:fld id="{3FE369A1-3621-4351-8908-3A64AB08506E}" type="slidenum">
              <a:rPr altLang="pt-BR" sz="1200" b="0" noProof="1" smtClean="0">
                <a:solidFill>
                  <a:srgbClr val="0F4C0E"/>
                </a:solidFill>
                <a:latin typeface="Arial Black" pitchFamily="34" charset="0"/>
              </a:rPr>
              <a:pPr eaLnBrk="1" hangingPunct="1">
                <a:spcBef>
                  <a:spcPct val="0"/>
                </a:spcBef>
                <a:defRPr/>
              </a:pPr>
              <a:t>55</a:t>
            </a:fld>
            <a:endParaRPr lang="pt-BR" altLang="pt-BR" sz="1200" b="0" noProof="1">
              <a:solidFill>
                <a:srgbClr val="0F4C0E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24034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>
          <a:xfrm>
            <a:off x="1343025" y="852488"/>
            <a:ext cx="6800850" cy="5168900"/>
          </a:xfrm>
        </p:spPr>
        <p:txBody>
          <a:bodyPr/>
          <a:lstStyle/>
          <a:p>
            <a:pPr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en-US" alt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Análise da Prestação de Contas Final</a:t>
            </a:r>
          </a:p>
          <a:p>
            <a:pPr algn="ctr">
              <a:buNone/>
            </a:pPr>
            <a:r>
              <a:rPr lang="pt-BR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(Ver Manual N° 07)</a:t>
            </a:r>
          </a:p>
          <a:p>
            <a:pPr algn="ctr">
              <a:buFontTx/>
              <a:buNone/>
            </a:pPr>
            <a:endParaRPr lang="pt-BR" altLang="pt-BR" sz="4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ítulo 1"/>
          <p:cNvSpPr>
            <a:spLocks noGrp="1"/>
          </p:cNvSpPr>
          <p:nvPr>
            <p:ph type="title"/>
          </p:nvPr>
        </p:nvSpPr>
        <p:spPr>
          <a:xfrm>
            <a:off x="236913" y="-26396"/>
            <a:ext cx="7591425" cy="609600"/>
          </a:xfrm>
        </p:spPr>
        <p:txBody>
          <a:bodyPr/>
          <a:lstStyle/>
          <a:p>
            <a:pPr algn="ctr"/>
            <a:r>
              <a:rPr lang="en-US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Prestação</a:t>
            </a:r>
            <a:r>
              <a:rPr lang="en-US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 de Contas Final</a:t>
            </a:r>
            <a:endParaRPr lang="pt-BR" alt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291" name="Espaço Reservado para Conteúdo 2"/>
          <p:cNvSpPr>
            <a:spLocks noGrp="1"/>
          </p:cNvSpPr>
          <p:nvPr>
            <p:ph idx="1"/>
          </p:nvPr>
        </p:nvSpPr>
        <p:spPr>
          <a:xfrm>
            <a:off x="737975" y="3570071"/>
            <a:ext cx="7882321" cy="207818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pPr lvl="1" algn="just">
              <a:spcBef>
                <a:spcPts val="1200"/>
              </a:spcBef>
              <a:defRPr/>
            </a:pPr>
            <a:r>
              <a:rPr lang="pt-BR" altLang="pt-BR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n° 127/2011, art. 64 (Convênios);</a:t>
            </a:r>
            <a:endParaRPr lang="pt-BR" altLang="pt-BR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Bef>
                <a:spcPts val="1200"/>
              </a:spcBef>
              <a:defRPr/>
            </a:pPr>
            <a:r>
              <a:rPr lang="pt-BR" alt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Decreto n° 1.196/2017, art. 53 (Termo de Colaboração ou de Fomento.</a:t>
            </a:r>
            <a:endParaRPr lang="pt-BR" altLang="pt-BR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868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pt-BR" altLang="pt-BR" sz="1200" b="0">
                <a:solidFill>
                  <a:srgbClr val="0F4C0E"/>
                </a:solidFill>
                <a:latin typeface="Arial Black" pitchFamily="34" charset="0"/>
              </a:rPr>
              <a:t>Página </a:t>
            </a:r>
            <a:fld id="{6FC549C2-FFE4-40AB-BB9C-C03A458DAA63}" type="slidenum">
              <a:rPr altLang="pt-BR" sz="1200" b="0" noProof="1" smtClean="0">
                <a:solidFill>
                  <a:srgbClr val="0F4C0E"/>
                </a:solidFill>
                <a:latin typeface="Arial Black" pitchFamily="34" charset="0"/>
              </a:rPr>
              <a:pPr eaLnBrk="1" hangingPunct="1">
                <a:spcBef>
                  <a:spcPct val="0"/>
                </a:spcBef>
                <a:defRPr/>
              </a:pPr>
              <a:t>57</a:t>
            </a:fld>
            <a:endParaRPr lang="pt-BR" altLang="pt-BR" sz="1200" b="0" noProof="1">
              <a:solidFill>
                <a:srgbClr val="0F4C0E"/>
              </a:solidFill>
              <a:latin typeface="Arial Black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37975" y="2997926"/>
            <a:ext cx="7032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pt-BR" sz="2400" b="1" dirty="0"/>
              <a:t>Documentos a serem enviados:</a:t>
            </a:r>
            <a:endParaRPr lang="pt-BR" sz="2400" b="1" dirty="0"/>
          </a:p>
        </p:txBody>
      </p:sp>
      <p:sp>
        <p:nvSpPr>
          <p:cNvPr id="3" name="Retângulo 2"/>
          <p:cNvSpPr/>
          <p:nvPr/>
        </p:nvSpPr>
        <p:spPr>
          <a:xfrm>
            <a:off x="737974" y="814542"/>
            <a:ext cx="788232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 algn="just">
              <a:buFontTx/>
              <a:buNone/>
              <a:defRPr/>
            </a:pPr>
            <a:r>
              <a:rPr lang="pt-BR" sz="2400" dirty="0"/>
              <a:t>A prestação de contas final é composta por informações que tem por objetivo demonstrar o pleno </a:t>
            </a:r>
            <a:r>
              <a:rPr lang="pt-BR" sz="2400" dirty="0">
                <a:solidFill>
                  <a:srgbClr val="FF0000"/>
                </a:solidFill>
              </a:rPr>
              <a:t>cumprimento do objeto</a:t>
            </a:r>
            <a:r>
              <a:rPr lang="pt-BR" sz="2400" dirty="0"/>
              <a:t> bem como o </a:t>
            </a:r>
            <a:r>
              <a:rPr lang="pt-BR" sz="2400" dirty="0">
                <a:solidFill>
                  <a:srgbClr val="FF0000"/>
                </a:solidFill>
              </a:rPr>
              <a:t>atingimento das finalidades </a:t>
            </a:r>
            <a:r>
              <a:rPr lang="pt-BR" sz="2400" dirty="0"/>
              <a:t>do convênio.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ítulo 1"/>
          <p:cNvSpPr>
            <a:spLocks noGrp="1"/>
          </p:cNvSpPr>
          <p:nvPr>
            <p:ph type="title"/>
          </p:nvPr>
        </p:nvSpPr>
        <p:spPr>
          <a:xfrm>
            <a:off x="236913" y="-26396"/>
            <a:ext cx="7591425" cy="609600"/>
          </a:xfrm>
        </p:spPr>
        <p:txBody>
          <a:bodyPr/>
          <a:lstStyle/>
          <a:p>
            <a:pPr algn="ctr"/>
            <a:r>
              <a:rPr lang="en-US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Funcionalidade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Prestação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de Contas Final</a:t>
            </a:r>
            <a:endParaRPr lang="pt-BR" alt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868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pt-BR" altLang="pt-BR" sz="1200" b="0">
                <a:solidFill>
                  <a:srgbClr val="0F4C0E"/>
                </a:solidFill>
                <a:latin typeface="Arial Black" pitchFamily="34" charset="0"/>
              </a:rPr>
              <a:t>Página </a:t>
            </a:r>
            <a:fld id="{6FC549C2-FFE4-40AB-BB9C-C03A458DAA63}" type="slidenum">
              <a:rPr altLang="pt-BR" sz="1200" b="0" noProof="1" smtClean="0">
                <a:solidFill>
                  <a:srgbClr val="0F4C0E"/>
                </a:solidFill>
                <a:latin typeface="Arial Black" pitchFamily="34" charset="0"/>
              </a:rPr>
              <a:pPr eaLnBrk="1" hangingPunct="1">
                <a:spcBef>
                  <a:spcPct val="0"/>
                </a:spcBef>
                <a:defRPr/>
              </a:pPr>
              <a:t>58</a:t>
            </a:fld>
            <a:endParaRPr lang="pt-BR" altLang="pt-BR" sz="1200" b="0" noProof="1">
              <a:solidFill>
                <a:srgbClr val="0F4C0E"/>
              </a:solidFill>
              <a:latin typeface="Arial Black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5" y="583204"/>
            <a:ext cx="8861459" cy="501881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 bwMode="auto">
          <a:xfrm>
            <a:off x="691337" y="3450977"/>
            <a:ext cx="1957270" cy="269686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tângulo 10"/>
          <p:cNvSpPr/>
          <p:nvPr/>
        </p:nvSpPr>
        <p:spPr bwMode="auto">
          <a:xfrm>
            <a:off x="6390290" y="3720663"/>
            <a:ext cx="2238703" cy="304799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tângulo 11"/>
          <p:cNvSpPr/>
          <p:nvPr/>
        </p:nvSpPr>
        <p:spPr bwMode="auto">
          <a:xfrm>
            <a:off x="691338" y="3988007"/>
            <a:ext cx="1831146" cy="268683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tângulo 12"/>
          <p:cNvSpPr/>
          <p:nvPr/>
        </p:nvSpPr>
        <p:spPr bwMode="auto">
          <a:xfrm>
            <a:off x="6390291" y="3199731"/>
            <a:ext cx="2315238" cy="251246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tângulo 13"/>
          <p:cNvSpPr/>
          <p:nvPr/>
        </p:nvSpPr>
        <p:spPr bwMode="auto">
          <a:xfrm>
            <a:off x="6390290" y="1948940"/>
            <a:ext cx="1936865" cy="195171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472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ítulo 1"/>
          <p:cNvSpPr>
            <a:spLocks noGrp="1"/>
          </p:cNvSpPr>
          <p:nvPr>
            <p:ph type="title"/>
          </p:nvPr>
        </p:nvSpPr>
        <p:spPr>
          <a:xfrm>
            <a:off x="0" y="-105103"/>
            <a:ext cx="8113222" cy="670793"/>
          </a:xfrm>
        </p:spPr>
        <p:txBody>
          <a:bodyPr/>
          <a:lstStyle/>
          <a:p>
            <a:r>
              <a:rPr lang="en-US" altLang="pt-BR" sz="2800" dirty="0">
                <a:solidFill>
                  <a:schemeClr val="accent2"/>
                </a:solidFill>
              </a:rPr>
              <a:t>                         </a:t>
            </a:r>
            <a:r>
              <a:rPr lang="en-US" altLang="pt-BR" sz="2400" dirty="0">
                <a:solidFill>
                  <a:srgbClr val="7030A0"/>
                </a:solidFill>
              </a:rPr>
              <a:t>     </a:t>
            </a:r>
            <a:r>
              <a:rPr lang="en-US" alt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Prorrogação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Análise</a:t>
            </a:r>
            <a:r>
              <a:rPr lang="en-US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 P/C Final</a:t>
            </a:r>
            <a:br>
              <a:rPr lang="pt-BR" altLang="pt-BR" sz="2000" b="1" dirty="0">
                <a:solidFill>
                  <a:srgbClr val="0070C0"/>
                </a:solidFill>
              </a:rPr>
            </a:br>
            <a:endParaRPr lang="pt-BR" altLang="pt-BR" sz="2000" b="1" dirty="0">
              <a:solidFill>
                <a:srgbClr val="0070C0"/>
              </a:solidFill>
            </a:endParaRPr>
          </a:p>
        </p:txBody>
      </p:sp>
      <p:sp>
        <p:nvSpPr>
          <p:cNvPr id="136195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spcBef>
                <a:spcPct val="20000"/>
              </a:spcBef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2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endParaRPr lang="pt-BR" altLang="pt-BR" sz="1200" b="0" noProof="1">
              <a:solidFill>
                <a:srgbClr val="0F4C0E"/>
              </a:solidFill>
              <a:latin typeface="Arial Black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72473" y="1602156"/>
            <a:ext cx="8387543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 os instrumentos Termo de Fomento e Colaboração é possível prorrogar o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prazo de análise (até 150 dias) e entrega (30  dias) 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 prestação de conta final.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EAC5F54-2F54-5B43-9287-AAF42D264C4B}"/>
              </a:ext>
            </a:extLst>
          </p:cNvPr>
          <p:cNvSpPr txBox="1"/>
          <p:nvPr/>
        </p:nvSpPr>
        <p:spPr>
          <a:xfrm>
            <a:off x="519288" y="5971822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rgbClr val="FF0000"/>
                </a:solidFill>
              </a:rPr>
              <a:t>prática</a:t>
            </a:r>
          </a:p>
        </p:txBody>
      </p:sp>
    </p:spTree>
    <p:extLst>
      <p:ext uri="{BB962C8B-B14F-4D97-AF65-F5344CB8AC3E}">
        <p14:creationId xmlns:p14="http://schemas.microsoft.com/office/powerpoint/2010/main" val="35771559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0372" y="0"/>
            <a:ext cx="7870371" cy="430924"/>
          </a:xfrm>
        </p:spPr>
        <p:txBody>
          <a:bodyPr/>
          <a:lstStyle/>
          <a:p>
            <a:pPr algn="ctr"/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Prestação de Contas Parcial – Prazos</a:t>
            </a:r>
            <a:endParaRPr lang="pt-BR" sz="2400" dirty="0"/>
          </a:p>
        </p:txBody>
      </p:sp>
      <p:sp>
        <p:nvSpPr>
          <p:cNvPr id="15363" name="Rectangle 4"/>
          <p:cNvSpPr>
            <a:spLocks noGrp="1" noChangeArrowheads="1"/>
          </p:cNvSpPr>
          <p:nvPr>
            <p:ph idx="1"/>
          </p:nvPr>
        </p:nvSpPr>
        <p:spPr>
          <a:xfrm>
            <a:off x="276067" y="1159621"/>
            <a:ext cx="8470106" cy="901935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457200" indent="-457200">
              <a:defRPr/>
            </a:pPr>
            <a:endParaRPr lang="pt-BR" altLang="pt-BR" sz="2400" b="1" dirty="0"/>
          </a:p>
          <a:p>
            <a:pPr marL="0" indent="0">
              <a:buFontTx/>
              <a:buNone/>
              <a:defRPr/>
            </a:pPr>
            <a:endParaRPr lang="pt-BR" altLang="pt-BR" sz="2400" b="1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3AF1365-2BE8-1E4F-8FF3-7381FC0CEBB5}"/>
              </a:ext>
            </a:extLst>
          </p:cNvPr>
          <p:cNvSpPr txBox="1"/>
          <p:nvPr/>
        </p:nvSpPr>
        <p:spPr>
          <a:xfrm>
            <a:off x="2664178" y="3510844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1A79D1D-A583-DA4B-BEA6-F91419FB2E40}"/>
              </a:ext>
            </a:extLst>
          </p:cNvPr>
          <p:cNvSpPr/>
          <p:nvPr/>
        </p:nvSpPr>
        <p:spPr>
          <a:xfrm>
            <a:off x="476550" y="2436310"/>
            <a:ext cx="83373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Até 30 dias após o término do prazo de vigência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887FE81-9DEF-0D4D-98DB-ECA61A616D81}"/>
              </a:ext>
            </a:extLst>
          </p:cNvPr>
          <p:cNvSpPr txBox="1"/>
          <p:nvPr/>
        </p:nvSpPr>
        <p:spPr>
          <a:xfrm>
            <a:off x="276067" y="963175"/>
            <a:ext cx="85921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u="sng" dirty="0"/>
              <a:t>Instrumento Convênios (</a:t>
            </a:r>
            <a:r>
              <a:rPr lang="pt-BR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art.65 do Decreto </a:t>
            </a:r>
            <a:r>
              <a:rPr lang="pt-BR" sz="2400" b="1" u="sng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n°</a:t>
            </a:r>
            <a:r>
              <a:rPr lang="pt-BR" sz="24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127/2011</a:t>
            </a:r>
            <a:r>
              <a:rPr lang="pt-BR" sz="2400" u="sng" dirty="0"/>
              <a:t>)</a:t>
            </a:r>
          </a:p>
          <a:p>
            <a:r>
              <a:rPr lang="pt-BR" sz="2100" u="sng" dirty="0"/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3F484D4-EC7B-4B42-ADE0-37D87D2FBCFA}"/>
              </a:ext>
            </a:extLst>
          </p:cNvPr>
          <p:cNvSpPr txBox="1"/>
          <p:nvPr/>
        </p:nvSpPr>
        <p:spPr>
          <a:xfrm>
            <a:off x="1930400" y="4391378"/>
            <a:ext cx="184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3918FEE-66DA-1546-86FF-47D855CE2D3E}"/>
              </a:ext>
            </a:extLst>
          </p:cNvPr>
          <p:cNvSpPr txBox="1"/>
          <p:nvPr/>
        </p:nvSpPr>
        <p:spPr>
          <a:xfrm>
            <a:off x="3465689" y="4842933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1C6C2436-9AF0-F442-B886-8AC969954E0E}"/>
              </a:ext>
            </a:extLst>
          </p:cNvPr>
          <p:cNvSpPr/>
          <p:nvPr/>
        </p:nvSpPr>
        <p:spPr>
          <a:xfrm>
            <a:off x="342442" y="4083601"/>
            <a:ext cx="8337355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t-BR" u="sng" dirty="0"/>
              <a:t>Regra específica para Convênios</a:t>
            </a:r>
            <a:r>
              <a:rPr lang="pt-BR" dirty="0"/>
              <a:t>:</a:t>
            </a:r>
          </a:p>
          <a:p>
            <a:r>
              <a:rPr lang="pt-BR" dirty="0"/>
              <a:t>Quando a liberação dos recursos ocorrer em 3 ou mais parcelas, a 3ª ficará condicionada à aprovação da prestação de contas referente à 1ª parcela liberada, e assim sucessivamente.</a:t>
            </a:r>
          </a:p>
        </p:txBody>
      </p:sp>
    </p:spTree>
    <p:extLst>
      <p:ext uri="{BB962C8B-B14F-4D97-AF65-F5344CB8AC3E}">
        <p14:creationId xmlns:p14="http://schemas.microsoft.com/office/powerpoint/2010/main" val="2117298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0"/>
            <a:ext cx="7620000" cy="510168"/>
          </a:xfrm>
        </p:spPr>
        <p:txBody>
          <a:bodyPr/>
          <a:lstStyle/>
          <a:p>
            <a:r>
              <a:rPr lang="pt-BR" altLang="pt-BR" sz="2200" dirty="0">
                <a:solidFill>
                  <a:srgbClr val="7030A0"/>
                </a:solidFill>
              </a:rPr>
              <a:t>                               </a:t>
            </a:r>
            <a:r>
              <a:rPr lang="pt-BR" altLang="pt-BR" sz="2200" dirty="0"/>
              <a:t>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Registrar Recebimento/Devolução P/C Final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noProof="1"/>
              <a:t>                         </a:t>
            </a:r>
          </a:p>
        </p:txBody>
      </p:sp>
      <p:sp>
        <p:nvSpPr>
          <p:cNvPr id="3" name="Retângulo 2"/>
          <p:cNvSpPr/>
          <p:nvPr/>
        </p:nvSpPr>
        <p:spPr>
          <a:xfrm>
            <a:off x="864525" y="562353"/>
            <a:ext cx="7569194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Permite devolver ao proponente/beneficiário uma P/C final enviada;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"/>
            </a:pP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Permite registrar o recebimento físico de uma P/C final.</a:t>
            </a:r>
            <a:endParaRPr lang="pt-BR" sz="1800" dirty="0">
              <a:solidFill>
                <a:srgbClr val="0070C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7E5EBB9-AC93-8847-87C8-0695D0E88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023" y="1414757"/>
            <a:ext cx="8319610" cy="40697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5D05D0A4-6E3A-9B4B-AA54-E3FF3A987AEF}"/>
              </a:ext>
            </a:extLst>
          </p:cNvPr>
          <p:cNvSpPr/>
          <p:nvPr/>
        </p:nvSpPr>
        <p:spPr bwMode="auto">
          <a:xfrm>
            <a:off x="7897560" y="1808993"/>
            <a:ext cx="905620" cy="377767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FC1C398B-6346-C841-8DFF-55090BFC5EBF}"/>
              </a:ext>
            </a:extLst>
          </p:cNvPr>
          <p:cNvSpPr/>
          <p:nvPr/>
        </p:nvSpPr>
        <p:spPr bwMode="auto">
          <a:xfrm>
            <a:off x="587024" y="2826841"/>
            <a:ext cx="1151250" cy="418726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7BC72C96-2101-FF43-B385-A11E79C9F28B}"/>
              </a:ext>
            </a:extLst>
          </p:cNvPr>
          <p:cNvCxnSpPr>
            <a:stCxn id="12" idx="1"/>
          </p:cNvCxnSpPr>
          <p:nvPr/>
        </p:nvCxnSpPr>
        <p:spPr bwMode="auto">
          <a:xfrm flipH="1">
            <a:off x="1796462" y="1997877"/>
            <a:ext cx="6101098" cy="1078345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id="{E12ADD22-0CFE-C641-83DC-8B229DFCD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395" y="1608510"/>
            <a:ext cx="8262851" cy="39282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EBE8D16F-96BD-5148-B387-D5B71EEED4EE}"/>
              </a:ext>
            </a:extLst>
          </p:cNvPr>
          <p:cNvSpPr/>
          <p:nvPr/>
        </p:nvSpPr>
        <p:spPr bwMode="auto">
          <a:xfrm>
            <a:off x="1623958" y="4741946"/>
            <a:ext cx="1945178" cy="794791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6537" y="1"/>
            <a:ext cx="6787795" cy="424744"/>
          </a:xfrm>
        </p:spPr>
        <p:txBody>
          <a:bodyPr/>
          <a:lstStyle/>
          <a:p>
            <a:r>
              <a:rPr lang="pt-BR" altLang="pt-BR" sz="2000" dirty="0"/>
              <a:t>             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Registrar Devolução P/C Final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Página </a:t>
            </a:r>
            <a:fld id="{6955C53C-DEBD-4068-8B45-B04783D75FB7}" type="slidenum">
              <a:rPr lang="pt-BR" noProof="1" smtClean="0"/>
              <a:pPr>
                <a:defRPr/>
              </a:pPr>
              <a:t>61</a:t>
            </a:fld>
            <a:endParaRPr lang="pt-BR" noProof="1"/>
          </a:p>
        </p:txBody>
      </p:sp>
      <p:sp>
        <p:nvSpPr>
          <p:cNvPr id="8" name="Retângulo 7"/>
          <p:cNvSpPr/>
          <p:nvPr/>
        </p:nvSpPr>
        <p:spPr>
          <a:xfrm>
            <a:off x="555438" y="660587"/>
            <a:ext cx="8049747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</a:pP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Devolução:</a:t>
            </a:r>
            <a:r>
              <a:rPr lang="pt-BR" sz="1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concedente poderá devolver a P/C final, a qual voltará para a situação “Em edição”. Nesse caso, após eventuais correções/alterações o proponente deverá enviar novamente a P/C final para que seja realizado o recebimento pelo concedente.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860763D-34CF-1941-8A4D-D03C66B4E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250" y="1542920"/>
            <a:ext cx="8049748" cy="35542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7DE72661-B9A1-714A-BB8B-6A68849D8F7F}"/>
              </a:ext>
            </a:extLst>
          </p:cNvPr>
          <p:cNvSpPr/>
          <p:nvPr/>
        </p:nvSpPr>
        <p:spPr bwMode="auto">
          <a:xfrm>
            <a:off x="2817138" y="4785278"/>
            <a:ext cx="1886989" cy="365760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29EB694F-6E89-074D-BA9C-E90E88DF4842}"/>
              </a:ext>
            </a:extLst>
          </p:cNvPr>
          <p:cNvSpPr/>
          <p:nvPr/>
        </p:nvSpPr>
        <p:spPr bwMode="auto">
          <a:xfrm>
            <a:off x="1387348" y="3957183"/>
            <a:ext cx="3865418" cy="698269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3362784-8AB8-B949-BA09-593A5D1A1808}"/>
              </a:ext>
            </a:extLst>
          </p:cNvPr>
          <p:cNvSpPr/>
          <p:nvPr/>
        </p:nvSpPr>
        <p:spPr bwMode="auto">
          <a:xfrm>
            <a:off x="7297698" y="4815617"/>
            <a:ext cx="698269" cy="305082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1F8D6D6-0B29-0045-A931-C3497EC89B05}"/>
              </a:ext>
            </a:extLst>
          </p:cNvPr>
          <p:cNvSpPr txBox="1"/>
          <p:nvPr/>
        </p:nvSpPr>
        <p:spPr>
          <a:xfrm>
            <a:off x="5959030" y="3349285"/>
            <a:ext cx="2677336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Preencher os campos</a:t>
            </a:r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314D81A0-A793-9447-A04E-E1C177706D7C}"/>
              </a:ext>
            </a:extLst>
          </p:cNvPr>
          <p:cNvCxnSpPr/>
          <p:nvPr/>
        </p:nvCxnSpPr>
        <p:spPr bwMode="auto">
          <a:xfrm flipH="1">
            <a:off x="5252766" y="3695712"/>
            <a:ext cx="656707" cy="640079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76822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2217" y="0"/>
            <a:ext cx="6497783" cy="609600"/>
          </a:xfrm>
        </p:spPr>
        <p:txBody>
          <a:bodyPr/>
          <a:lstStyle/>
          <a:p>
            <a:r>
              <a:rPr lang="pt-BR" altLang="pt-BR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Registrar Recebimento P/C Final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pt-BR" noProof="1"/>
          </a:p>
        </p:txBody>
      </p:sp>
      <p:sp>
        <p:nvSpPr>
          <p:cNvPr id="3" name="Retângulo 2"/>
          <p:cNvSpPr/>
          <p:nvPr/>
        </p:nvSpPr>
        <p:spPr>
          <a:xfrm>
            <a:off x="440577" y="605411"/>
            <a:ext cx="836260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Recebimento:</a:t>
            </a:r>
            <a:r>
              <a:rPr lang="pt-BR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ao selecionar essa opção considera-se recebida a P/C final.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05684" y="5202582"/>
            <a:ext cx="7179423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REFORÇANDO: Todos os processos de p/c (parciais e final) deverão ser APENSADOS ao processo de concessão.</a:t>
            </a:r>
            <a:endParaRPr lang="pt-BR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AD6476C-B9E0-6C42-8DC0-26A0D6C8C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445" y="974743"/>
            <a:ext cx="7888778" cy="40525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F99404A-92AB-3F42-8144-52A468396D2B}"/>
              </a:ext>
            </a:extLst>
          </p:cNvPr>
          <p:cNvSpPr/>
          <p:nvPr/>
        </p:nvSpPr>
        <p:spPr bwMode="auto">
          <a:xfrm>
            <a:off x="1206013" y="3924727"/>
            <a:ext cx="3356023" cy="789708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EF0326A-E1B4-BC4F-8885-AF16D645AC7D}"/>
              </a:ext>
            </a:extLst>
          </p:cNvPr>
          <p:cNvSpPr txBox="1"/>
          <p:nvPr/>
        </p:nvSpPr>
        <p:spPr>
          <a:xfrm>
            <a:off x="5180686" y="4205050"/>
            <a:ext cx="267733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Preencher os campos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FA2B836-C876-F949-AF7C-2D287939482B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4585485" y="4395825"/>
            <a:ext cx="595201" cy="92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DADAC044-55DF-E241-AD78-2BEC4442E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531" y="1141387"/>
            <a:ext cx="8127154" cy="3885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06015CA-588C-054E-A94A-6145E61053A8}"/>
              </a:ext>
            </a:extLst>
          </p:cNvPr>
          <p:cNvSpPr/>
          <p:nvPr/>
        </p:nvSpPr>
        <p:spPr bwMode="auto">
          <a:xfrm>
            <a:off x="919572" y="3844083"/>
            <a:ext cx="3665913" cy="1103483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D8E3CFC9-043C-CF42-9D8E-C6E926759D43}"/>
              </a:ext>
            </a:extLst>
          </p:cNvPr>
          <p:cNvCxnSpPr/>
          <p:nvPr/>
        </p:nvCxnSpPr>
        <p:spPr bwMode="auto">
          <a:xfrm flipH="1" flipV="1">
            <a:off x="2512782" y="2972062"/>
            <a:ext cx="24938" cy="843557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13C85A2D-F153-2548-B594-20F5BB16D498}"/>
              </a:ext>
            </a:extLst>
          </p:cNvPr>
          <p:cNvSpPr/>
          <p:nvPr/>
        </p:nvSpPr>
        <p:spPr bwMode="auto">
          <a:xfrm>
            <a:off x="7168066" y="4716375"/>
            <a:ext cx="689956" cy="386290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260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7" grpId="0" animBg="1"/>
      <p:bldP spid="8" grpId="0" animBg="1"/>
      <p:bldP spid="12" grpId="0" animBg="1"/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3577" y="-73572"/>
            <a:ext cx="7456517" cy="683172"/>
          </a:xfrm>
        </p:spPr>
        <p:txBody>
          <a:bodyPr/>
          <a:lstStyle/>
          <a:p>
            <a:r>
              <a:rPr lang="pt-BR" altLang="pt-BR" sz="2400" dirty="0">
                <a:solidFill>
                  <a:srgbClr val="7030A0"/>
                </a:solidFill>
              </a:rPr>
              <a:t>                        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Estornar Recebimento P/C Final</a:t>
            </a:r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pt-BR" noProof="1"/>
          </a:p>
        </p:txBody>
      </p:sp>
      <p:sp>
        <p:nvSpPr>
          <p:cNvPr id="3" name="Retângulo 2"/>
          <p:cNvSpPr/>
          <p:nvPr/>
        </p:nvSpPr>
        <p:spPr>
          <a:xfrm>
            <a:off x="321801" y="635769"/>
            <a:ext cx="8506313" cy="8156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Permite ao concedente desfazer o recebimento de uma prestação de contas.</a:t>
            </a:r>
            <a:endParaRPr lang="pt-BR" sz="1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 estornar o recebimento a P/C deverá estar na situação “Em análise – Técnico” e, ao fazê-lo, a P/C Final irá retornar para a situação “Aguardando Recebimento”. </a:t>
            </a:r>
            <a:endParaRPr lang="pt-BR" sz="1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1F1D2A7-298C-BF47-A208-63CFD08B1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004" y="1528317"/>
            <a:ext cx="8152734" cy="42327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EF6D831C-655B-0942-B134-C5254E95586B}"/>
              </a:ext>
            </a:extLst>
          </p:cNvPr>
          <p:cNvSpPr/>
          <p:nvPr/>
        </p:nvSpPr>
        <p:spPr bwMode="auto">
          <a:xfrm>
            <a:off x="1244136" y="2062273"/>
            <a:ext cx="2594829" cy="394841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A9F54E9-5A7B-5E45-B6D3-D55DAFFC3DAE}"/>
              </a:ext>
            </a:extLst>
          </p:cNvPr>
          <p:cNvSpPr/>
          <p:nvPr/>
        </p:nvSpPr>
        <p:spPr bwMode="auto">
          <a:xfrm>
            <a:off x="7924478" y="2062273"/>
            <a:ext cx="873260" cy="425447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A38293E-6D91-CA43-813F-9100B05EA171}"/>
              </a:ext>
            </a:extLst>
          </p:cNvPr>
          <p:cNvSpPr txBox="1"/>
          <p:nvPr/>
        </p:nvSpPr>
        <p:spPr>
          <a:xfrm>
            <a:off x="4239343" y="3644697"/>
            <a:ext cx="140899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Preencher</a:t>
            </a: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4719CE2B-64F3-244C-91E6-0405C3A05037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2940745" y="3844752"/>
            <a:ext cx="1298598" cy="153911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5E84BEA5-1F67-114C-8CA1-85B6A7E41328}"/>
              </a:ext>
            </a:extLst>
          </p:cNvPr>
          <p:cNvCxnSpPr>
            <a:cxnSpLocks/>
          </p:cNvCxnSpPr>
          <p:nvPr/>
        </p:nvCxnSpPr>
        <p:spPr bwMode="auto">
          <a:xfrm flipH="1">
            <a:off x="2940745" y="3998663"/>
            <a:ext cx="1361090" cy="492397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9" name="Retângulo 28">
            <a:extLst>
              <a:ext uri="{FF2B5EF4-FFF2-40B4-BE49-F238E27FC236}">
                <a16:creationId xmlns:a16="http://schemas.microsoft.com/office/drawing/2014/main" id="{6412C6DB-9F39-8043-B711-2CD0A186ACFC}"/>
              </a:ext>
            </a:extLst>
          </p:cNvPr>
          <p:cNvSpPr/>
          <p:nvPr/>
        </p:nvSpPr>
        <p:spPr bwMode="auto">
          <a:xfrm>
            <a:off x="5909149" y="5375835"/>
            <a:ext cx="779306" cy="385241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EFC1FF25-98CA-DB4A-88C5-A16AD81FD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479" y="1698898"/>
            <a:ext cx="8432426" cy="41391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CABF602C-55BA-114A-AC67-E7FE3AC8B2C8}"/>
              </a:ext>
            </a:extLst>
          </p:cNvPr>
          <p:cNvSpPr/>
          <p:nvPr/>
        </p:nvSpPr>
        <p:spPr bwMode="auto">
          <a:xfrm>
            <a:off x="1002852" y="3998508"/>
            <a:ext cx="4098178" cy="838665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C2DC2AD7-2579-8C40-A186-B2715F56C1C2}"/>
              </a:ext>
            </a:extLst>
          </p:cNvPr>
          <p:cNvSpPr/>
          <p:nvPr/>
        </p:nvSpPr>
        <p:spPr bwMode="auto">
          <a:xfrm>
            <a:off x="1539866" y="5492958"/>
            <a:ext cx="2003368" cy="285154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4953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9" grpId="0" animBg="1"/>
      <p:bldP spid="31" grpId="0" animBg="1"/>
      <p:bldP spid="3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11974" y="-71854"/>
            <a:ext cx="7905750" cy="1019504"/>
          </a:xfrm>
        </p:spPr>
        <p:txBody>
          <a:bodyPr/>
          <a:lstStyle/>
          <a:p>
            <a:pPr algn="ctr"/>
            <a:r>
              <a:rPr lang="pt-BR" altLang="pt-BR" sz="2400" b="1" dirty="0">
                <a:solidFill>
                  <a:srgbClr val="0070C0"/>
                </a:solidFill>
              </a:rPr>
              <a:t>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Analisar Prestação de Contas Final - Legislação</a:t>
            </a:r>
          </a:p>
        </p:txBody>
      </p:sp>
      <p:sp>
        <p:nvSpPr>
          <p:cNvPr id="65539" name="Retângulo 1"/>
          <p:cNvSpPr>
            <a:spLocks noChangeArrowheads="1"/>
          </p:cNvSpPr>
          <p:nvPr/>
        </p:nvSpPr>
        <p:spPr bwMode="auto">
          <a:xfrm>
            <a:off x="698269" y="1557185"/>
            <a:ext cx="7877101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just" eaLnBrk="1" hangingPunct="1">
              <a:spcBef>
                <a:spcPct val="0"/>
              </a:spcBef>
              <a:buNone/>
            </a:pPr>
            <a:r>
              <a:rPr lang="en-US" altLang="pt-BR" dirty="0" err="1">
                <a:solidFill>
                  <a:schemeClr val="tx1"/>
                </a:solidFill>
              </a:rPr>
              <a:t>Verificar</a:t>
            </a:r>
            <a:r>
              <a:rPr lang="en-US" altLang="pt-BR" dirty="0">
                <a:solidFill>
                  <a:schemeClr val="tx1"/>
                </a:solidFill>
              </a:rPr>
              <a:t> </a:t>
            </a:r>
            <a:r>
              <a:rPr lang="en-US" altLang="pt-BR" dirty="0" err="1">
                <a:solidFill>
                  <a:schemeClr val="accent6">
                    <a:lumMod val="75000"/>
                  </a:schemeClr>
                </a:solidFill>
              </a:rPr>
              <a:t>principalmente</a:t>
            </a:r>
            <a:r>
              <a:rPr lang="en-US" altLang="pt-BR" dirty="0">
                <a:solidFill>
                  <a:srgbClr val="FF0000"/>
                </a:solidFill>
              </a:rPr>
              <a:t> </a:t>
            </a:r>
            <a:r>
              <a:rPr lang="en-US" altLang="pt-BR" dirty="0">
                <a:solidFill>
                  <a:schemeClr val="tx1"/>
                </a:solidFill>
              </a:rPr>
              <a:t>na </a:t>
            </a:r>
            <a:r>
              <a:rPr lang="en-US" altLang="pt-BR" dirty="0" err="1">
                <a:solidFill>
                  <a:schemeClr val="tx1"/>
                </a:solidFill>
              </a:rPr>
              <a:t>análise</a:t>
            </a:r>
            <a:r>
              <a:rPr lang="en-US" altLang="pt-BR" dirty="0">
                <a:solidFill>
                  <a:schemeClr val="tx1"/>
                </a:solidFill>
              </a:rPr>
              <a:t> da P/C Final:</a:t>
            </a:r>
          </a:p>
          <a:p>
            <a:pPr marL="0" indent="0" algn="just" eaLnBrk="1" hangingPunct="1">
              <a:spcBef>
                <a:spcPct val="0"/>
              </a:spcBef>
              <a:buNone/>
            </a:pPr>
            <a:endParaRPr lang="en-US" altLang="pt-BR" dirty="0">
              <a:solidFill>
                <a:schemeClr val="tx1"/>
              </a:solidFill>
            </a:endParaRPr>
          </a:p>
          <a:p>
            <a:pPr lvl="1" algn="just" eaLnBrk="1" hangingPunct="1">
              <a:spcBef>
                <a:spcPct val="0"/>
              </a:spcBef>
            </a:pPr>
            <a:r>
              <a:rPr lang="en-US" altLang="pt-BR" u="sng" dirty="0" err="1">
                <a:solidFill>
                  <a:schemeClr val="tx1"/>
                </a:solidFill>
              </a:rPr>
              <a:t>Convênios</a:t>
            </a:r>
            <a:r>
              <a:rPr lang="en-US" altLang="pt-BR" dirty="0">
                <a:solidFill>
                  <a:schemeClr val="tx1"/>
                </a:solidFill>
              </a:rPr>
              <a:t>: arts. 35 a 37, 54 a 67 do </a:t>
            </a:r>
            <a:r>
              <a:rPr lang="en-US" altLang="pt-BR" dirty="0" err="1">
                <a:solidFill>
                  <a:schemeClr val="tx1"/>
                </a:solidFill>
              </a:rPr>
              <a:t>Decreto</a:t>
            </a:r>
            <a:r>
              <a:rPr lang="en-US" altLang="pt-BR" dirty="0">
                <a:solidFill>
                  <a:schemeClr val="tx1"/>
                </a:solidFill>
              </a:rPr>
              <a:t> n° 127/2011;</a:t>
            </a:r>
          </a:p>
          <a:p>
            <a:pPr marL="457200" lvl="1" indent="0" algn="just" eaLnBrk="1" hangingPunct="1">
              <a:spcBef>
                <a:spcPct val="0"/>
              </a:spcBef>
              <a:buNone/>
            </a:pPr>
            <a:endParaRPr lang="pt-BR" altLang="pt-BR" dirty="0">
              <a:solidFill>
                <a:schemeClr val="tx1"/>
              </a:solidFill>
            </a:endParaRPr>
          </a:p>
          <a:p>
            <a:pPr lvl="1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u="sng" dirty="0">
                <a:solidFill>
                  <a:schemeClr val="tx1"/>
                </a:solidFill>
              </a:rPr>
              <a:t>Termo de Fomento e Colaboração</a:t>
            </a:r>
            <a:r>
              <a:rPr lang="pt-BR" altLang="pt-BR" dirty="0">
                <a:solidFill>
                  <a:schemeClr val="tx1"/>
                </a:solidFill>
              </a:rPr>
              <a:t>: </a:t>
            </a:r>
            <a:r>
              <a:rPr lang="pt-BR" altLang="pt-BR" dirty="0" err="1">
                <a:solidFill>
                  <a:schemeClr val="tx1"/>
                </a:solidFill>
              </a:rPr>
              <a:t>arts</a:t>
            </a:r>
            <a:r>
              <a:rPr lang="pt-BR" altLang="pt-BR" dirty="0">
                <a:solidFill>
                  <a:schemeClr val="tx1"/>
                </a:solidFill>
              </a:rPr>
              <a:t>. 36 a 45, 49 a 60 do Decreto n° 1.196/2017</a:t>
            </a:r>
          </a:p>
        </p:txBody>
      </p:sp>
    </p:spTree>
    <p:extLst>
      <p:ext uri="{BB962C8B-B14F-4D97-AF65-F5344CB8AC3E}">
        <p14:creationId xmlns:p14="http://schemas.microsoft.com/office/powerpoint/2010/main" val="135753180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</a:t>
            </a:r>
            <a:endParaRPr lang="pt-BR" altLang="pt-BR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244475" y="820738"/>
            <a:ext cx="8643938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85401" y="672419"/>
            <a:ext cx="8142961" cy="37394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endParaRPr lang="pt-BR" sz="1600" b="1" dirty="0"/>
          </a:p>
          <a:p>
            <a:pPr algn="just">
              <a:spcBef>
                <a:spcPts val="600"/>
              </a:spcBef>
            </a:pPr>
            <a:endParaRPr lang="pt-BR" sz="1600" b="1" dirty="0"/>
          </a:p>
          <a:p>
            <a:pPr algn="just">
              <a:spcBef>
                <a:spcPts val="600"/>
              </a:spcBef>
            </a:pPr>
            <a:endParaRPr lang="pt-BR" sz="1600" b="1" dirty="0"/>
          </a:p>
          <a:p>
            <a:pPr algn="just">
              <a:spcBef>
                <a:spcPts val="600"/>
              </a:spcBef>
            </a:pPr>
            <a:r>
              <a:rPr lang="pt-BR" sz="1600" b="1" dirty="0"/>
              <a:t>O sistema só permite </a:t>
            </a:r>
            <a:r>
              <a:rPr lang="pt-BR" sz="1600" b="1" u="sng" dirty="0"/>
              <a:t>analisar</a:t>
            </a:r>
            <a:r>
              <a:rPr lang="pt-BR" sz="1600" b="1" dirty="0"/>
              <a:t> a p/c final, se todas as suas parciais estiverem sido analisadas (regular, regular com ressalva ou irregulares).</a:t>
            </a:r>
          </a:p>
          <a:p>
            <a:pPr algn="just">
              <a:spcBef>
                <a:spcPts val="600"/>
              </a:spcBef>
            </a:pPr>
            <a:endParaRPr lang="pt-BR" sz="1600" b="1" dirty="0"/>
          </a:p>
          <a:p>
            <a:pPr algn="just">
              <a:spcBef>
                <a:spcPts val="600"/>
              </a:spcBef>
            </a:pPr>
            <a:endParaRPr lang="pt-BR" sz="1600" b="1" dirty="0"/>
          </a:p>
          <a:p>
            <a:pPr algn="just">
              <a:spcBef>
                <a:spcPts val="600"/>
              </a:spcBef>
            </a:pPr>
            <a:endParaRPr lang="pt-BR" sz="1600" b="1" dirty="0"/>
          </a:p>
          <a:p>
            <a:pPr algn="just">
              <a:spcBef>
                <a:spcPts val="600"/>
              </a:spcBef>
            </a:pPr>
            <a:endParaRPr lang="pt-BR" sz="1600" b="1" dirty="0"/>
          </a:p>
          <a:p>
            <a:pPr algn="just">
              <a:spcBef>
                <a:spcPts val="600"/>
              </a:spcBef>
            </a:pPr>
            <a:endParaRPr lang="pt-BR" sz="1600" b="1" dirty="0"/>
          </a:p>
          <a:p>
            <a:pPr algn="just">
              <a:spcBef>
                <a:spcPts val="600"/>
              </a:spcBef>
            </a:pPr>
            <a:r>
              <a:rPr lang="pt-BR" sz="1600" b="1" dirty="0"/>
              <a:t>Para realizar a análise o concedente deve ter em mãos os documentos exigidos pela legislação, conforme o instrumento firmado, enviados pelo proponente.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211185" y="-1905"/>
            <a:ext cx="4472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Analisar Prestação de Contas Final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E64020-94A4-9A48-B166-268C8EEB7ACB}"/>
              </a:ext>
            </a:extLst>
          </p:cNvPr>
          <p:cNvSpPr txBox="1"/>
          <p:nvPr/>
        </p:nvSpPr>
        <p:spPr>
          <a:xfrm>
            <a:off x="440266" y="5789583"/>
            <a:ext cx="5309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>
                <a:solidFill>
                  <a:srgbClr val="FF0000"/>
                </a:solidFill>
              </a:rPr>
              <a:t>prática</a:t>
            </a:r>
          </a:p>
        </p:txBody>
      </p:sp>
    </p:spTree>
    <p:extLst>
      <p:ext uri="{BB962C8B-B14F-4D97-AF65-F5344CB8AC3E}">
        <p14:creationId xmlns:p14="http://schemas.microsoft.com/office/powerpoint/2010/main" val="2877847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</a:t>
            </a:r>
            <a:endParaRPr lang="pt-BR" altLang="pt-BR" sz="2000" b="1" dirty="0">
              <a:solidFill>
                <a:srgbClr val="0070C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78014" y="819150"/>
            <a:ext cx="8643938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19671" y="462647"/>
            <a:ext cx="8255726" cy="372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b="1" dirty="0"/>
              <a:t>Não poderá selecionar “Regular – técnico” ou “Regular com Ressalvas – técnico” na conclusão da análise da p/c </a:t>
            </a:r>
            <a:r>
              <a:rPr lang="pt-BR" b="1" u="sng" dirty="0"/>
              <a:t>final,</a:t>
            </a:r>
            <a:r>
              <a:rPr lang="pt-BR" b="1" dirty="0"/>
              <a:t> caso tenha alguma parcela da p/c </a:t>
            </a:r>
            <a:r>
              <a:rPr lang="pt-BR" b="1" u="sng" dirty="0"/>
              <a:t>parcial</a:t>
            </a:r>
            <a:r>
              <a:rPr lang="pt-BR" b="1" dirty="0"/>
              <a:t> concluída como “Irregular”. Se houver a regularização pelo beneficiário da pendência que gerou a irregularidade, primeiramente o técnico deverá retornar à análise da p/c parcial, alterar a conclusão para “Regular” ou “Regular com Ressalvas” para após poder concluir pela regularidade ou regularidade com ressalvas da p/c final.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11185" y="-1905"/>
            <a:ext cx="4472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Analisar Prestação de Contas Final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724107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400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      </a:t>
            </a:r>
            <a:endParaRPr lang="pt-BR" altLang="pt-BR" sz="2000" b="1" dirty="0">
              <a:solidFill>
                <a:srgbClr val="0070C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38152" y="785899"/>
            <a:ext cx="8643938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903615" y="-26037"/>
            <a:ext cx="6221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Realizar Parecer Secretário/Dirigente na P/C Final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F6B6B9A-C46B-BE4D-A9DA-8FA52CBA3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556" y="983229"/>
            <a:ext cx="8330534" cy="42773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E23F4D6-7110-A74E-92A9-C74F109C8BF2}"/>
              </a:ext>
            </a:extLst>
          </p:cNvPr>
          <p:cNvSpPr/>
          <p:nvPr/>
        </p:nvSpPr>
        <p:spPr bwMode="auto">
          <a:xfrm>
            <a:off x="2249847" y="1424452"/>
            <a:ext cx="1740995" cy="532015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465BE91-7ABF-1842-B8FC-90CCCC695C5C}"/>
              </a:ext>
            </a:extLst>
          </p:cNvPr>
          <p:cNvSpPr/>
          <p:nvPr/>
        </p:nvSpPr>
        <p:spPr bwMode="auto">
          <a:xfrm>
            <a:off x="7783745" y="1424452"/>
            <a:ext cx="984262" cy="374073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B981478A-D61E-144F-ADC8-16BE26727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555" y="983228"/>
            <a:ext cx="8316451" cy="44747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218F5A96-73A8-C54A-BFF4-9B5E81F649F4}"/>
              </a:ext>
            </a:extLst>
          </p:cNvPr>
          <p:cNvSpPr/>
          <p:nvPr/>
        </p:nvSpPr>
        <p:spPr bwMode="auto">
          <a:xfrm>
            <a:off x="451554" y="2596443"/>
            <a:ext cx="984262" cy="169335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4A8168B-1A71-5C41-A481-E0E8E16AE74E}"/>
              </a:ext>
            </a:extLst>
          </p:cNvPr>
          <p:cNvSpPr txBox="1"/>
          <p:nvPr/>
        </p:nvSpPr>
        <p:spPr>
          <a:xfrm>
            <a:off x="812800" y="5880056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>
                <a:solidFill>
                  <a:srgbClr val="FF0000"/>
                </a:solidFill>
              </a:rPr>
              <a:t>prática</a:t>
            </a:r>
          </a:p>
        </p:txBody>
      </p:sp>
    </p:spTree>
    <p:extLst>
      <p:ext uri="{BB962C8B-B14F-4D97-AF65-F5344CB8AC3E}">
        <p14:creationId xmlns:p14="http://schemas.microsoft.com/office/powerpoint/2010/main" val="3949577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 </a:t>
            </a:r>
            <a:endParaRPr lang="pt-BR" altLang="pt-BR" sz="2000" b="1" dirty="0">
              <a:solidFill>
                <a:srgbClr val="0070C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78014" y="862693"/>
            <a:ext cx="8643938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13655" y="3447143"/>
            <a:ext cx="830829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kumimoji="0" lang="pt-BR" altLang="pt-BR" b="0" u="none" strike="noStrike" cap="none" normalizeH="0" baseline="0" dirty="0">
                <a:ln>
                  <a:noFill/>
                </a:ln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 situação de irregularidade poderá ser selecionada de imediato pelo  Secretário, </a:t>
            </a:r>
            <a:r>
              <a:rPr kumimoji="0" lang="pt-BR" altLang="pt-BR" b="1" u="sng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não sendo necessário colocar primeiramente a p/c “em diligência”</a:t>
            </a:r>
            <a:r>
              <a:rPr kumimoji="0" lang="pt-BR" altLang="pt-BR" b="1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pt-BR" dirty="0">
                <a:cs typeface="Arial" panose="020B0604020202020204" pitchFamily="34" charset="0"/>
              </a:rPr>
              <a:t>Não há a opção “Em Diligência” para o Secretário/Dirigente. Caso exista algo a ser alterado deve-se apontar no campo observações e escolher a situação “Em Reanálise – Técnico” para que o mesmo coloque a P/C final em diligência. </a:t>
            </a:r>
            <a:endParaRPr kumimoji="0" lang="pt-BR" altLang="pt-BR" sz="1800" b="0" u="none" strike="noStrike" cap="none" normalizeH="0" baseline="0" dirty="0">
              <a:ln>
                <a:noFill/>
              </a:ln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903615" y="-26037"/>
            <a:ext cx="6221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Realizar Parecer Secretário/Dirigente na P/C Final</a:t>
            </a:r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036064-96F0-EA44-A8ED-583BC98C0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8347" y="625627"/>
            <a:ext cx="5818909" cy="24125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7594798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177156" name="CaixaDeTexto 3"/>
          <p:cNvSpPr txBox="1">
            <a:spLocks noChangeArrowheads="1"/>
          </p:cNvSpPr>
          <p:nvPr/>
        </p:nvSpPr>
        <p:spPr bwMode="auto">
          <a:xfrm>
            <a:off x="6184668" y="1042988"/>
            <a:ext cx="2867892" cy="6771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5">
                <a:lumMod val="75000"/>
              </a:schemeClr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900" b="0" dirty="0">
                <a:solidFill>
                  <a:srgbClr val="0070C0"/>
                </a:solidFill>
              </a:rPr>
              <a:t>Falta uma Ação do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1900" b="0" dirty="0">
                <a:solidFill>
                  <a:srgbClr val="0070C0"/>
                </a:solidFill>
              </a:rPr>
              <a:t>Beneficiário/Proponente</a:t>
            </a:r>
          </a:p>
        </p:txBody>
      </p:sp>
      <p:sp>
        <p:nvSpPr>
          <p:cNvPr id="177157" name="CaixaDeTexto 5"/>
          <p:cNvSpPr txBox="1">
            <a:spLocks noChangeArrowheads="1"/>
          </p:cNvSpPr>
          <p:nvPr/>
        </p:nvSpPr>
        <p:spPr bwMode="auto">
          <a:xfrm>
            <a:off x="6184668" y="2644398"/>
            <a:ext cx="2867891" cy="7064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75000"/>
              </a:schemeClr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0" dirty="0">
                <a:solidFill>
                  <a:schemeClr val="accent6">
                    <a:lumMod val="75000"/>
                  </a:schemeClr>
                </a:solidFill>
              </a:rPr>
              <a:t>Falta uma Ação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0" dirty="0">
                <a:solidFill>
                  <a:schemeClr val="accent6">
                    <a:lumMod val="75000"/>
                  </a:schemeClr>
                </a:solidFill>
              </a:rPr>
              <a:t> do Concedente</a:t>
            </a:r>
          </a:p>
        </p:txBody>
      </p:sp>
      <p:sp>
        <p:nvSpPr>
          <p:cNvPr id="177158" name="CaixaDeTexto 7"/>
          <p:cNvSpPr txBox="1">
            <a:spLocks noChangeArrowheads="1"/>
          </p:cNvSpPr>
          <p:nvPr/>
        </p:nvSpPr>
        <p:spPr bwMode="auto">
          <a:xfrm>
            <a:off x="6184667" y="4559476"/>
            <a:ext cx="2867891" cy="7080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0" dirty="0">
                <a:solidFill>
                  <a:schemeClr val="tx1"/>
                </a:solidFill>
              </a:rPr>
              <a:t>Ação já realizada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0" dirty="0">
                <a:solidFill>
                  <a:schemeClr val="tx1"/>
                </a:solidFill>
              </a:rPr>
              <a:t>pelo Concedente</a:t>
            </a:r>
          </a:p>
        </p:txBody>
      </p:sp>
      <p:sp>
        <p:nvSpPr>
          <p:cNvPr id="177159" name="Seta para a direita 1"/>
          <p:cNvSpPr>
            <a:spLocks noChangeArrowheads="1"/>
          </p:cNvSpPr>
          <p:nvPr/>
        </p:nvSpPr>
        <p:spPr bwMode="auto">
          <a:xfrm>
            <a:off x="4156364" y="1044575"/>
            <a:ext cx="1501486" cy="706438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bg1">
              <a:lumMod val="85000"/>
            </a:schemeClr>
          </a:solidFill>
          <a:ln w="38100" cap="rnd" algn="ctr">
            <a:solidFill>
              <a:schemeClr val="accent5">
                <a:lumMod val="75000"/>
              </a:schemeClr>
            </a:solidFill>
            <a:prstDash val="sysDot"/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000" b="0">
              <a:solidFill>
                <a:schemeClr val="tx1"/>
              </a:solidFill>
            </a:endParaRPr>
          </a:p>
        </p:txBody>
      </p:sp>
      <p:sp>
        <p:nvSpPr>
          <p:cNvPr id="177160" name="Seta para a direita 2"/>
          <p:cNvSpPr>
            <a:spLocks noChangeArrowheads="1"/>
          </p:cNvSpPr>
          <p:nvPr/>
        </p:nvSpPr>
        <p:spPr bwMode="auto">
          <a:xfrm>
            <a:off x="4111769" y="2644398"/>
            <a:ext cx="1784206" cy="857627"/>
          </a:xfrm>
          <a:prstGeom prst="rightArrow">
            <a:avLst>
              <a:gd name="adj1" fmla="val 50000"/>
              <a:gd name="adj2" fmla="val 49996"/>
            </a:avLst>
          </a:prstGeom>
          <a:solidFill>
            <a:schemeClr val="bg1">
              <a:lumMod val="85000"/>
            </a:schemeClr>
          </a:solidFill>
          <a:ln w="38100" cap="rnd" algn="ctr">
            <a:solidFill>
              <a:schemeClr val="accent6">
                <a:lumMod val="75000"/>
              </a:schemeClr>
            </a:solidFill>
            <a:prstDash val="sysDot"/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000" b="0">
              <a:solidFill>
                <a:schemeClr val="tx1"/>
              </a:solidFill>
            </a:endParaRPr>
          </a:p>
        </p:txBody>
      </p:sp>
      <p:sp>
        <p:nvSpPr>
          <p:cNvPr id="177161" name="Seta para a direita 3"/>
          <p:cNvSpPr>
            <a:spLocks noChangeArrowheads="1"/>
          </p:cNvSpPr>
          <p:nvPr/>
        </p:nvSpPr>
        <p:spPr bwMode="auto">
          <a:xfrm>
            <a:off x="4285807" y="4573586"/>
            <a:ext cx="1606608" cy="733425"/>
          </a:xfrm>
          <a:prstGeom prst="rightArrow">
            <a:avLst>
              <a:gd name="adj1" fmla="val 50000"/>
              <a:gd name="adj2" fmla="val 49998"/>
            </a:avLst>
          </a:prstGeom>
          <a:solidFill>
            <a:schemeClr val="bg1">
              <a:lumMod val="85000"/>
            </a:schemeClr>
          </a:solidFill>
          <a:ln w="38100" cap="rnd" algn="ctr">
            <a:solidFill>
              <a:schemeClr val="tx1"/>
            </a:solidFill>
            <a:prstDash val="sysDot"/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60000"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Font typeface="Wingdings 2" pitchFamily="18" charset="2"/>
              <a:buChar char="®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70000"/>
              <a:buChar char="o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000" b="0">
              <a:solidFill>
                <a:schemeClr val="tx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580796" y="-81022"/>
            <a:ext cx="3603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pt-BR" b="1" dirty="0" err="1"/>
              <a:t>Situações</a:t>
            </a:r>
            <a:r>
              <a:rPr lang="en-US" altLang="pt-BR" b="1" dirty="0"/>
              <a:t> da PC no </a:t>
            </a:r>
            <a:r>
              <a:rPr lang="en-US" altLang="pt-BR" b="1" dirty="0" err="1"/>
              <a:t>sistema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6F32EF0-FE60-1848-B376-1E7C02AE491F}"/>
              </a:ext>
            </a:extLst>
          </p:cNvPr>
          <p:cNvSpPr txBox="1"/>
          <p:nvPr/>
        </p:nvSpPr>
        <p:spPr>
          <a:xfrm>
            <a:off x="321911" y="1042988"/>
            <a:ext cx="2473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rgbClr val="0070C0"/>
                </a:solidFill>
              </a:rPr>
              <a:t>ED = Em Edição  </a:t>
            </a:r>
          </a:p>
          <a:p>
            <a:pPr>
              <a:defRPr/>
            </a:pPr>
            <a:r>
              <a:rPr lang="pt-BR" altLang="pt-BR" dirty="0">
                <a:solidFill>
                  <a:srgbClr val="0070C0"/>
                </a:solidFill>
              </a:rPr>
              <a:t>DV = Em Diligência </a:t>
            </a: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BB23F7A-0308-394E-96AE-39286C7D1EFD}"/>
              </a:ext>
            </a:extLst>
          </p:cNvPr>
          <p:cNvSpPr txBox="1"/>
          <p:nvPr/>
        </p:nvSpPr>
        <p:spPr>
          <a:xfrm>
            <a:off x="321911" y="2025491"/>
            <a:ext cx="386862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t-BR" altLang="pt-BR" dirty="0">
                <a:solidFill>
                  <a:schemeClr val="accent6">
                    <a:lumMod val="75000"/>
                  </a:schemeClr>
                </a:solidFill>
              </a:rPr>
              <a:t>DA = Aguardando Documentos </a:t>
            </a:r>
          </a:p>
          <a:p>
            <a:pPr>
              <a:defRPr/>
            </a:pPr>
            <a:r>
              <a:rPr lang="pt-BR" altLang="pt-BR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pt-BR" altLang="pt-BR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pt-BR" altLang="pt-BR" dirty="0">
                <a:solidFill>
                  <a:schemeClr val="accent6">
                    <a:lumMod val="75000"/>
                  </a:schemeClr>
                </a:solidFill>
              </a:rPr>
              <a:t>/C Parcial)</a:t>
            </a:r>
          </a:p>
          <a:p>
            <a:pPr>
              <a:defRPr/>
            </a:pPr>
            <a:r>
              <a:rPr lang="pt-BR" altLang="pt-BR" dirty="0">
                <a:solidFill>
                  <a:schemeClr val="accent6">
                    <a:lumMod val="75000"/>
                  </a:schemeClr>
                </a:solidFill>
              </a:rPr>
              <a:t>AR = Aguardando Recebimento </a:t>
            </a:r>
          </a:p>
          <a:p>
            <a:pPr>
              <a:defRPr/>
            </a:pPr>
            <a:r>
              <a:rPr lang="pt-BR" altLang="pt-BR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pt-BR" altLang="pt-BR" dirty="0" err="1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pt-BR" altLang="pt-BR" dirty="0">
                <a:solidFill>
                  <a:schemeClr val="accent6">
                    <a:lumMod val="75000"/>
                  </a:schemeClr>
                </a:solidFill>
              </a:rPr>
              <a:t>/C Final) </a:t>
            </a:r>
          </a:p>
          <a:p>
            <a:pPr>
              <a:defRPr/>
            </a:pPr>
            <a:r>
              <a:rPr lang="pt-BR" altLang="pt-BR" dirty="0">
                <a:solidFill>
                  <a:schemeClr val="accent6">
                    <a:lumMod val="75000"/>
                  </a:schemeClr>
                </a:solidFill>
              </a:rPr>
              <a:t>VA = Em Análise</a:t>
            </a:r>
          </a:p>
          <a:p>
            <a:pPr>
              <a:defRPr/>
            </a:pPr>
            <a:r>
              <a:rPr lang="pt-BR" altLang="pt-BR" dirty="0">
                <a:solidFill>
                  <a:schemeClr val="accent6">
                    <a:lumMod val="75000"/>
                  </a:schemeClr>
                </a:solidFill>
              </a:rPr>
              <a:t>VR = Em Reanálise   </a:t>
            </a:r>
          </a:p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A82C04E-D42D-6D44-8C5D-CFD65B8A7E51}"/>
              </a:ext>
            </a:extLst>
          </p:cNvPr>
          <p:cNvSpPr txBox="1"/>
          <p:nvPr/>
        </p:nvSpPr>
        <p:spPr>
          <a:xfrm>
            <a:off x="321911" y="4386351"/>
            <a:ext cx="35269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pt-BR" altLang="pt-BR" dirty="0"/>
              <a:t>SV = Regular com Ressalvas</a:t>
            </a:r>
          </a:p>
          <a:p>
            <a:pPr>
              <a:defRPr/>
            </a:pPr>
            <a:r>
              <a:rPr lang="pt-BR" altLang="pt-BR" dirty="0"/>
              <a:t>AV = Regular  </a:t>
            </a:r>
          </a:p>
          <a:p>
            <a:pPr>
              <a:defRPr/>
            </a:pPr>
            <a:r>
              <a:rPr lang="pt-BR" altLang="pt-BR" dirty="0"/>
              <a:t>IR  = Irregular  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862955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0"/>
            <a:ext cx="7750629" cy="609600"/>
          </a:xfrm>
        </p:spPr>
        <p:txBody>
          <a:bodyPr/>
          <a:lstStyle/>
          <a:p>
            <a:pPr algn="ctr"/>
            <a:r>
              <a:rPr lang="pt-BR" altLang="pt-BR" sz="2400" dirty="0">
                <a:solidFill>
                  <a:srgbClr val="7030A0"/>
                </a:solidFill>
              </a:rPr>
              <a:t>         </a:t>
            </a:r>
            <a:r>
              <a:rPr lang="pt-BR" alt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Prestação de Contas Parcial - Prazos</a:t>
            </a:r>
            <a:br>
              <a:rPr lang="pt-BR" sz="2000" dirty="0"/>
            </a:br>
            <a:endParaRPr lang="pt-BR" altLang="pt-BR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93C0768-BA1D-1C4B-8B7A-51765AF7F7AC}"/>
              </a:ext>
            </a:extLst>
          </p:cNvPr>
          <p:cNvSpPr/>
          <p:nvPr/>
        </p:nvSpPr>
        <p:spPr>
          <a:xfrm>
            <a:off x="598311" y="1160104"/>
            <a:ext cx="7800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Instrumentos Termos de Colaboração e de Fomento (</a:t>
            </a:r>
            <a:r>
              <a:rPr 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art. 54 do Decreto </a:t>
            </a:r>
            <a:r>
              <a:rPr lang="pt-BR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1.196/2017)</a:t>
            </a:r>
            <a:r>
              <a:rPr lang="pt-BR" altLang="pt-BR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8DB676E-2169-424D-AC10-C07FA1A2E615}"/>
              </a:ext>
            </a:extLst>
          </p:cNvPr>
          <p:cNvSpPr/>
          <p:nvPr/>
        </p:nvSpPr>
        <p:spPr>
          <a:xfrm>
            <a:off x="519289" y="2449268"/>
            <a:ext cx="63612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Transferência com duração inferior a um ano: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3FD602C-6B43-7240-ACD7-B526370CDD37}"/>
              </a:ext>
            </a:extLst>
          </p:cNvPr>
          <p:cNvSpPr/>
          <p:nvPr/>
        </p:nvSpPr>
        <p:spPr>
          <a:xfrm>
            <a:off x="598311" y="3075057"/>
            <a:ext cx="6953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- até 90 dias, contados do término da vigência da parceria.</a:t>
            </a:r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C31E381-DB5B-D940-9F1A-3AC840C1D1D0}"/>
              </a:ext>
            </a:extLst>
          </p:cNvPr>
          <p:cNvSpPr/>
          <p:nvPr/>
        </p:nvSpPr>
        <p:spPr>
          <a:xfrm>
            <a:off x="519289" y="3825614"/>
            <a:ext cx="60677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Transferência com duração superior a um ano: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4AB33F2-6AE4-9A4B-AA4B-303AD4AE6A43}"/>
              </a:ext>
            </a:extLst>
          </p:cNvPr>
          <p:cNvSpPr/>
          <p:nvPr/>
        </p:nvSpPr>
        <p:spPr>
          <a:xfrm>
            <a:off x="519289" y="4398638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- a cada 12 meses mais 30 dias, contados da data do pagamento da primeira parcela.</a:t>
            </a:r>
          </a:p>
        </p:txBody>
      </p:sp>
    </p:spTree>
    <p:extLst>
      <p:ext uri="{BB962C8B-B14F-4D97-AF65-F5344CB8AC3E}">
        <p14:creationId xmlns:p14="http://schemas.microsoft.com/office/powerpoint/2010/main" val="1959253989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95DA2-545C-6040-926F-8971E9BB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466593-1231-214D-9B93-444B86C6A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AA80C6E-AB1A-A64B-B82B-E83C5DD6AD84}"/>
              </a:ext>
            </a:extLst>
          </p:cNvPr>
          <p:cNvSpPr/>
          <p:nvPr/>
        </p:nvSpPr>
        <p:spPr>
          <a:xfrm>
            <a:off x="632178" y="1636889"/>
            <a:ext cx="82860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pt-BR" alt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Acompanhar Prazo Prestação de Contas</a:t>
            </a:r>
          </a:p>
          <a:p>
            <a:pPr algn="ctr">
              <a:buFontTx/>
              <a:buNone/>
            </a:pPr>
            <a:r>
              <a:rPr lang="pt-BR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(Ver Manual n° 07)</a:t>
            </a:r>
          </a:p>
        </p:txBody>
      </p:sp>
    </p:spTree>
    <p:extLst>
      <p:ext uri="{BB962C8B-B14F-4D97-AF65-F5344CB8AC3E}">
        <p14:creationId xmlns:p14="http://schemas.microsoft.com/office/powerpoint/2010/main" val="491387736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68165" y="0"/>
            <a:ext cx="8460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Acompanhar</a:t>
            </a:r>
            <a:r>
              <a:rPr lang="en-US" altLang="pt-BR" b="1" dirty="0"/>
              <a:t> </a:t>
            </a:r>
            <a:r>
              <a:rPr lang="en-US" altLang="pt-BR" b="1" dirty="0" err="1"/>
              <a:t>Prazos</a:t>
            </a:r>
            <a:r>
              <a:rPr lang="en-US" altLang="pt-BR" b="1" dirty="0"/>
              <a:t> </a:t>
            </a:r>
            <a:r>
              <a:rPr lang="en-US" altLang="pt-BR" b="1" dirty="0" err="1"/>
              <a:t>Prestação</a:t>
            </a:r>
            <a:r>
              <a:rPr lang="en-US" altLang="pt-BR" b="1" dirty="0"/>
              <a:t> </a:t>
            </a:r>
            <a:r>
              <a:rPr lang="en-US" altLang="pt-BR" b="1" dirty="0" err="1"/>
              <a:t>Contas</a:t>
            </a:r>
            <a:r>
              <a:rPr lang="en-US" altLang="pt-BR" b="1" dirty="0"/>
              <a:t> e </a:t>
            </a:r>
            <a:r>
              <a:rPr lang="en-US" altLang="pt-BR" b="1" dirty="0" err="1"/>
              <a:t>Análise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8F13AD-9BC3-3446-BCEB-9A8FDF9C34FA}"/>
              </a:ext>
            </a:extLst>
          </p:cNvPr>
          <p:cNvSpPr txBox="1"/>
          <p:nvPr/>
        </p:nvSpPr>
        <p:spPr>
          <a:xfrm>
            <a:off x="406400" y="926334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u="sng" dirty="0"/>
              <a:t>Essa funcionalidade permite</a:t>
            </a:r>
            <a:r>
              <a:rPr lang="pt-BR" dirty="0"/>
              <a:t>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642871-F989-0844-B8AB-F568233A34D7}"/>
              </a:ext>
            </a:extLst>
          </p:cNvPr>
          <p:cNvSpPr txBox="1"/>
          <p:nvPr/>
        </p:nvSpPr>
        <p:spPr>
          <a:xfrm>
            <a:off x="168165" y="1749778"/>
            <a:ext cx="8621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pt-BR" dirty="0"/>
              <a:t>Consultar os prazos de vencimentos das prestações de contas parciais</a:t>
            </a:r>
          </a:p>
          <a:p>
            <a:r>
              <a:rPr lang="pt-BR" dirty="0"/>
              <a:t>e finais;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C3FCFBD-4727-7249-9EF6-2E0B6A19D5E5}"/>
              </a:ext>
            </a:extLst>
          </p:cNvPr>
          <p:cNvSpPr txBox="1"/>
          <p:nvPr/>
        </p:nvSpPr>
        <p:spPr>
          <a:xfrm>
            <a:off x="168165" y="3025422"/>
            <a:ext cx="8576387" cy="101566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342900" indent="-342900">
              <a:buFontTx/>
              <a:buChar char="-"/>
            </a:pPr>
            <a:r>
              <a:rPr lang="pt-BR" dirty="0"/>
              <a:t>Consultar as prorrogações de entrega das prestações de contas finais,</a:t>
            </a:r>
          </a:p>
          <a:p>
            <a:r>
              <a:rPr lang="pt-BR" dirty="0"/>
              <a:t>realizadas pelo Concedente a pedido do beneficiário; e</a:t>
            </a:r>
          </a:p>
          <a:p>
            <a:r>
              <a:rPr lang="pt-BR" dirty="0"/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514DF07-210C-234D-AEA1-C07EC121A837}"/>
              </a:ext>
            </a:extLst>
          </p:cNvPr>
          <p:cNvSpPr txBox="1"/>
          <p:nvPr/>
        </p:nvSpPr>
        <p:spPr>
          <a:xfrm flipH="1">
            <a:off x="168163" y="4208733"/>
            <a:ext cx="8576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- Consultar as prorrogações de análise das prestações de contas finais realizadas pelo Concedente.</a:t>
            </a:r>
          </a:p>
        </p:txBody>
      </p:sp>
    </p:spTree>
    <p:extLst>
      <p:ext uri="{BB962C8B-B14F-4D97-AF65-F5344CB8AC3E}">
        <p14:creationId xmlns:p14="http://schemas.microsoft.com/office/powerpoint/2010/main" val="3617181111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68165" y="0"/>
            <a:ext cx="8460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Acompanhar</a:t>
            </a:r>
            <a:r>
              <a:rPr lang="en-US" altLang="pt-BR" b="1" dirty="0"/>
              <a:t> </a:t>
            </a:r>
            <a:r>
              <a:rPr lang="en-US" altLang="pt-BR" b="1" dirty="0" err="1"/>
              <a:t>Prazos</a:t>
            </a:r>
            <a:r>
              <a:rPr lang="en-US" altLang="pt-BR" b="1" dirty="0"/>
              <a:t> </a:t>
            </a:r>
            <a:r>
              <a:rPr lang="en-US" altLang="pt-BR" b="1" dirty="0" err="1"/>
              <a:t>Prestação</a:t>
            </a:r>
            <a:r>
              <a:rPr lang="en-US" altLang="pt-BR" b="1" dirty="0"/>
              <a:t> </a:t>
            </a:r>
            <a:r>
              <a:rPr lang="en-US" altLang="pt-BR" b="1" dirty="0" err="1"/>
              <a:t>Contas</a:t>
            </a:r>
            <a:r>
              <a:rPr lang="en-US" altLang="pt-BR" b="1" dirty="0"/>
              <a:t> e </a:t>
            </a:r>
            <a:r>
              <a:rPr lang="en-US" altLang="pt-BR" b="1" dirty="0" err="1"/>
              <a:t>Análise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53272D3-492B-D34F-B9AB-358B5C716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5" y="598311"/>
            <a:ext cx="8682324" cy="505389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7CEA1794-ADB6-AF4B-8411-D9421530B49C}"/>
              </a:ext>
            </a:extLst>
          </p:cNvPr>
          <p:cNvSpPr/>
          <p:nvPr/>
        </p:nvSpPr>
        <p:spPr bwMode="auto">
          <a:xfrm>
            <a:off x="733779" y="1359129"/>
            <a:ext cx="1975554" cy="210028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F0D856B-43E9-AD4C-99C7-2437B99902BE}"/>
              </a:ext>
            </a:extLst>
          </p:cNvPr>
          <p:cNvSpPr/>
          <p:nvPr/>
        </p:nvSpPr>
        <p:spPr bwMode="auto">
          <a:xfrm>
            <a:off x="1580444" y="1037986"/>
            <a:ext cx="530578" cy="215082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595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68165" y="0"/>
            <a:ext cx="8460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Acompanhar</a:t>
            </a:r>
            <a:r>
              <a:rPr lang="en-US" altLang="pt-BR" b="1" dirty="0"/>
              <a:t> </a:t>
            </a:r>
            <a:r>
              <a:rPr lang="en-US" altLang="pt-BR" b="1" dirty="0" err="1"/>
              <a:t>Prazos</a:t>
            </a:r>
            <a:r>
              <a:rPr lang="en-US" altLang="pt-BR" b="1" dirty="0"/>
              <a:t> </a:t>
            </a:r>
            <a:r>
              <a:rPr lang="en-US" altLang="pt-BR" b="1" dirty="0" err="1"/>
              <a:t>Prestação</a:t>
            </a:r>
            <a:r>
              <a:rPr lang="en-US" altLang="pt-BR" b="1" dirty="0"/>
              <a:t> </a:t>
            </a:r>
            <a:r>
              <a:rPr lang="en-US" altLang="pt-BR" b="1" dirty="0" err="1"/>
              <a:t>Contas</a:t>
            </a:r>
            <a:r>
              <a:rPr lang="en-US" altLang="pt-BR" b="1" dirty="0"/>
              <a:t> e </a:t>
            </a:r>
            <a:r>
              <a:rPr lang="en-US" altLang="pt-BR" b="1" dirty="0" err="1"/>
              <a:t>Análise</a:t>
            </a:r>
            <a:endParaRPr lang="pt-BR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051960F-4853-B344-B9E2-9D158801D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03787"/>
            <a:ext cx="8534400" cy="47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18808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68165" y="0"/>
            <a:ext cx="8460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Acompanhar</a:t>
            </a:r>
            <a:r>
              <a:rPr lang="en-US" altLang="pt-BR" b="1" dirty="0"/>
              <a:t> </a:t>
            </a:r>
            <a:r>
              <a:rPr lang="en-US" altLang="pt-BR" b="1" dirty="0" err="1"/>
              <a:t>Prazos</a:t>
            </a:r>
            <a:r>
              <a:rPr lang="en-US" altLang="pt-BR" b="1" dirty="0"/>
              <a:t> </a:t>
            </a:r>
            <a:r>
              <a:rPr lang="en-US" altLang="pt-BR" b="1" dirty="0" err="1"/>
              <a:t>Prestação</a:t>
            </a:r>
            <a:r>
              <a:rPr lang="en-US" altLang="pt-BR" b="1" dirty="0"/>
              <a:t> </a:t>
            </a:r>
            <a:r>
              <a:rPr lang="en-US" altLang="pt-BR" b="1" dirty="0" err="1"/>
              <a:t>Contas</a:t>
            </a:r>
            <a:r>
              <a:rPr lang="en-US" altLang="pt-BR" b="1" dirty="0"/>
              <a:t> e </a:t>
            </a:r>
            <a:r>
              <a:rPr lang="en-US" altLang="pt-BR" b="1" dirty="0" err="1"/>
              <a:t>Análise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FFFC93-C4DB-4B49-A219-90A53F1E7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1" y="437095"/>
            <a:ext cx="8647290" cy="481661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66E178C9-1EDC-D549-A31A-265B1808C932}"/>
              </a:ext>
            </a:extLst>
          </p:cNvPr>
          <p:cNvSpPr/>
          <p:nvPr/>
        </p:nvSpPr>
        <p:spPr bwMode="auto">
          <a:xfrm>
            <a:off x="5633157" y="2037052"/>
            <a:ext cx="2995836" cy="316089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58F8FCE-6513-4748-910A-74BA0CEAC0FE}"/>
              </a:ext>
            </a:extLst>
          </p:cNvPr>
          <p:cNvSpPr/>
          <p:nvPr/>
        </p:nvSpPr>
        <p:spPr bwMode="auto">
          <a:xfrm>
            <a:off x="1775337" y="1485780"/>
            <a:ext cx="2310461" cy="576968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02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68165" y="0"/>
            <a:ext cx="8460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Acompanhar</a:t>
            </a:r>
            <a:r>
              <a:rPr lang="en-US" altLang="pt-BR" b="1" dirty="0"/>
              <a:t> </a:t>
            </a:r>
            <a:r>
              <a:rPr lang="en-US" altLang="pt-BR" b="1" dirty="0" err="1"/>
              <a:t>Prazos</a:t>
            </a:r>
            <a:r>
              <a:rPr lang="en-US" altLang="pt-BR" b="1" dirty="0"/>
              <a:t> </a:t>
            </a:r>
            <a:r>
              <a:rPr lang="en-US" altLang="pt-BR" b="1" dirty="0" err="1"/>
              <a:t>Prestação</a:t>
            </a:r>
            <a:r>
              <a:rPr lang="en-US" altLang="pt-BR" b="1" dirty="0"/>
              <a:t> </a:t>
            </a:r>
            <a:r>
              <a:rPr lang="en-US" altLang="pt-BR" b="1" dirty="0" err="1"/>
              <a:t>Contas</a:t>
            </a:r>
            <a:r>
              <a:rPr lang="en-US" altLang="pt-BR" b="1" dirty="0"/>
              <a:t> e </a:t>
            </a:r>
            <a:r>
              <a:rPr lang="en-US" altLang="pt-BR" b="1" dirty="0" err="1"/>
              <a:t>Análise</a:t>
            </a:r>
            <a:endParaRPr lang="pt-BR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660A18A1-1B49-DC40-ACB2-2B9135C30E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5" y="594828"/>
            <a:ext cx="8750057" cy="512863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D89763FA-98A9-584B-BADC-C8700C8B5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00" y="1334910"/>
            <a:ext cx="2565400" cy="711200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9E863E96-A70C-3248-B7CE-9643BA3CE446}"/>
              </a:ext>
            </a:extLst>
          </p:cNvPr>
          <p:cNvSpPr/>
          <p:nvPr/>
        </p:nvSpPr>
        <p:spPr bwMode="auto">
          <a:xfrm>
            <a:off x="1513000" y="1327784"/>
            <a:ext cx="2483267" cy="718326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107DAD9-0FE0-F040-8CFF-111543D61742}"/>
              </a:ext>
            </a:extLst>
          </p:cNvPr>
          <p:cNvSpPr/>
          <p:nvPr/>
        </p:nvSpPr>
        <p:spPr bwMode="auto">
          <a:xfrm>
            <a:off x="5858933" y="2290640"/>
            <a:ext cx="2770059" cy="339671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5391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68165" y="0"/>
            <a:ext cx="8460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Acompanhar</a:t>
            </a:r>
            <a:r>
              <a:rPr lang="en-US" altLang="pt-BR" b="1" dirty="0"/>
              <a:t> </a:t>
            </a:r>
            <a:r>
              <a:rPr lang="en-US" altLang="pt-BR" b="1" dirty="0" err="1"/>
              <a:t>Prazos</a:t>
            </a:r>
            <a:r>
              <a:rPr lang="en-US" altLang="pt-BR" b="1" dirty="0"/>
              <a:t> </a:t>
            </a:r>
            <a:r>
              <a:rPr lang="en-US" altLang="pt-BR" b="1" dirty="0" err="1"/>
              <a:t>Prestação</a:t>
            </a:r>
            <a:r>
              <a:rPr lang="en-US" altLang="pt-BR" b="1" dirty="0"/>
              <a:t> </a:t>
            </a:r>
            <a:r>
              <a:rPr lang="en-US" altLang="pt-BR" b="1" dirty="0" err="1"/>
              <a:t>Contas</a:t>
            </a:r>
            <a:r>
              <a:rPr lang="en-US" altLang="pt-BR" b="1" dirty="0"/>
              <a:t> e </a:t>
            </a:r>
            <a:r>
              <a:rPr lang="en-US" altLang="pt-BR" b="1" dirty="0" err="1"/>
              <a:t>Análise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CA39FE-3E3B-D240-9276-C27EF0DB9053}"/>
              </a:ext>
            </a:extLst>
          </p:cNvPr>
          <p:cNvSpPr txBox="1"/>
          <p:nvPr/>
        </p:nvSpPr>
        <p:spPr>
          <a:xfrm>
            <a:off x="168165" y="1174045"/>
            <a:ext cx="8727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u="sng" dirty="0" err="1"/>
              <a:t>TR’s</a:t>
            </a:r>
            <a:r>
              <a:rPr lang="pt-BR" b="1" u="sng" dirty="0"/>
              <a:t> com omissão PC</a:t>
            </a:r>
            <a:r>
              <a:rPr lang="pt-BR" dirty="0"/>
              <a:t>: serão mostradas as Transferências em que o prazo de prestação de contas  já venceu e as contas não foram prestadas;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1360F1A-8A4B-2346-A072-F360FA6C0823}"/>
              </a:ext>
            </a:extLst>
          </p:cNvPr>
          <p:cNvSpPr txBox="1"/>
          <p:nvPr/>
        </p:nvSpPr>
        <p:spPr>
          <a:xfrm>
            <a:off x="168165" y="2963643"/>
            <a:ext cx="8625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u="sng" dirty="0" err="1"/>
              <a:t>TR’s</a:t>
            </a:r>
            <a:r>
              <a:rPr lang="pt-BR" b="1" u="sng" dirty="0"/>
              <a:t> sem omissão PC</a:t>
            </a:r>
            <a:r>
              <a:rPr lang="pt-BR" dirty="0"/>
              <a:t>: serão mostradas as Transferências em que o prazo não venceu e as que já tiveram a prestação de contas prestadas; 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90B50E1-2298-F34B-9BD3-504C39146445}"/>
              </a:ext>
            </a:extLst>
          </p:cNvPr>
          <p:cNvSpPr txBox="1"/>
          <p:nvPr/>
        </p:nvSpPr>
        <p:spPr>
          <a:xfrm>
            <a:off x="168165" y="4445464"/>
            <a:ext cx="8225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Todas as Transferências</a:t>
            </a:r>
            <a:r>
              <a:rPr lang="pt-BR" dirty="0"/>
              <a:t>: serão mostradas as duas situações acima. </a:t>
            </a:r>
          </a:p>
        </p:txBody>
      </p:sp>
    </p:spTree>
    <p:extLst>
      <p:ext uri="{BB962C8B-B14F-4D97-AF65-F5344CB8AC3E}">
        <p14:creationId xmlns:p14="http://schemas.microsoft.com/office/powerpoint/2010/main" val="3497231262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68165" y="0"/>
            <a:ext cx="8460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Acompanhar</a:t>
            </a:r>
            <a:r>
              <a:rPr lang="en-US" altLang="pt-BR" b="1" dirty="0"/>
              <a:t> </a:t>
            </a:r>
            <a:r>
              <a:rPr lang="en-US" altLang="pt-BR" b="1" dirty="0" err="1"/>
              <a:t>Prazos</a:t>
            </a:r>
            <a:r>
              <a:rPr lang="en-US" altLang="pt-BR" b="1" dirty="0"/>
              <a:t> </a:t>
            </a:r>
            <a:r>
              <a:rPr lang="en-US" altLang="pt-BR" b="1" dirty="0" err="1"/>
              <a:t>Prestação</a:t>
            </a:r>
            <a:r>
              <a:rPr lang="en-US" altLang="pt-BR" b="1" dirty="0"/>
              <a:t> </a:t>
            </a:r>
            <a:r>
              <a:rPr lang="en-US" altLang="pt-BR" b="1" dirty="0" err="1"/>
              <a:t>Contas</a:t>
            </a:r>
            <a:r>
              <a:rPr lang="en-US" altLang="pt-BR" b="1" dirty="0"/>
              <a:t> e </a:t>
            </a:r>
            <a:r>
              <a:rPr lang="en-US" altLang="pt-BR" b="1" dirty="0" err="1"/>
              <a:t>Análise</a:t>
            </a:r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5A4F4CF-EF1F-314B-A91F-EEB695D8E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5" y="502587"/>
            <a:ext cx="8693613" cy="502897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4C46ADD-9705-5947-B0CD-B0D4089A3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11" y="1185334"/>
            <a:ext cx="2935112" cy="821972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EB0A74F5-D596-3848-B6B8-55B796BCA083}"/>
              </a:ext>
            </a:extLst>
          </p:cNvPr>
          <p:cNvSpPr/>
          <p:nvPr/>
        </p:nvSpPr>
        <p:spPr bwMode="auto">
          <a:xfrm>
            <a:off x="1998133" y="1185334"/>
            <a:ext cx="2856090" cy="733777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7CDEB39-9465-D044-A11D-067DCEC1AA6B}"/>
              </a:ext>
            </a:extLst>
          </p:cNvPr>
          <p:cNvSpPr/>
          <p:nvPr/>
        </p:nvSpPr>
        <p:spPr bwMode="auto">
          <a:xfrm>
            <a:off x="4583288" y="2210504"/>
            <a:ext cx="4278490" cy="316089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430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pt-BR" sz="2400" b="1" dirty="0">
                <a:solidFill>
                  <a:srgbClr val="0070C0"/>
                </a:solidFill>
              </a:rPr>
              <a:t>                                                                                                                      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68165" y="0"/>
            <a:ext cx="8460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BR" b="1" dirty="0" err="1"/>
              <a:t>Funcionalidade</a:t>
            </a:r>
            <a:r>
              <a:rPr lang="en-US" altLang="pt-BR" b="1" dirty="0"/>
              <a:t> </a:t>
            </a:r>
            <a:r>
              <a:rPr lang="en-US" altLang="pt-BR" b="1" dirty="0" err="1"/>
              <a:t>Acompanhar</a:t>
            </a:r>
            <a:r>
              <a:rPr lang="en-US" altLang="pt-BR" b="1" dirty="0"/>
              <a:t> </a:t>
            </a:r>
            <a:r>
              <a:rPr lang="en-US" altLang="pt-BR" b="1" dirty="0" err="1"/>
              <a:t>Prazos</a:t>
            </a:r>
            <a:r>
              <a:rPr lang="en-US" altLang="pt-BR" b="1" dirty="0"/>
              <a:t> </a:t>
            </a:r>
            <a:r>
              <a:rPr lang="en-US" altLang="pt-BR" b="1" dirty="0" err="1"/>
              <a:t>Prestação</a:t>
            </a:r>
            <a:r>
              <a:rPr lang="en-US" altLang="pt-BR" b="1" dirty="0"/>
              <a:t> </a:t>
            </a:r>
            <a:r>
              <a:rPr lang="en-US" altLang="pt-BR" b="1" dirty="0" err="1"/>
              <a:t>Contas</a:t>
            </a:r>
            <a:r>
              <a:rPr lang="en-US" altLang="pt-BR" b="1" dirty="0"/>
              <a:t> e </a:t>
            </a:r>
            <a:r>
              <a:rPr lang="en-US" altLang="pt-BR" b="1" dirty="0" err="1"/>
              <a:t>Análise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CA39FE-3E3B-D240-9276-C27EF0DB9053}"/>
              </a:ext>
            </a:extLst>
          </p:cNvPr>
          <p:cNvSpPr txBox="1"/>
          <p:nvPr/>
        </p:nvSpPr>
        <p:spPr>
          <a:xfrm>
            <a:off x="168165" y="1174045"/>
            <a:ext cx="8727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u="sng" dirty="0" err="1"/>
              <a:t>TR’s</a:t>
            </a:r>
            <a:r>
              <a:rPr lang="pt-BR" b="1" u="sng" dirty="0"/>
              <a:t> com </a:t>
            </a:r>
            <a:r>
              <a:rPr lang="pt-BR" b="1" u="sng" dirty="0" err="1"/>
              <a:t>PC’s</a:t>
            </a:r>
            <a:r>
              <a:rPr lang="pt-BR" b="1" u="sng" dirty="0"/>
              <a:t> finais analisadas</a:t>
            </a:r>
            <a:r>
              <a:rPr lang="pt-BR" dirty="0"/>
              <a:t>: serão mostradas apenas as prestações de contas finais analisadas;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1360F1A-8A4B-2346-A072-F360FA6C0823}"/>
              </a:ext>
            </a:extLst>
          </p:cNvPr>
          <p:cNvSpPr txBox="1"/>
          <p:nvPr/>
        </p:nvSpPr>
        <p:spPr>
          <a:xfrm>
            <a:off x="168165" y="2455811"/>
            <a:ext cx="8625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u="sng" dirty="0" err="1"/>
              <a:t>TR’s</a:t>
            </a:r>
            <a:r>
              <a:rPr lang="pt-BR" b="1" u="sng" dirty="0"/>
              <a:t> com </a:t>
            </a:r>
            <a:r>
              <a:rPr lang="pt-BR" b="1" u="sng" dirty="0" err="1"/>
              <a:t>PC’s</a:t>
            </a:r>
            <a:r>
              <a:rPr lang="pt-BR" b="1" u="sng" dirty="0"/>
              <a:t> finais pendente de análise</a:t>
            </a:r>
            <a:r>
              <a:rPr lang="pt-BR" dirty="0"/>
              <a:t>: serão mostradas apenas as prestações de contas finais que não foram analisadas;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90B50E1-2298-F34B-9BD3-504C39146445}"/>
              </a:ext>
            </a:extLst>
          </p:cNvPr>
          <p:cNvSpPr txBox="1"/>
          <p:nvPr/>
        </p:nvSpPr>
        <p:spPr>
          <a:xfrm>
            <a:off x="168165" y="4750264"/>
            <a:ext cx="8110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Todas as Transferências</a:t>
            </a:r>
            <a:r>
              <a:rPr lang="pt-BR" dirty="0"/>
              <a:t>: serão mostradas as três situações acima.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0C2D92D-423F-9246-B9CF-8A8BC83F8359}"/>
              </a:ext>
            </a:extLst>
          </p:cNvPr>
          <p:cNvSpPr txBox="1"/>
          <p:nvPr/>
        </p:nvSpPr>
        <p:spPr>
          <a:xfrm>
            <a:off x="168165" y="3737577"/>
            <a:ext cx="8625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 err="1"/>
              <a:t>TR’s</a:t>
            </a:r>
            <a:r>
              <a:rPr lang="pt-BR" b="1" u="sng" dirty="0"/>
              <a:t> com </a:t>
            </a:r>
            <a:r>
              <a:rPr lang="pt-BR" b="1" u="sng" dirty="0" err="1"/>
              <a:t>PC’s</a:t>
            </a:r>
            <a:r>
              <a:rPr lang="pt-BR" b="1" u="sng" dirty="0"/>
              <a:t> finais com análise em atraso</a:t>
            </a:r>
            <a:r>
              <a:rPr lang="pt-BR" dirty="0"/>
              <a:t>: serão mostradas apenas as prestações de contas finais que não foram analisadas no prazo legal; 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D1780A-0F11-EC4D-B1A2-BF44087659DD}"/>
              </a:ext>
            </a:extLst>
          </p:cNvPr>
          <p:cNvSpPr txBox="1"/>
          <p:nvPr/>
        </p:nvSpPr>
        <p:spPr>
          <a:xfrm>
            <a:off x="640080" y="5943600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>
                <a:solidFill>
                  <a:srgbClr val="FF0000"/>
                </a:solidFill>
              </a:rPr>
              <a:t>prática</a:t>
            </a:r>
          </a:p>
        </p:txBody>
      </p:sp>
    </p:spTree>
    <p:extLst>
      <p:ext uri="{BB962C8B-B14F-4D97-AF65-F5344CB8AC3E}">
        <p14:creationId xmlns:p14="http://schemas.microsoft.com/office/powerpoint/2010/main" val="21778492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95DA2-545C-6040-926F-8971E9BB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466593-1231-214D-9B93-444B86C6A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AA80C6E-AB1A-A64B-B82B-E83C5DD6AD84}"/>
              </a:ext>
            </a:extLst>
          </p:cNvPr>
          <p:cNvSpPr/>
          <p:nvPr/>
        </p:nvSpPr>
        <p:spPr>
          <a:xfrm>
            <a:off x="632178" y="1636889"/>
            <a:ext cx="82860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pt-BR" alt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Alteração da Transferência e Corrigir Dados da TR</a:t>
            </a:r>
          </a:p>
          <a:p>
            <a:pPr algn="ctr">
              <a:buFontTx/>
              <a:buNone/>
            </a:pPr>
            <a:r>
              <a:rPr lang="pt-BR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(Ver Manual </a:t>
            </a:r>
            <a:r>
              <a:rPr lang="pt-BR" alt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pt-BR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08, 09 e 18)</a:t>
            </a:r>
          </a:p>
        </p:txBody>
      </p:sp>
    </p:spTree>
    <p:extLst>
      <p:ext uri="{BB962C8B-B14F-4D97-AF65-F5344CB8AC3E}">
        <p14:creationId xmlns:p14="http://schemas.microsoft.com/office/powerpoint/2010/main" val="30721895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1"/>
            <a:ext cx="8064062" cy="231229"/>
          </a:xfrm>
        </p:spPr>
        <p:txBody>
          <a:bodyPr/>
          <a:lstStyle/>
          <a:p>
            <a:pPr algn="ctr"/>
            <a:endParaRPr lang="pt-BR" altLang="pt-BR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B57EAAA-C541-0346-8664-AC37542797F0}"/>
              </a:ext>
            </a:extLst>
          </p:cNvPr>
          <p:cNvSpPr/>
          <p:nvPr/>
        </p:nvSpPr>
        <p:spPr>
          <a:xfrm>
            <a:off x="361244" y="1522357"/>
            <a:ext cx="773289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pt-BR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Prestação</a:t>
            </a:r>
            <a:r>
              <a:rPr lang="en-US" alt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pt-BR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Contas</a:t>
            </a:r>
            <a:r>
              <a:rPr lang="en-US" alt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Parcial</a:t>
            </a:r>
            <a:r>
              <a:rPr lang="en-US" alt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Proponente</a:t>
            </a:r>
            <a:endParaRPr lang="en-US" alt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en-US" altLang="pt-BR" sz="4000" dirty="0">
                <a:latin typeface="Arial" panose="020B0604020202020204" pitchFamily="34" charset="0"/>
                <a:cs typeface="Arial" panose="020B0604020202020204" pitchFamily="34" charset="0"/>
              </a:rPr>
              <a:t>(Ver Manual n° 17)</a:t>
            </a:r>
          </a:p>
        </p:txBody>
      </p:sp>
    </p:spTree>
    <p:extLst>
      <p:ext uri="{BB962C8B-B14F-4D97-AF65-F5344CB8AC3E}">
        <p14:creationId xmlns:p14="http://schemas.microsoft.com/office/powerpoint/2010/main" val="1390166243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328F8-DB14-8541-913D-9A5A0A0B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t-BR" dirty="0"/>
              <a:t>                                                                     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2CA32-8887-3949-9331-D5393D102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B2CA438-BD12-B34E-93A0-556520852534}"/>
              </a:ext>
            </a:extLst>
          </p:cNvPr>
          <p:cNvSpPr txBox="1"/>
          <p:nvPr/>
        </p:nvSpPr>
        <p:spPr>
          <a:xfrm>
            <a:off x="936574" y="771828"/>
            <a:ext cx="751522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800" b="1" dirty="0">
                <a:cs typeface="+mn-cs"/>
              </a:rPr>
              <a:t>Alterações que podem ser incluídas:</a:t>
            </a:r>
          </a:p>
          <a:p>
            <a:pPr>
              <a:defRPr/>
            </a:pPr>
            <a:endParaRPr lang="pt-BR" sz="1800" b="1" dirty="0">
              <a:cs typeface="+mn-cs"/>
            </a:endParaRPr>
          </a:p>
          <a:p>
            <a:pPr>
              <a:defRPr/>
            </a:pPr>
            <a:r>
              <a:rPr lang="pt-BR" sz="1800" b="1" u="sng" dirty="0">
                <a:cs typeface="+mn-cs"/>
              </a:rPr>
              <a:t>Por Termo Aditivo </a:t>
            </a:r>
            <a:r>
              <a:rPr lang="pt-BR" sz="1800" b="1" dirty="0">
                <a:cs typeface="+mn-cs"/>
              </a:rPr>
              <a:t>(altera alguma cláusula do Instrumento):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1800" b="1" dirty="0">
                <a:solidFill>
                  <a:srgbClr val="0070C0"/>
                </a:solidFill>
                <a:cs typeface="+mn-cs"/>
              </a:rPr>
              <a:t>Adição Valor Global;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1800" b="1" dirty="0">
                <a:solidFill>
                  <a:srgbClr val="0070C0"/>
                </a:solidFill>
                <a:cs typeface="+mn-cs"/>
              </a:rPr>
              <a:t>Supressão Valor Global;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1800" b="1" dirty="0">
                <a:solidFill>
                  <a:srgbClr val="0070C0"/>
                </a:solidFill>
              </a:rPr>
              <a:t>Vigência sem Valor;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1800" dirty="0"/>
              <a:t>Interveniente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1800" dirty="0"/>
              <a:t>Demais Cláusulas;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1800" b="1" dirty="0">
                <a:solidFill>
                  <a:srgbClr val="0070C0"/>
                </a:solidFill>
              </a:rPr>
              <a:t>Adição de Contrapartida;</a:t>
            </a:r>
          </a:p>
          <a:p>
            <a:pPr>
              <a:defRPr/>
            </a:pPr>
            <a:endParaRPr lang="pt-BR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pt-BR" sz="1800" b="1" u="sng" dirty="0"/>
              <a:t>Por </a:t>
            </a:r>
            <a:r>
              <a:rPr lang="pt-BR" sz="1800" b="1" u="sng" dirty="0" err="1"/>
              <a:t>Apostilamento</a:t>
            </a:r>
            <a:r>
              <a:rPr lang="pt-BR" sz="1800" b="1" u="sng" dirty="0"/>
              <a:t> </a:t>
            </a:r>
            <a:r>
              <a:rPr lang="pt-BR" sz="1800" b="1" dirty="0"/>
              <a:t>(altera o Plano de Trabalho):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1800" b="1" dirty="0">
                <a:solidFill>
                  <a:srgbClr val="0070C0"/>
                </a:solidFill>
              </a:rPr>
              <a:t>Despesa;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1800" dirty="0"/>
              <a:t>Alteração Dados Financeiros Adição;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1800" dirty="0"/>
              <a:t>Alteração Dados Financeiros Supressão;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1800" dirty="0"/>
              <a:t>Cronograma Exercícios Futuros;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cs typeface="+mn-cs"/>
              </a:rPr>
              <a:t>Metas;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+mn-cs"/>
              </a:rPr>
              <a:t>Dados </a:t>
            </a:r>
            <a:r>
              <a:rPr lang="en-US" sz="1800" dirty="0" err="1">
                <a:cs typeface="+mn-cs"/>
              </a:rPr>
              <a:t>Orçamentários</a:t>
            </a:r>
            <a:r>
              <a:rPr lang="en-US" sz="1800" dirty="0">
                <a:cs typeface="+mn-cs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 err="1">
                <a:cs typeface="+mn-cs"/>
              </a:rPr>
              <a:t>Demais</a:t>
            </a:r>
            <a:r>
              <a:rPr lang="en-US" sz="1800" dirty="0">
                <a:cs typeface="+mn-cs"/>
              </a:rPr>
              <a:t> </a:t>
            </a:r>
            <a:r>
              <a:rPr lang="en-US" sz="1800" dirty="0" err="1">
                <a:cs typeface="+mn-cs"/>
              </a:rPr>
              <a:t>Recursos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.</a:t>
            </a:r>
            <a:endParaRPr lang="pt-BR" sz="1800" dirty="0">
              <a:solidFill>
                <a:schemeClr val="accent6">
                  <a:lumMod val="75000"/>
                </a:schemeClr>
              </a:solidFill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9CDBC61-6C84-414D-9C8A-21154A2AD6B9}"/>
              </a:ext>
            </a:extLst>
          </p:cNvPr>
          <p:cNvSpPr txBox="1"/>
          <p:nvPr/>
        </p:nvSpPr>
        <p:spPr>
          <a:xfrm>
            <a:off x="2799644" y="0"/>
            <a:ext cx="3499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Tipo de alteração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A1C8CD8-1541-FD41-AD82-8C99DB82F5AA}"/>
              </a:ext>
            </a:extLst>
          </p:cNvPr>
          <p:cNvSpPr txBox="1"/>
          <p:nvPr/>
        </p:nvSpPr>
        <p:spPr>
          <a:xfrm>
            <a:off x="6795746" y="4358474"/>
            <a:ext cx="1873431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pt-BR" sz="1800" b="1" dirty="0">
                <a:solidFill>
                  <a:schemeClr val="accent6">
                    <a:lumMod val="75000"/>
                  </a:schemeClr>
                </a:solidFill>
              </a:rPr>
              <a:t>Só podem ser realizadas pelo concedente</a:t>
            </a:r>
          </a:p>
        </p:txBody>
      </p:sp>
      <p:cxnSp>
        <p:nvCxnSpPr>
          <p:cNvPr id="7" name="Conector de seta reta 5">
            <a:extLst>
              <a:ext uri="{FF2B5EF4-FFF2-40B4-BE49-F238E27FC236}">
                <a16:creationId xmlns:a16="http://schemas.microsoft.com/office/drawing/2014/main" id="{48A3CB7B-6082-F947-A3E0-D5549BBAFBA0}"/>
              </a:ext>
            </a:extLst>
          </p:cNvPr>
          <p:cNvCxnSpPr/>
          <p:nvPr/>
        </p:nvCxnSpPr>
        <p:spPr bwMode="auto">
          <a:xfrm flipH="1" flipV="1">
            <a:off x="5118741" y="4232048"/>
            <a:ext cx="1595054" cy="461664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E070A930-2BF5-5E47-A9B7-9CE26F88B28C}"/>
              </a:ext>
            </a:extLst>
          </p:cNvPr>
          <p:cNvCxnSpPr/>
          <p:nvPr/>
        </p:nvCxnSpPr>
        <p:spPr bwMode="auto">
          <a:xfrm flipH="1" flipV="1">
            <a:off x="5536207" y="4540973"/>
            <a:ext cx="1177588" cy="182425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" name="Conector de seta reta 9">
            <a:extLst>
              <a:ext uri="{FF2B5EF4-FFF2-40B4-BE49-F238E27FC236}">
                <a16:creationId xmlns:a16="http://schemas.microsoft.com/office/drawing/2014/main" id="{4CEEAF2C-B674-A145-BD09-E248AC5728FA}"/>
              </a:ext>
            </a:extLst>
          </p:cNvPr>
          <p:cNvCxnSpPr/>
          <p:nvPr/>
        </p:nvCxnSpPr>
        <p:spPr bwMode="auto">
          <a:xfrm flipH="1">
            <a:off x="4644466" y="4737627"/>
            <a:ext cx="2077132" cy="103380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1D64EF68-8124-8C49-AE08-B57C55486547}"/>
              </a:ext>
            </a:extLst>
          </p:cNvPr>
          <p:cNvCxnSpPr/>
          <p:nvPr/>
        </p:nvCxnSpPr>
        <p:spPr bwMode="auto">
          <a:xfrm flipH="1">
            <a:off x="3713301" y="4747520"/>
            <a:ext cx="3041469" cy="648848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37295583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069185" cy="609600"/>
          </a:xfrm>
        </p:spPr>
        <p:txBody>
          <a:bodyPr/>
          <a:lstStyle/>
          <a:p>
            <a:pPr algn="ctr"/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Transferência Alteração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47825" y="852488"/>
            <a:ext cx="5991225" cy="5168900"/>
          </a:xfrm>
        </p:spPr>
        <p:txBody>
          <a:bodyPr/>
          <a:lstStyle/>
          <a:p>
            <a:pPr>
              <a:buFontTx/>
              <a:buNone/>
            </a:pPr>
            <a:endParaRPr lang="pt-BR" altLang="pt-BR" sz="4400" dirty="0"/>
          </a:p>
          <a:p>
            <a:pPr>
              <a:buFontTx/>
              <a:buNone/>
            </a:pPr>
            <a:endParaRPr lang="pt-BR" altLang="pt-BR" sz="44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ECDB088-F233-8646-B749-DDEA556B6086}"/>
              </a:ext>
            </a:extLst>
          </p:cNvPr>
          <p:cNvSpPr txBox="1"/>
          <p:nvPr/>
        </p:nvSpPr>
        <p:spPr>
          <a:xfrm>
            <a:off x="241956" y="361632"/>
            <a:ext cx="70304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u="sng" dirty="0"/>
              <a:t>Tipo Alteração:</a:t>
            </a:r>
          </a:p>
          <a:p>
            <a:endParaRPr lang="pt-BR" dirty="0"/>
          </a:p>
          <a:p>
            <a:pPr marL="342900" indent="-342900">
              <a:buFontTx/>
              <a:buChar char="-"/>
            </a:pPr>
            <a:r>
              <a:rPr lang="pt-BR" i="1" dirty="0"/>
              <a:t>Alteração Dados Financeiros Supressão  </a:t>
            </a:r>
          </a:p>
          <a:p>
            <a:r>
              <a:rPr lang="pt-BR" i="1" dirty="0"/>
              <a:t>-   Alteração Dados Financeiros Adição. </a:t>
            </a:r>
          </a:p>
          <a:p>
            <a:endParaRPr lang="pt-BR" dirty="0"/>
          </a:p>
          <a:p>
            <a:pPr algn="just"/>
            <a:r>
              <a:rPr lang="pt-BR" dirty="0"/>
              <a:t>Destina-se a alterar cronograma (dentro do exercício), </a:t>
            </a:r>
            <a:r>
              <a:rPr lang="pt-BR" dirty="0" err="1"/>
              <a:t>subação</a:t>
            </a:r>
            <a:r>
              <a:rPr lang="pt-BR" dirty="0"/>
              <a:t>, fonte e natureza de despesa da Transferência.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4035E93-EAFA-F946-BC0F-2AC7033E0106}"/>
              </a:ext>
            </a:extLst>
          </p:cNvPr>
          <p:cNvSpPr txBox="1"/>
          <p:nvPr/>
        </p:nvSpPr>
        <p:spPr>
          <a:xfrm>
            <a:off x="241956" y="2851289"/>
            <a:ext cx="88029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-    Dados orçamentário</a:t>
            </a:r>
          </a:p>
          <a:p>
            <a:pPr marL="342900" indent="-342900">
              <a:buFontTx/>
              <a:buChar char="-"/>
            </a:pPr>
            <a:r>
              <a:rPr lang="pt-BR" i="1" dirty="0"/>
              <a:t>Alteração Dados Financeiros Supressão  </a:t>
            </a:r>
          </a:p>
          <a:p>
            <a:r>
              <a:rPr lang="pt-BR" i="1" dirty="0"/>
              <a:t>-   Alteração Dados Financeiros Adição. </a:t>
            </a:r>
          </a:p>
          <a:p>
            <a:endParaRPr lang="pt-BR" dirty="0"/>
          </a:p>
          <a:p>
            <a:r>
              <a:rPr lang="pt-BR" dirty="0"/>
              <a:t>Destina-se a alterar unidade orçamentária responsável pela origem dos recursos, altera uma transferência específica: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 de recursos próprios para recursos descentralizados;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 de recursos descentralizados para recursos próprios;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 de recurso próprio para outro recurso próprio;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dirty="0"/>
              <a:t> de recurso descentralizado para outro órgão descentralizador. </a:t>
            </a:r>
          </a:p>
        </p:txBody>
      </p:sp>
    </p:spTree>
    <p:extLst>
      <p:ext uri="{BB962C8B-B14F-4D97-AF65-F5344CB8AC3E}">
        <p14:creationId xmlns:p14="http://schemas.microsoft.com/office/powerpoint/2010/main" val="2153659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069185" cy="609600"/>
          </a:xfrm>
        </p:spPr>
        <p:txBody>
          <a:bodyPr/>
          <a:lstStyle/>
          <a:p>
            <a:pPr algn="ctr"/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Transferência Alteração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47825" y="852488"/>
            <a:ext cx="5991225" cy="5168900"/>
          </a:xfrm>
        </p:spPr>
        <p:txBody>
          <a:bodyPr/>
          <a:lstStyle/>
          <a:p>
            <a:pPr>
              <a:buFontTx/>
              <a:buNone/>
            </a:pPr>
            <a:endParaRPr lang="pt-BR" altLang="pt-BR" sz="4400" dirty="0"/>
          </a:p>
          <a:p>
            <a:pPr>
              <a:buFontTx/>
              <a:buNone/>
            </a:pPr>
            <a:endParaRPr lang="pt-BR" altLang="pt-BR" sz="4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13F436-2E57-F94F-8BAD-20FB36229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263" y="993422"/>
            <a:ext cx="7619802" cy="38918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6000255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069185" cy="609600"/>
          </a:xfrm>
        </p:spPr>
        <p:txBody>
          <a:bodyPr/>
          <a:lstStyle/>
          <a:p>
            <a:pPr algn="ctr"/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Transferência Alteração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47825" y="852488"/>
            <a:ext cx="5991225" cy="5168900"/>
          </a:xfrm>
        </p:spPr>
        <p:txBody>
          <a:bodyPr/>
          <a:lstStyle/>
          <a:p>
            <a:pPr>
              <a:buFontTx/>
              <a:buNone/>
            </a:pPr>
            <a:endParaRPr lang="pt-BR" altLang="pt-BR" sz="4400" dirty="0"/>
          </a:p>
          <a:p>
            <a:pPr>
              <a:buFontTx/>
              <a:buNone/>
            </a:pPr>
            <a:endParaRPr lang="pt-BR" altLang="pt-BR" sz="4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A7F1718-F980-954A-8AC1-F617B6303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038" y="725313"/>
            <a:ext cx="7777742" cy="44224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185217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069185" cy="609600"/>
          </a:xfrm>
        </p:spPr>
        <p:txBody>
          <a:bodyPr/>
          <a:lstStyle/>
          <a:p>
            <a:pPr algn="ctr"/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Transferência Alteração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3667B99-F4F3-8B42-A751-96C9F14708D3}"/>
              </a:ext>
            </a:extLst>
          </p:cNvPr>
          <p:cNvSpPr txBox="1"/>
          <p:nvPr/>
        </p:nvSpPr>
        <p:spPr>
          <a:xfrm>
            <a:off x="834390" y="852488"/>
            <a:ext cx="2877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u="sng" dirty="0"/>
              <a:t>Situações Específicas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DDEDD96-7C25-0C47-81FD-EBF1A814527A}"/>
              </a:ext>
            </a:extLst>
          </p:cNvPr>
          <p:cNvSpPr txBox="1"/>
          <p:nvPr/>
        </p:nvSpPr>
        <p:spPr>
          <a:xfrm>
            <a:off x="697230" y="1588533"/>
            <a:ext cx="72923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/>
              <a:t>Não é permitido incluir uma nova Transferência Alteração quando houver alguma outra Transferência Alteração pendente de finalização;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/>
              <a:t>Para Transferência com situação “Extinta” o sistema permite somente a inclusão do tipo de alteração Vigência – observa-se que deve ser utilizada essa opção exclusivamente para os casos em que o aditivo foi realizado e publicado, mas não foi informado no sistema antes do fim da vigência;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dirty="0"/>
              <a:t>Toda alteração cadastrada pelo Proponente deverá ser autorizada pelo Concedente.</a:t>
            </a:r>
          </a:p>
        </p:txBody>
      </p:sp>
    </p:spTree>
    <p:extLst>
      <p:ext uri="{BB962C8B-B14F-4D97-AF65-F5344CB8AC3E}">
        <p14:creationId xmlns:p14="http://schemas.microsoft.com/office/powerpoint/2010/main" val="31686294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069185" cy="609600"/>
          </a:xfrm>
        </p:spPr>
        <p:txBody>
          <a:bodyPr/>
          <a:lstStyle/>
          <a:p>
            <a:pPr algn="ctr"/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Cadastrar/Alterar Solicitação Transferência Alteração pelo Convenente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47825" y="852488"/>
            <a:ext cx="5991225" cy="5168900"/>
          </a:xfrm>
        </p:spPr>
        <p:txBody>
          <a:bodyPr/>
          <a:lstStyle/>
          <a:p>
            <a:pPr>
              <a:buFontTx/>
              <a:buNone/>
            </a:pPr>
            <a:endParaRPr lang="pt-BR" altLang="pt-BR" sz="4400" dirty="0"/>
          </a:p>
          <a:p>
            <a:pPr>
              <a:buFontTx/>
              <a:buNone/>
            </a:pPr>
            <a:endParaRPr lang="pt-BR" altLang="pt-BR" sz="4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A1298E2-4E53-3142-BC4D-DA3C774D2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7" y="621196"/>
            <a:ext cx="8850489" cy="506840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122DF02-F5BD-F64C-8CC7-DFD05CD3DAA5}"/>
              </a:ext>
            </a:extLst>
          </p:cNvPr>
          <p:cNvSpPr/>
          <p:nvPr/>
        </p:nvSpPr>
        <p:spPr bwMode="auto">
          <a:xfrm>
            <a:off x="2984596" y="2906016"/>
            <a:ext cx="1321724" cy="498763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352DD19-A1A0-2D4F-86DC-02AC770F7EAE}"/>
              </a:ext>
            </a:extLst>
          </p:cNvPr>
          <p:cNvSpPr txBox="1"/>
          <p:nvPr/>
        </p:nvSpPr>
        <p:spPr>
          <a:xfrm>
            <a:off x="631563" y="5913666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>
                <a:solidFill>
                  <a:srgbClr val="FF0000"/>
                </a:solidFill>
              </a:rPr>
              <a:t>prática</a:t>
            </a:r>
          </a:p>
        </p:txBody>
      </p:sp>
    </p:spTree>
    <p:extLst>
      <p:ext uri="{BB962C8B-B14F-4D97-AF65-F5344CB8AC3E}">
        <p14:creationId xmlns:p14="http://schemas.microsoft.com/office/powerpoint/2010/main" val="2912558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" y="0"/>
            <a:ext cx="8022770" cy="609600"/>
          </a:xfrm>
        </p:spPr>
        <p:txBody>
          <a:bodyPr/>
          <a:lstStyle/>
          <a:p>
            <a:pPr algn="ctr"/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Enviar Transferência Alteração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47825" y="852488"/>
            <a:ext cx="5991225" cy="5168900"/>
          </a:xfrm>
        </p:spPr>
        <p:txBody>
          <a:bodyPr/>
          <a:lstStyle/>
          <a:p>
            <a:pPr>
              <a:buFontTx/>
              <a:buNone/>
            </a:pPr>
            <a:endParaRPr lang="pt-BR" altLang="pt-BR" sz="4400" dirty="0"/>
          </a:p>
          <a:p>
            <a:pPr>
              <a:buFontTx/>
              <a:buNone/>
            </a:pPr>
            <a:endParaRPr lang="pt-BR" altLang="pt-BR" sz="44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55E54C5-98CB-F14A-B67C-290310C1E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7" y="621196"/>
            <a:ext cx="8850489" cy="5068404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7130ADD-C052-1A4A-ACD4-53DA9A6A9033}"/>
              </a:ext>
            </a:extLst>
          </p:cNvPr>
          <p:cNvSpPr/>
          <p:nvPr/>
        </p:nvSpPr>
        <p:spPr bwMode="auto">
          <a:xfrm>
            <a:off x="3060521" y="3947692"/>
            <a:ext cx="1246908" cy="323113"/>
          </a:xfrm>
          <a:prstGeom prst="rect">
            <a:avLst/>
          </a:prstGeom>
          <a:noFill/>
          <a:ln w="5715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4E3BA43-F0D7-2D46-89FE-B506FAC4CDCB}"/>
              </a:ext>
            </a:extLst>
          </p:cNvPr>
          <p:cNvSpPr txBox="1"/>
          <p:nvPr/>
        </p:nvSpPr>
        <p:spPr>
          <a:xfrm>
            <a:off x="788670" y="5886450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>
                <a:solidFill>
                  <a:srgbClr val="FF0000"/>
                </a:solidFill>
              </a:rPr>
              <a:t>prática</a:t>
            </a:r>
          </a:p>
        </p:txBody>
      </p:sp>
    </p:spTree>
    <p:extLst>
      <p:ext uri="{BB962C8B-B14F-4D97-AF65-F5344CB8AC3E}">
        <p14:creationId xmlns:p14="http://schemas.microsoft.com/office/powerpoint/2010/main" val="3343336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" y="0"/>
            <a:ext cx="8624711" cy="609600"/>
          </a:xfrm>
        </p:spPr>
        <p:txBody>
          <a:bodyPr/>
          <a:lstStyle/>
          <a:p>
            <a:pPr algn="ctr"/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Funcionalidades Transferência Alteração Concedente</a:t>
            </a:r>
            <a:endParaRPr lang="pt-BR" altLang="pt-BR" sz="20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" y="609600"/>
            <a:ext cx="8891118" cy="4992413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 bwMode="auto">
          <a:xfrm>
            <a:off x="3540822" y="3993930"/>
            <a:ext cx="1241385" cy="294291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tângulo 7"/>
          <p:cNvSpPr/>
          <p:nvPr/>
        </p:nvSpPr>
        <p:spPr bwMode="auto">
          <a:xfrm>
            <a:off x="6429985" y="2432476"/>
            <a:ext cx="1799615" cy="289704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659AB42-6A13-C64F-BFEF-9A7253362D28}"/>
              </a:ext>
            </a:extLst>
          </p:cNvPr>
          <p:cNvSpPr txBox="1"/>
          <p:nvPr/>
        </p:nvSpPr>
        <p:spPr>
          <a:xfrm>
            <a:off x="1194816" y="5791200"/>
            <a:ext cx="5677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>
                <a:solidFill>
                  <a:srgbClr val="FF0000"/>
                </a:solidFill>
              </a:rPr>
              <a:t>prática</a:t>
            </a:r>
          </a:p>
        </p:txBody>
      </p:sp>
    </p:spTree>
    <p:extLst>
      <p:ext uri="{BB962C8B-B14F-4D97-AF65-F5344CB8AC3E}">
        <p14:creationId xmlns:p14="http://schemas.microsoft.com/office/powerpoint/2010/main" val="2340718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800" dirty="0">
                <a:solidFill>
                  <a:srgbClr val="7030A0"/>
                </a:solidFill>
              </a:rPr>
              <a:t>                                                                                                      </a:t>
            </a:r>
            <a:r>
              <a:rPr lang="pt-BR" altLang="pt-BR" sz="2400" dirty="0">
                <a:solidFill>
                  <a:srgbClr val="7030A0"/>
                </a:solidFill>
              </a:rPr>
              <a:t>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244475" y="609600"/>
            <a:ext cx="8643938" cy="5007429"/>
          </a:xfrm>
        </p:spPr>
        <p:txBody>
          <a:bodyPr/>
          <a:lstStyle/>
          <a:p>
            <a:pPr>
              <a:buFontTx/>
              <a:buNone/>
            </a:pPr>
            <a:endParaRPr lang="pt-BR" altLang="pt-BR" dirty="0"/>
          </a:p>
          <a:p>
            <a:pPr>
              <a:buFontTx/>
              <a:buNone/>
            </a:pPr>
            <a:endParaRPr lang="pt-BR" altLang="pt-BR" dirty="0"/>
          </a:p>
          <a:p>
            <a:pPr>
              <a:buFontTx/>
              <a:buNone/>
            </a:pPr>
            <a:endParaRPr lang="pt-BR" altLang="pt-BR" dirty="0"/>
          </a:p>
          <a:p>
            <a:pPr>
              <a:buFontTx/>
              <a:buNone/>
            </a:pPr>
            <a:endParaRPr lang="pt-BR" altLang="pt-BR" dirty="0"/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228599" y="0"/>
            <a:ext cx="7576457" cy="6096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pt-BR" altLang="pt-BR" sz="2400" b="1" dirty="0">
                <a:solidFill>
                  <a:srgbClr val="0070C0"/>
                </a:solidFill>
              </a:rPr>
              <a:t>       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Corrigir Dados Transferência 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29C58B54-45EF-9B45-992F-073BCD561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" y="609600"/>
            <a:ext cx="8891118" cy="4992413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1BAA4CC0-DD65-AC43-83EE-FA38429F1F74}"/>
              </a:ext>
            </a:extLst>
          </p:cNvPr>
          <p:cNvSpPr/>
          <p:nvPr/>
        </p:nvSpPr>
        <p:spPr bwMode="auto">
          <a:xfrm>
            <a:off x="653663" y="2743348"/>
            <a:ext cx="1254160" cy="203052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648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sz="2800" dirty="0">
                <a:solidFill>
                  <a:srgbClr val="7030A0"/>
                </a:solidFill>
              </a:rPr>
              <a:t>                                                                                                      </a:t>
            </a:r>
            <a:r>
              <a:rPr lang="pt-BR" altLang="pt-BR" sz="2400" dirty="0">
                <a:solidFill>
                  <a:srgbClr val="7030A0"/>
                </a:solidFill>
              </a:rPr>
              <a:t>        </a:t>
            </a:r>
            <a:endParaRPr lang="pt-BR" altLang="pt-BR" sz="2400" b="1" dirty="0">
              <a:solidFill>
                <a:srgbClr val="0070C0"/>
              </a:solidFill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244475" y="609600"/>
            <a:ext cx="8643938" cy="5007429"/>
          </a:xfrm>
        </p:spPr>
        <p:txBody>
          <a:bodyPr/>
          <a:lstStyle/>
          <a:p>
            <a:pPr>
              <a:buFontTx/>
              <a:buNone/>
            </a:pPr>
            <a:endParaRPr lang="pt-BR" altLang="pt-BR" dirty="0"/>
          </a:p>
          <a:p>
            <a:pPr>
              <a:buFontTx/>
              <a:buNone/>
            </a:pPr>
            <a:endParaRPr lang="pt-BR" altLang="pt-BR" dirty="0"/>
          </a:p>
          <a:p>
            <a:pPr>
              <a:buFontTx/>
              <a:buNone/>
            </a:pPr>
            <a:endParaRPr lang="pt-BR" altLang="pt-BR" dirty="0"/>
          </a:p>
          <a:p>
            <a:pPr>
              <a:buFontTx/>
              <a:buNone/>
            </a:pPr>
            <a:endParaRPr lang="pt-BR" alt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01" y="995333"/>
            <a:ext cx="7532687" cy="37262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tângulo 7"/>
          <p:cNvSpPr/>
          <p:nvPr/>
        </p:nvSpPr>
        <p:spPr bwMode="auto">
          <a:xfrm>
            <a:off x="2128058" y="1720735"/>
            <a:ext cx="2360815" cy="365760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tângulo 11"/>
          <p:cNvSpPr/>
          <p:nvPr/>
        </p:nvSpPr>
        <p:spPr bwMode="auto">
          <a:xfrm>
            <a:off x="7905404" y="1720735"/>
            <a:ext cx="872836" cy="365760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655" y="1420005"/>
            <a:ext cx="7498080" cy="36873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tângulo 15"/>
          <p:cNvSpPr/>
          <p:nvPr/>
        </p:nvSpPr>
        <p:spPr bwMode="auto">
          <a:xfrm>
            <a:off x="1512916" y="3491345"/>
            <a:ext cx="2975957" cy="1155470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5939661" y="4050234"/>
            <a:ext cx="100540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Pode ser</a:t>
            </a:r>
          </a:p>
          <a:p>
            <a:r>
              <a:rPr lang="pt-BR" sz="1600" dirty="0">
                <a:solidFill>
                  <a:srgbClr val="FF0000"/>
                </a:solidFill>
              </a:rPr>
              <a:t> alterado</a:t>
            </a:r>
          </a:p>
        </p:txBody>
      </p:sp>
      <p:cxnSp>
        <p:nvCxnSpPr>
          <p:cNvPr id="18" name="Conector de Seta Reta 17"/>
          <p:cNvCxnSpPr>
            <a:stCxn id="19" idx="1"/>
          </p:cNvCxnSpPr>
          <p:nvPr/>
        </p:nvCxnSpPr>
        <p:spPr bwMode="auto">
          <a:xfrm flipH="1" flipV="1">
            <a:off x="4566444" y="4189615"/>
            <a:ext cx="1373217" cy="153007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0" name="Imagem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236" y="1740696"/>
            <a:ext cx="7689274" cy="38112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CaixaDeTexto 22"/>
          <p:cNvSpPr txBox="1"/>
          <p:nvPr/>
        </p:nvSpPr>
        <p:spPr>
          <a:xfrm>
            <a:off x="5724996" y="3214509"/>
            <a:ext cx="1005403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Pode ser</a:t>
            </a:r>
          </a:p>
          <a:p>
            <a:r>
              <a:rPr lang="pt-BR" sz="1600" dirty="0">
                <a:solidFill>
                  <a:srgbClr val="FF0000"/>
                </a:solidFill>
              </a:rPr>
              <a:t> alterado</a:t>
            </a:r>
          </a:p>
        </p:txBody>
      </p:sp>
      <p:sp>
        <p:nvSpPr>
          <p:cNvPr id="21" name="Retângulo 20"/>
          <p:cNvSpPr/>
          <p:nvPr/>
        </p:nvSpPr>
        <p:spPr bwMode="auto">
          <a:xfrm>
            <a:off x="939557" y="2913894"/>
            <a:ext cx="3549316" cy="1732921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4" name="Conector de Seta Reta 23"/>
          <p:cNvCxnSpPr/>
          <p:nvPr/>
        </p:nvCxnSpPr>
        <p:spPr bwMode="auto">
          <a:xfrm flipH="1">
            <a:off x="4566444" y="3506896"/>
            <a:ext cx="1140460" cy="375148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5" name="Imagem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559" y="2103686"/>
            <a:ext cx="7757602" cy="37689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Retângulo 25"/>
          <p:cNvSpPr/>
          <p:nvPr/>
        </p:nvSpPr>
        <p:spPr bwMode="auto">
          <a:xfrm>
            <a:off x="939557" y="3506896"/>
            <a:ext cx="2867672" cy="1600466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5109854" y="3646346"/>
            <a:ext cx="1005403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Pode ser</a:t>
            </a:r>
          </a:p>
          <a:p>
            <a:r>
              <a:rPr lang="pt-BR" sz="1600" dirty="0">
                <a:solidFill>
                  <a:srgbClr val="FF0000"/>
                </a:solidFill>
              </a:rPr>
              <a:t> alterado</a:t>
            </a:r>
          </a:p>
        </p:txBody>
      </p:sp>
      <p:cxnSp>
        <p:nvCxnSpPr>
          <p:cNvPr id="29" name="Conector de Seta Reta 28"/>
          <p:cNvCxnSpPr>
            <a:stCxn id="30" idx="1"/>
          </p:cNvCxnSpPr>
          <p:nvPr/>
        </p:nvCxnSpPr>
        <p:spPr bwMode="auto">
          <a:xfrm flipH="1">
            <a:off x="3882044" y="3938734"/>
            <a:ext cx="1227810" cy="306300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31" name="Imagem 3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144293"/>
            <a:ext cx="7712861" cy="36877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CaixaDeTexto 34"/>
          <p:cNvSpPr txBox="1"/>
          <p:nvPr/>
        </p:nvSpPr>
        <p:spPr>
          <a:xfrm>
            <a:off x="6341250" y="4134724"/>
            <a:ext cx="1050288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1600" b="1" dirty="0">
                <a:solidFill>
                  <a:srgbClr val="FF0000"/>
                </a:solidFill>
              </a:rPr>
              <a:t>Pode ser</a:t>
            </a:r>
          </a:p>
          <a:p>
            <a:r>
              <a:rPr lang="pt-BR" sz="1600" b="1" dirty="0">
                <a:solidFill>
                  <a:srgbClr val="FF0000"/>
                </a:solidFill>
              </a:rPr>
              <a:t> alterado</a:t>
            </a:r>
          </a:p>
        </p:txBody>
      </p:sp>
      <p:cxnSp>
        <p:nvCxnSpPr>
          <p:cNvPr id="34" name="Conector de Seta Reta 33"/>
          <p:cNvCxnSpPr>
            <a:cxnSpLocks/>
          </p:cNvCxnSpPr>
          <p:nvPr/>
        </p:nvCxnSpPr>
        <p:spPr bwMode="auto">
          <a:xfrm flipH="1" flipV="1">
            <a:off x="3241335" y="3592538"/>
            <a:ext cx="3068688" cy="495690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7" name="Conector de Seta Reta 36"/>
          <p:cNvCxnSpPr>
            <a:cxnSpLocks/>
          </p:cNvCxnSpPr>
          <p:nvPr/>
        </p:nvCxnSpPr>
        <p:spPr bwMode="auto">
          <a:xfrm flipH="1">
            <a:off x="3136823" y="4156044"/>
            <a:ext cx="3131142" cy="603012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228599" y="0"/>
            <a:ext cx="7576457" cy="6096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pt-BR" altLang="pt-BR" sz="2400" b="1" dirty="0">
                <a:solidFill>
                  <a:srgbClr val="0070C0"/>
                </a:solidFill>
              </a:rPr>
              <a:t>       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Corrigir Dados Transferência </a:t>
            </a:r>
          </a:p>
        </p:txBody>
      </p:sp>
    </p:spTree>
    <p:extLst>
      <p:ext uri="{BB962C8B-B14F-4D97-AF65-F5344CB8AC3E}">
        <p14:creationId xmlns:p14="http://schemas.microsoft.com/office/powerpoint/2010/main" val="4095462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6" grpId="0" animBg="1"/>
      <p:bldP spid="19" grpId="0" animBg="1"/>
      <p:bldP spid="23" grpId="0" animBg="1"/>
      <p:bldP spid="21" grpId="0" animBg="1"/>
      <p:bldP spid="26" grpId="0" animBg="1"/>
      <p:bldP spid="30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1"/>
            <a:ext cx="8064062" cy="231229"/>
          </a:xfrm>
        </p:spPr>
        <p:txBody>
          <a:bodyPr/>
          <a:lstStyle/>
          <a:p>
            <a:pPr algn="ctr"/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Cadastramento Prestação de Contas Parcial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992D31-8701-A245-A6F7-CA8901C0EFFC}"/>
              </a:ext>
            </a:extLst>
          </p:cNvPr>
          <p:cNvSpPr txBox="1"/>
          <p:nvPr/>
        </p:nvSpPr>
        <p:spPr>
          <a:xfrm>
            <a:off x="688623" y="1016000"/>
            <a:ext cx="6454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Usuário Externo/Proponente/Convenente - </a:t>
            </a:r>
            <a:r>
              <a:rPr lang="pt-BR" dirty="0">
                <a:solidFill>
                  <a:srgbClr val="0070C0"/>
                </a:solidFill>
              </a:rPr>
              <a:t>SIGEFWEB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78D7A6-2777-CE4C-95E6-2E4FAB38C2E0}"/>
              </a:ext>
            </a:extLst>
          </p:cNvPr>
          <p:cNvSpPr txBox="1"/>
          <p:nvPr/>
        </p:nvSpPr>
        <p:spPr>
          <a:xfrm>
            <a:off x="718919" y="1800772"/>
            <a:ext cx="4605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u="sng" dirty="0"/>
              <a:t>Funcionalidades utilizadas (execução):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36BADA3-861A-494C-BAF9-202DDF58122C}"/>
              </a:ext>
            </a:extLst>
          </p:cNvPr>
          <p:cNvSpPr txBox="1"/>
          <p:nvPr/>
        </p:nvSpPr>
        <p:spPr>
          <a:xfrm>
            <a:off x="688623" y="2385489"/>
            <a:ext cx="5351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- Cadastrar/alterar comprovante de despesa;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F63D76F-553A-7549-9D71-4670327AF174}"/>
              </a:ext>
            </a:extLst>
          </p:cNvPr>
          <p:cNvSpPr txBox="1"/>
          <p:nvPr/>
        </p:nvSpPr>
        <p:spPr>
          <a:xfrm>
            <a:off x="718919" y="3041473"/>
            <a:ext cx="5466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- Cadastrar/alterar prestação de contas parcial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8B946E7-A60A-4944-AB8A-39C4F300B981}"/>
              </a:ext>
            </a:extLst>
          </p:cNvPr>
          <p:cNvSpPr txBox="1"/>
          <p:nvPr/>
        </p:nvSpPr>
        <p:spPr>
          <a:xfrm>
            <a:off x="718919" y="3697457"/>
            <a:ext cx="4272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- Enviar prestação de contas parcial</a:t>
            </a:r>
          </a:p>
        </p:txBody>
      </p:sp>
    </p:spTree>
    <p:extLst>
      <p:ext uri="{BB962C8B-B14F-4D97-AF65-F5344CB8AC3E}">
        <p14:creationId xmlns:p14="http://schemas.microsoft.com/office/powerpoint/2010/main" val="395038105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0"/>
            <a:ext cx="7576457" cy="609600"/>
          </a:xfrm>
        </p:spPr>
        <p:txBody>
          <a:bodyPr/>
          <a:lstStyle/>
          <a:p>
            <a:pPr algn="ctr"/>
            <a:r>
              <a:rPr lang="pt-BR" altLang="pt-BR" sz="2400" b="1" dirty="0">
                <a:solidFill>
                  <a:srgbClr val="0070C0"/>
                </a:solidFill>
              </a:rPr>
              <a:t>       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Corrigir Dados Transferência Alteração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244475" y="609600"/>
            <a:ext cx="8643938" cy="5007429"/>
          </a:xfrm>
        </p:spPr>
        <p:txBody>
          <a:bodyPr/>
          <a:lstStyle/>
          <a:p>
            <a:pPr>
              <a:buFontTx/>
              <a:buNone/>
            </a:pPr>
            <a:endParaRPr lang="pt-BR" altLang="pt-BR" dirty="0"/>
          </a:p>
          <a:p>
            <a:pPr>
              <a:buFontTx/>
              <a:buNone/>
            </a:pPr>
            <a:endParaRPr lang="pt-BR" altLang="pt-BR" dirty="0"/>
          </a:p>
          <a:p>
            <a:pPr>
              <a:buFontTx/>
              <a:buNone/>
            </a:pPr>
            <a:endParaRPr lang="pt-BR" altLang="pt-BR" dirty="0"/>
          </a:p>
          <a:p>
            <a:pPr>
              <a:buFontTx/>
              <a:buNone/>
            </a:pPr>
            <a:endParaRPr lang="pt-BR" alt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C0EE9FA-7F97-714F-AADE-0B346F93D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" y="609600"/>
            <a:ext cx="8891118" cy="499241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CEBD6792-99F1-6F4D-9BBE-E7A1D5A8594E}"/>
              </a:ext>
            </a:extLst>
          </p:cNvPr>
          <p:cNvSpPr/>
          <p:nvPr/>
        </p:nvSpPr>
        <p:spPr bwMode="auto">
          <a:xfrm>
            <a:off x="710108" y="3004280"/>
            <a:ext cx="1468648" cy="190476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13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0"/>
            <a:ext cx="7576457" cy="609600"/>
          </a:xfrm>
        </p:spPr>
        <p:txBody>
          <a:bodyPr/>
          <a:lstStyle/>
          <a:p>
            <a:pPr algn="ctr"/>
            <a:r>
              <a:rPr lang="pt-BR" altLang="pt-BR" sz="2400" b="1" dirty="0">
                <a:solidFill>
                  <a:srgbClr val="0070C0"/>
                </a:solidFill>
              </a:rPr>
              <a:t>          </a:t>
            </a:r>
            <a:r>
              <a:rPr lang="pt-BR" alt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Corrigir Dados Transferência Alteração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>
          <a:xfrm>
            <a:off x="244475" y="609600"/>
            <a:ext cx="8643938" cy="5007429"/>
          </a:xfrm>
        </p:spPr>
        <p:txBody>
          <a:bodyPr/>
          <a:lstStyle/>
          <a:p>
            <a:pPr>
              <a:buFontTx/>
              <a:buNone/>
            </a:pPr>
            <a:endParaRPr lang="pt-BR" altLang="pt-BR" dirty="0"/>
          </a:p>
          <a:p>
            <a:pPr>
              <a:buFontTx/>
              <a:buNone/>
            </a:pPr>
            <a:endParaRPr lang="pt-BR" altLang="pt-BR" dirty="0"/>
          </a:p>
          <a:p>
            <a:pPr>
              <a:buFontTx/>
              <a:buNone/>
            </a:pPr>
            <a:endParaRPr lang="pt-BR" altLang="pt-BR" dirty="0"/>
          </a:p>
          <a:p>
            <a:pPr>
              <a:buFontTx/>
              <a:buNone/>
            </a:pPr>
            <a:endParaRPr lang="pt-BR" alt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365761" y="602752"/>
            <a:ext cx="852265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Somente pode ser alterado os dados quando a alteração for do tipo Termo Aditivo, </a:t>
            </a:r>
            <a:r>
              <a:rPr lang="pt-BR" dirty="0" err="1"/>
              <a:t>Apostilamento</a:t>
            </a:r>
            <a:r>
              <a:rPr lang="pt-BR" dirty="0"/>
              <a:t> não é possível.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336" y="1534409"/>
            <a:ext cx="8097954" cy="41623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tângulo 12"/>
          <p:cNvSpPr/>
          <p:nvPr/>
        </p:nvSpPr>
        <p:spPr bwMode="auto">
          <a:xfrm>
            <a:off x="1662545" y="2009472"/>
            <a:ext cx="2427317" cy="650073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tângulo 13"/>
          <p:cNvSpPr/>
          <p:nvPr/>
        </p:nvSpPr>
        <p:spPr bwMode="auto">
          <a:xfrm>
            <a:off x="7672646" y="2031379"/>
            <a:ext cx="1028911" cy="370999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475" y="1534409"/>
            <a:ext cx="8314002" cy="43006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tângulo 19"/>
          <p:cNvSpPr/>
          <p:nvPr/>
        </p:nvSpPr>
        <p:spPr>
          <a:xfrm>
            <a:off x="7129161" y="4267919"/>
            <a:ext cx="120015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Pode ser</a:t>
            </a:r>
          </a:p>
          <a:p>
            <a:r>
              <a:rPr lang="pt-BR" dirty="0">
                <a:solidFill>
                  <a:srgbClr val="FF0000"/>
                </a:solidFill>
              </a:rPr>
              <a:t> alterado</a:t>
            </a:r>
          </a:p>
        </p:txBody>
      </p:sp>
      <p:sp>
        <p:nvSpPr>
          <p:cNvPr id="15" name="Retângulo 14"/>
          <p:cNvSpPr/>
          <p:nvPr/>
        </p:nvSpPr>
        <p:spPr bwMode="auto">
          <a:xfrm>
            <a:off x="814275" y="4140849"/>
            <a:ext cx="4779817" cy="962057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Conector de Seta Reta 20"/>
          <p:cNvCxnSpPr>
            <a:stCxn id="20" idx="1"/>
          </p:cNvCxnSpPr>
          <p:nvPr/>
        </p:nvCxnSpPr>
        <p:spPr bwMode="auto">
          <a:xfrm flipH="1" flipV="1">
            <a:off x="5602031" y="4508989"/>
            <a:ext cx="1527130" cy="112873"/>
          </a:xfrm>
          <a:prstGeom prst="straightConnector1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81772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0" grpId="0" animBg="1"/>
      <p:bldP spid="1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29343" y="852488"/>
            <a:ext cx="8011886" cy="5168900"/>
          </a:xfrm>
        </p:spPr>
        <p:txBody>
          <a:bodyPr/>
          <a:lstStyle/>
          <a:p>
            <a:pPr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r>
              <a:rPr lang="en-US" altLang="pt-BR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Realizar</a:t>
            </a:r>
            <a:r>
              <a:rPr lang="en-US" alt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BR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Monitoramento</a:t>
            </a:r>
            <a:r>
              <a:rPr lang="en-US" alt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altLang="pt-BR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Avaliação</a:t>
            </a:r>
            <a:endParaRPr lang="en-US" altLang="pt-BR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en-US" altLang="pt-BR" sz="3200" dirty="0">
                <a:latin typeface="Arial" panose="020B0604020202020204" pitchFamily="34" charset="0"/>
                <a:cs typeface="Arial" panose="020B0604020202020204" pitchFamily="34" charset="0"/>
              </a:rPr>
              <a:t>(Manual n° 06)</a:t>
            </a:r>
            <a:endParaRPr lang="pt-BR" altLang="pt-B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12447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endParaRPr lang="pt-BR" altLang="pt-BR" sz="2000" dirty="0">
              <a:solidFill>
                <a:srgbClr val="7030A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820738"/>
            <a:ext cx="8279039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10494" y="0"/>
            <a:ext cx="6503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Funcionalidade Realizar Monitoramento e Avaliação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4" y="651642"/>
            <a:ext cx="8723587" cy="489782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 bwMode="auto">
          <a:xfrm>
            <a:off x="6314373" y="2710837"/>
            <a:ext cx="1500082" cy="232060"/>
          </a:xfrm>
          <a:prstGeom prst="rect">
            <a:avLst/>
          </a:prstGeom>
          <a:noFill/>
          <a:ln w="38100" cap="rnd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097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endParaRPr lang="pt-BR" altLang="pt-BR" sz="2000" dirty="0">
              <a:solidFill>
                <a:srgbClr val="7030A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820738"/>
            <a:ext cx="8279039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85775" y="820738"/>
            <a:ext cx="8153399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momento de gerar a Transferência (Funcionalidade Gerar Transferência) o Concedente prevê no campo “</a:t>
            </a:r>
            <a:r>
              <a:rPr lang="pt-BR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Procedimentos a serem adotados para avaliação da execução do instrumento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os acompanhamentos que irá realizar.</a:t>
            </a:r>
          </a:p>
          <a:p>
            <a:pPr indent="457200" algn="just">
              <a:spcAft>
                <a:spcPts val="0"/>
              </a:spcAft>
            </a:pP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Durante a execução do instrumento, o concedente poderá realizar outros acompanhamentos, além dos já previstos, para isso deverá usar a Funcionalidade “Corrigir Dados Transferência”.</a:t>
            </a:r>
          </a:p>
          <a:p>
            <a:pPr indent="457200" algn="just">
              <a:spcAft>
                <a:spcPts val="0"/>
              </a:spcAft>
            </a:pPr>
            <a:endParaRPr lang="pt-BR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 algn="just">
              <a:spcAft>
                <a:spcPts val="0"/>
              </a:spcAft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funcionalidade 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Realizar Monitoramento e Avaliação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permite que o concedente registre:</a:t>
            </a:r>
          </a:p>
          <a:p>
            <a:pPr indent="457200" algn="just">
              <a:spcAft>
                <a:spcPts val="0"/>
              </a:spcAft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spcAft>
                <a:spcPts val="0"/>
              </a:spcAft>
              <a:buFontTx/>
              <a:buChar char="-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Relatório de Visita Técnica;</a:t>
            </a:r>
          </a:p>
          <a:p>
            <a:pPr marL="800100" lvl="1" indent="-342900" algn="just">
              <a:spcAft>
                <a:spcPts val="0"/>
              </a:spcAft>
              <a:buFontTx/>
              <a:buChar char="-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Laudo Técnico de Vistoria;</a:t>
            </a:r>
          </a:p>
          <a:p>
            <a:pPr marL="800100" lvl="1" indent="-342900" algn="just">
              <a:spcAft>
                <a:spcPts val="0"/>
              </a:spcAft>
              <a:buFontTx/>
              <a:buChar char="-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Relatório Técnico de Monitoramento e Avaliação;</a:t>
            </a:r>
          </a:p>
          <a:p>
            <a:pPr marL="800100" lvl="1" indent="-342900" algn="just">
              <a:spcAft>
                <a:spcPts val="0"/>
              </a:spcAft>
              <a:buFontTx/>
              <a:buChar char="-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Acompanhamento.</a:t>
            </a:r>
          </a:p>
          <a:p>
            <a:pPr marL="800100" lvl="1" indent="-342900" algn="just">
              <a:spcAft>
                <a:spcPts val="0"/>
              </a:spcAft>
              <a:buFontTx/>
              <a:buChar char="-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spcAft>
                <a:spcPts val="0"/>
              </a:spcAft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457200" algn="just">
              <a:spcAft>
                <a:spcPts val="0"/>
              </a:spcAft>
            </a:pPr>
            <a:endParaRPr lang="pt-BR" sz="18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7200" algn="just">
              <a:spcAft>
                <a:spcPts val="0"/>
              </a:spcAft>
            </a:pPr>
            <a:endParaRPr lang="pt-B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10494" y="0"/>
            <a:ext cx="6503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Funcionalidade Realizar Monitoramento e Avaliação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641924152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endParaRPr lang="pt-BR" altLang="pt-BR" sz="2000" dirty="0">
              <a:solidFill>
                <a:srgbClr val="7030A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820738"/>
            <a:ext cx="8432800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399142" y="0"/>
            <a:ext cx="6503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Funcionalidade Realizar Monitoramento e Avaliação</a:t>
            </a:r>
            <a:endParaRPr lang="pt-BR" b="1" dirty="0"/>
          </a:p>
        </p:txBody>
      </p:sp>
      <p:sp>
        <p:nvSpPr>
          <p:cNvPr id="6" name="Retângulo 5"/>
          <p:cNvSpPr/>
          <p:nvPr/>
        </p:nvSpPr>
        <p:spPr>
          <a:xfrm>
            <a:off x="340631" y="726659"/>
            <a:ext cx="80867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BR" sz="1600" b="1" dirty="0">
                <a:solidFill>
                  <a:srgbClr val="0070C0"/>
                </a:solidFill>
              </a:rPr>
              <a:t>Relatório de Visita Técnica</a:t>
            </a:r>
            <a:r>
              <a:rPr lang="pt-BR" sz="1600" dirty="0"/>
              <a:t>: o resultado da </a:t>
            </a:r>
            <a:r>
              <a:rPr lang="pt-BR" sz="1600" b="1" dirty="0"/>
              <a:t>visita in loco </a:t>
            </a:r>
            <a:r>
              <a:rPr lang="pt-BR" sz="1600" dirty="0"/>
              <a:t>será circunstanciado em relatório de visita técnica. Realizado pelo gestor da parceria diretamente ou por terceiro por ele indicado, no caso dos instrumentos Termo de Fomento e Termo de Colaboração e pelo Analista da P/C ou terceiro por ele indicado, no caso do Convênio;</a:t>
            </a:r>
          </a:p>
          <a:p>
            <a:pPr marL="285750" indent="-285750" algn="just">
              <a:buFontTx/>
              <a:buChar char="-"/>
            </a:pPr>
            <a:endParaRPr lang="pt-BR" sz="1600" dirty="0"/>
          </a:p>
          <a:p>
            <a:pPr marL="285750" indent="-285750" algn="just">
              <a:buFontTx/>
              <a:buChar char="-"/>
            </a:pPr>
            <a:r>
              <a:rPr lang="pt-BR" sz="1600" b="1" dirty="0">
                <a:solidFill>
                  <a:srgbClr val="0070C0"/>
                </a:solidFill>
              </a:rPr>
              <a:t>Laudo Técnico de Vistoria</a:t>
            </a:r>
            <a:r>
              <a:rPr lang="pt-BR" sz="1600" dirty="0"/>
              <a:t>: </a:t>
            </a:r>
            <a:r>
              <a:rPr lang="pt-BR" sz="1600" b="1" dirty="0"/>
              <a:t>específico</a:t>
            </a:r>
            <a:r>
              <a:rPr lang="pt-BR" sz="1600" dirty="0"/>
              <a:t> para o caso de </a:t>
            </a:r>
            <a:r>
              <a:rPr lang="pt-BR" sz="1600" b="1" dirty="0"/>
              <a:t>obras</a:t>
            </a:r>
            <a:r>
              <a:rPr lang="pt-BR" sz="1600" dirty="0"/>
              <a:t>. Realizado por profissional habilitado;</a:t>
            </a:r>
          </a:p>
          <a:p>
            <a:pPr marL="285750" indent="-285750" algn="just">
              <a:buFontTx/>
              <a:buChar char="-"/>
            </a:pPr>
            <a:endParaRPr lang="pt-BR" sz="1600" dirty="0"/>
          </a:p>
          <a:p>
            <a:pPr marL="285750" indent="-285750" algn="just">
              <a:buFontTx/>
              <a:buChar char="-"/>
            </a:pPr>
            <a:r>
              <a:rPr lang="pt-BR" sz="1600" b="1" dirty="0">
                <a:solidFill>
                  <a:srgbClr val="0070C0"/>
                </a:solidFill>
              </a:rPr>
              <a:t>Relatório Técnico de Monitoramento e Avaliação</a:t>
            </a:r>
            <a:r>
              <a:rPr lang="pt-BR" sz="1600" dirty="0"/>
              <a:t>: </a:t>
            </a:r>
            <a:r>
              <a:rPr lang="pt-BR" sz="1600" b="1" dirty="0"/>
              <a:t>específico</a:t>
            </a:r>
            <a:r>
              <a:rPr lang="pt-BR" sz="1600" dirty="0"/>
              <a:t> para os instrumentos </a:t>
            </a:r>
            <a:r>
              <a:rPr lang="pt-BR" sz="1600" b="1" dirty="0"/>
              <a:t>Termo de Fomento e Colaboração</a:t>
            </a:r>
            <a:r>
              <a:rPr lang="pt-BR" sz="1600" dirty="0"/>
              <a:t>. </a:t>
            </a:r>
            <a:r>
              <a:rPr lang="pt-BR" sz="1600" b="1" dirty="0"/>
              <a:t>Realizado pelo gestor da parceria; </a:t>
            </a:r>
          </a:p>
          <a:p>
            <a:pPr marL="285750" indent="-285750" algn="just">
              <a:buFontTx/>
              <a:buChar char="-"/>
            </a:pPr>
            <a:endParaRPr lang="pt-BR" sz="1600" b="1" dirty="0"/>
          </a:p>
          <a:p>
            <a:pPr marL="285750" indent="-285750" algn="just">
              <a:buFontTx/>
              <a:buChar char="-"/>
            </a:pPr>
            <a:r>
              <a:rPr lang="pt-BR" sz="1600" b="1" dirty="0">
                <a:solidFill>
                  <a:srgbClr val="0070C0"/>
                </a:solidFill>
              </a:rPr>
              <a:t>Acompanhamento</a:t>
            </a:r>
            <a:r>
              <a:rPr lang="pt-BR" sz="1600" dirty="0"/>
              <a:t>: qualquer tipo de monitoramento que não se encaixe nos demais, como ligações, pesquisas, consultas, entre outros. Realizado pelo gestor da parceria, no caso dos instrumentos Termo de Fomento e Termo de Colaboração e pelo Analista da P/C, no caso do Convênio (</a:t>
            </a:r>
            <a:r>
              <a:rPr lang="pt-BR" sz="1600" b="1" dirty="0"/>
              <a:t>não in loco</a:t>
            </a:r>
            <a:r>
              <a:rPr lang="pt-BR" sz="1600" dirty="0"/>
              <a:t>).</a:t>
            </a:r>
          </a:p>
          <a:p>
            <a:pPr marL="285750" indent="-285750" algn="just">
              <a:buFontTx/>
              <a:buChar char="-"/>
            </a:pPr>
            <a:endParaRPr lang="pt-BR" sz="1600" dirty="0"/>
          </a:p>
          <a:p>
            <a:pPr algn="just"/>
            <a:r>
              <a:rPr lang="pt-BR" sz="1600" dirty="0"/>
              <a:t>Podem ser realizados um ou mais tipos de monitoramento para cada Transferência, de acordo com o instrumento e tipo objeto da Transferência.  </a:t>
            </a:r>
          </a:p>
          <a:p>
            <a:pPr algn="just"/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601083411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endParaRPr lang="pt-BR" altLang="pt-BR" sz="2000" dirty="0">
              <a:solidFill>
                <a:srgbClr val="7030A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820738"/>
            <a:ext cx="8279039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770742" y="0"/>
            <a:ext cx="3107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Tipo: Acompanhamento</a:t>
            </a:r>
            <a:endParaRPr lang="pt-BR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812" y="614136"/>
            <a:ext cx="7354326" cy="3767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tângulo 9"/>
          <p:cNvSpPr/>
          <p:nvPr/>
        </p:nvSpPr>
        <p:spPr>
          <a:xfrm>
            <a:off x="1695450" y="942975"/>
            <a:ext cx="2752725" cy="571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7991475" y="942975"/>
            <a:ext cx="923925" cy="361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820739"/>
            <a:ext cx="7342414" cy="40655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tângulo 12"/>
          <p:cNvSpPr/>
          <p:nvPr/>
        </p:nvSpPr>
        <p:spPr>
          <a:xfrm>
            <a:off x="1076838" y="2867025"/>
            <a:ext cx="1047237" cy="209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476" y="1157514"/>
            <a:ext cx="7439380" cy="4057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tângulo 14"/>
          <p:cNvSpPr/>
          <p:nvPr/>
        </p:nvSpPr>
        <p:spPr>
          <a:xfrm>
            <a:off x="3067050" y="1809750"/>
            <a:ext cx="1104900" cy="2190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7105650" y="2428875"/>
            <a:ext cx="723900" cy="3619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852" y="1447320"/>
            <a:ext cx="7520560" cy="41046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150" y="1704734"/>
            <a:ext cx="7477126" cy="41370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tângulo 18"/>
          <p:cNvSpPr/>
          <p:nvPr/>
        </p:nvSpPr>
        <p:spPr>
          <a:xfrm>
            <a:off x="6715125" y="2428875"/>
            <a:ext cx="723900" cy="28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228" y="1533560"/>
            <a:ext cx="7432462" cy="41310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tângulo 21"/>
          <p:cNvSpPr/>
          <p:nvPr/>
        </p:nvSpPr>
        <p:spPr>
          <a:xfrm>
            <a:off x="5891856" y="5341878"/>
            <a:ext cx="693805" cy="3524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284163" y="1940151"/>
            <a:ext cx="857250" cy="304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E755244-A6A5-244A-B3C4-27088C585DDE}"/>
              </a:ext>
            </a:extLst>
          </p:cNvPr>
          <p:cNvSpPr txBox="1"/>
          <p:nvPr/>
        </p:nvSpPr>
        <p:spPr>
          <a:xfrm>
            <a:off x="1695450" y="2533995"/>
            <a:ext cx="3784636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informar o acompanhamento realizado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AC460F5-B1ED-6C49-9287-5A7117416E68}"/>
              </a:ext>
            </a:extLst>
          </p:cNvPr>
          <p:cNvSpPr txBox="1"/>
          <p:nvPr/>
        </p:nvSpPr>
        <p:spPr>
          <a:xfrm>
            <a:off x="1727182" y="3076575"/>
            <a:ext cx="3784636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relacionar os problemas detectados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CB2121F-6A66-2A48-9BE6-B1C0F6228389}"/>
              </a:ext>
            </a:extLst>
          </p:cNvPr>
          <p:cNvSpPr txBox="1"/>
          <p:nvPr/>
        </p:nvSpPr>
        <p:spPr>
          <a:xfrm>
            <a:off x="1727182" y="3557524"/>
            <a:ext cx="3784636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relacionar as providências adotadas para sanar os problemas detectados</a:t>
            </a:r>
          </a:p>
        </p:txBody>
      </p:sp>
    </p:spTree>
    <p:extLst>
      <p:ext uri="{BB962C8B-B14F-4D97-AF65-F5344CB8AC3E}">
        <p14:creationId xmlns:p14="http://schemas.microsoft.com/office/powerpoint/2010/main" val="3715479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  <p:bldP spid="16" grpId="0" animBg="1"/>
      <p:bldP spid="19" grpId="0" animBg="1"/>
      <p:bldP spid="22" grpId="0" animBg="1"/>
      <p:bldP spid="26" grpId="0" animBg="1"/>
      <p:bldP spid="23" grpId="0" animBg="1"/>
      <p:bldP spid="25" grpId="0" animBg="1"/>
      <p:bldP spid="2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60079C39-E719-2247-BC96-3356B4EF96D2}"/>
              </a:ext>
            </a:extLst>
          </p:cNvPr>
          <p:cNvSpPr txBox="1"/>
          <p:nvPr/>
        </p:nvSpPr>
        <p:spPr>
          <a:xfrm>
            <a:off x="1338773" y="4398010"/>
            <a:ext cx="6576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preenchimento não é obrigatório, visto que é possível realizar acompanhamento mesmo sem ter sido apresentada prestação de contas pelo proponente.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pt-BR" altLang="pt-BR" sz="2000" dirty="0">
                <a:solidFill>
                  <a:srgbClr val="7030A0"/>
                </a:solidFill>
              </a:rPr>
              <a:t>4100411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820738"/>
            <a:ext cx="8279039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770742" y="0"/>
            <a:ext cx="3107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Tipo: Acompanhamento</a:t>
            </a:r>
            <a:endParaRPr lang="pt-BR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0" y="609367"/>
            <a:ext cx="7144323" cy="38483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tângulo 3"/>
          <p:cNvSpPr/>
          <p:nvPr/>
        </p:nvSpPr>
        <p:spPr>
          <a:xfrm>
            <a:off x="2533650" y="942975"/>
            <a:ext cx="1123950" cy="276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40" y="1213168"/>
            <a:ext cx="7280168" cy="41433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tângulo 10"/>
          <p:cNvSpPr/>
          <p:nvPr/>
        </p:nvSpPr>
        <p:spPr>
          <a:xfrm>
            <a:off x="2981325" y="1619250"/>
            <a:ext cx="79057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7591425" y="1866900"/>
            <a:ext cx="647700" cy="342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12" y="1776412"/>
            <a:ext cx="7111319" cy="37340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CaixaDeTexto 18"/>
          <p:cNvSpPr txBox="1"/>
          <p:nvPr/>
        </p:nvSpPr>
        <p:spPr>
          <a:xfrm>
            <a:off x="4383375" y="2639159"/>
            <a:ext cx="318067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Preencher os campos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6677025" y="4894262"/>
            <a:ext cx="666750" cy="5905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03" y="2070989"/>
            <a:ext cx="7234367" cy="3704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tângulo 22"/>
          <p:cNvSpPr/>
          <p:nvPr/>
        </p:nvSpPr>
        <p:spPr>
          <a:xfrm>
            <a:off x="1159339" y="2899974"/>
            <a:ext cx="5543550" cy="3149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2492204" y="5413673"/>
            <a:ext cx="1768815" cy="3347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5868884" y="5374875"/>
            <a:ext cx="513273" cy="3233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8348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11" grpId="0" animBg="1"/>
      <p:bldP spid="13" grpId="0" animBg="1"/>
      <p:bldP spid="19" grpId="0" animBg="1"/>
      <p:bldP spid="20" grpId="0" animBg="1"/>
      <p:bldP spid="23" grpId="0" animBg="1"/>
      <p:bldP spid="24" grpId="0" animBg="1"/>
      <p:bldP spid="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endParaRPr lang="pt-BR" altLang="pt-BR" sz="2000" dirty="0">
              <a:solidFill>
                <a:srgbClr val="7030A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820738"/>
            <a:ext cx="8279039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61142" y="-55989"/>
            <a:ext cx="4133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Tipo: Relatório de Visita Técnica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620714"/>
            <a:ext cx="7237639" cy="41989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tângulo 1"/>
          <p:cNvSpPr/>
          <p:nvPr/>
        </p:nvSpPr>
        <p:spPr>
          <a:xfrm>
            <a:off x="1447798" y="2886074"/>
            <a:ext cx="876302" cy="257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609725" y="1047750"/>
            <a:ext cx="2924175" cy="542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8001000" y="1019175"/>
            <a:ext cx="855889" cy="342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774" y="895350"/>
            <a:ext cx="7275739" cy="42008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tângulo 8"/>
          <p:cNvSpPr/>
          <p:nvPr/>
        </p:nvSpPr>
        <p:spPr>
          <a:xfrm>
            <a:off x="3352800" y="1714500"/>
            <a:ext cx="1323975" cy="238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7343775" y="2200275"/>
            <a:ext cx="65722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24" y="1161808"/>
            <a:ext cx="7211571" cy="4248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05" y="1435962"/>
            <a:ext cx="7188870" cy="4315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tângulo 12"/>
          <p:cNvSpPr/>
          <p:nvPr/>
        </p:nvSpPr>
        <p:spPr>
          <a:xfrm>
            <a:off x="6772275" y="2200275"/>
            <a:ext cx="65722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656" y="1800116"/>
            <a:ext cx="7130035" cy="4225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tângulo Arredondado 15"/>
          <p:cNvSpPr/>
          <p:nvPr/>
        </p:nvSpPr>
        <p:spPr>
          <a:xfrm>
            <a:off x="353785" y="2152649"/>
            <a:ext cx="893988" cy="2762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3E252649-3046-9142-84AF-C53672B84043}"/>
              </a:ext>
            </a:extLst>
          </p:cNvPr>
          <p:cNvSpPr txBox="1"/>
          <p:nvPr/>
        </p:nvSpPr>
        <p:spPr>
          <a:xfrm>
            <a:off x="1885949" y="2721302"/>
            <a:ext cx="310533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0000"/>
                </a:solidFill>
              </a:rPr>
              <a:t>informar a visita realizada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55FB615-4B23-FE4A-AE40-AABB57BD545B}"/>
              </a:ext>
            </a:extLst>
          </p:cNvPr>
          <p:cNvSpPr txBox="1"/>
          <p:nvPr/>
        </p:nvSpPr>
        <p:spPr>
          <a:xfrm>
            <a:off x="1688814" y="3321436"/>
            <a:ext cx="394982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</a:rPr>
              <a:t>relacionar os problemas detectados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3B5F07A-A76D-F943-8480-0B3EB4B19644}"/>
              </a:ext>
            </a:extLst>
          </p:cNvPr>
          <p:cNvSpPr txBox="1"/>
          <p:nvPr/>
        </p:nvSpPr>
        <p:spPr>
          <a:xfrm>
            <a:off x="1645951" y="3775454"/>
            <a:ext cx="3949827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relacionar as providências adotadas para sanar os problemas detectados</a:t>
            </a:r>
          </a:p>
        </p:txBody>
      </p:sp>
    </p:spTree>
    <p:extLst>
      <p:ext uri="{BB962C8B-B14F-4D97-AF65-F5344CB8AC3E}">
        <p14:creationId xmlns:p14="http://schemas.microsoft.com/office/powerpoint/2010/main" val="2189180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 animBg="1"/>
      <p:bldP spid="10" grpId="0" animBg="1"/>
      <p:bldP spid="13" grpId="0" animBg="1"/>
      <p:bldP spid="16" grpId="0" animBg="1"/>
      <p:bldP spid="18" grpId="0" animBg="1"/>
      <p:bldP spid="20" grpId="0" animBg="1"/>
      <p:bldP spid="21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4D125C8-342F-4F4E-814C-E9B577D585C8}"/>
              </a:ext>
            </a:extLst>
          </p:cNvPr>
          <p:cNvSpPr txBox="1"/>
          <p:nvPr/>
        </p:nvSpPr>
        <p:spPr>
          <a:xfrm>
            <a:off x="1234242" y="4332717"/>
            <a:ext cx="6289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preenchimento não é obrigatório, visto que é possível realizar visita técnica mesmo sem ter sido apresentada prestação de contas pelo proponente.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endParaRPr lang="pt-BR" altLang="pt-BR" sz="2000" dirty="0">
              <a:solidFill>
                <a:srgbClr val="7030A0"/>
              </a:solidFill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4475" y="820738"/>
            <a:ext cx="8279039" cy="5168900"/>
          </a:xfrm>
        </p:spPr>
        <p:txBody>
          <a:bodyPr/>
          <a:lstStyle/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altLang="pt-BR" sz="4400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161142" y="-55989"/>
            <a:ext cx="4133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altLang="pt-BR" b="1" dirty="0"/>
              <a:t>Tipo: Relatório de Visita Técnica</a:t>
            </a:r>
            <a:endParaRPr lang="pt-BR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533167"/>
            <a:ext cx="7430074" cy="3695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tângulo 3"/>
          <p:cNvSpPr/>
          <p:nvPr/>
        </p:nvSpPr>
        <p:spPr>
          <a:xfrm>
            <a:off x="2381250" y="820738"/>
            <a:ext cx="1152525" cy="32226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07" y="1224194"/>
            <a:ext cx="7525324" cy="37291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tângulo 11"/>
          <p:cNvSpPr/>
          <p:nvPr/>
        </p:nvSpPr>
        <p:spPr>
          <a:xfrm>
            <a:off x="2828925" y="1533525"/>
            <a:ext cx="533400" cy="2857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7143750" y="1819275"/>
            <a:ext cx="733425" cy="2667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45" y="1502119"/>
            <a:ext cx="7553614" cy="3238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CaixaDeTexto 17"/>
          <p:cNvSpPr txBox="1"/>
          <p:nvPr/>
        </p:nvSpPr>
        <p:spPr>
          <a:xfrm>
            <a:off x="3881074" y="2179707"/>
            <a:ext cx="318067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Preencher os campos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245" y="2492931"/>
            <a:ext cx="7411023" cy="28050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Retângulo 20"/>
          <p:cNvSpPr/>
          <p:nvPr/>
        </p:nvSpPr>
        <p:spPr>
          <a:xfrm>
            <a:off x="6602779" y="4748213"/>
            <a:ext cx="665447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97" y="2602590"/>
            <a:ext cx="7421882" cy="33342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tângulo 21"/>
          <p:cNvSpPr/>
          <p:nvPr/>
        </p:nvSpPr>
        <p:spPr>
          <a:xfrm>
            <a:off x="377350" y="3273968"/>
            <a:ext cx="4466936" cy="3714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2289826" y="5627016"/>
            <a:ext cx="1876425" cy="2875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5744807" y="5617135"/>
            <a:ext cx="600075" cy="3066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60361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2" grpId="0" animBg="1"/>
      <p:bldP spid="13" grpId="0" animBg="1"/>
      <p:bldP spid="18" grpId="0" animBg="1"/>
      <p:bldP spid="21" grpId="0" animBg="1"/>
      <p:bldP spid="22" grpId="0" animBg="1"/>
      <p:bldP spid="23" grpId="0" animBg="1"/>
      <p:bldP spid="3" grpId="0" animBg="1"/>
    </p:bldLst>
  </p:timing>
</p:sld>
</file>

<file path=ppt/theme/theme1.xml><?xml version="1.0" encoding="utf-8"?>
<a:theme xmlns:a="http://schemas.openxmlformats.org/drawingml/2006/main" name="1_Tema do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esentação Lari SIGEF.pptx [Somente leitura]" id="{C9E86737-0453-4FCF-891A-9A1CA2944699}" vid="{B0E5DE7C-B192-4D4D-8872-0BBF170B7221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37518</TotalTime>
  <Words>5404</Words>
  <Application>Microsoft Macintosh PowerPoint</Application>
  <PresentationFormat>Apresentação na tela (4:3)</PresentationFormat>
  <Paragraphs>712</Paragraphs>
  <Slides>111</Slides>
  <Notes>84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111</vt:i4>
      </vt:variant>
    </vt:vector>
  </HeadingPairs>
  <TitlesOfParts>
    <vt:vector size="120" baseType="lpstr">
      <vt:lpstr>Arial</vt:lpstr>
      <vt:lpstr>Arial Black</vt:lpstr>
      <vt:lpstr>Calibri</vt:lpstr>
      <vt:lpstr>Calibri Light</vt:lpstr>
      <vt:lpstr>Comic Sans MS</vt:lpstr>
      <vt:lpstr>DejaVu Sans</vt:lpstr>
      <vt:lpstr>Times New Roman</vt:lpstr>
      <vt:lpstr>Wingdings</vt:lpstr>
      <vt:lpstr>1_Tema do Office</vt:lpstr>
      <vt:lpstr>Apresentação do PowerPoint</vt:lpstr>
      <vt:lpstr>Apresentação do PowerPoint</vt:lpstr>
      <vt:lpstr>                  </vt:lpstr>
      <vt:lpstr>   </vt:lpstr>
      <vt:lpstr>Prestação de Contas Parcial – Fundamentação legal</vt:lpstr>
      <vt:lpstr>Prestação de Contas Parcial – Prazos</vt:lpstr>
      <vt:lpstr>         Prestação de Contas Parcial - Prazos </vt:lpstr>
      <vt:lpstr>Apresentação do PowerPoint</vt:lpstr>
      <vt:lpstr>Cadastramento Prestação de Contas Parcial</vt:lpstr>
      <vt:lpstr>               </vt:lpstr>
      <vt:lpstr>                                                                                                                               </vt:lpstr>
      <vt:lpstr>  P/C Parcial – Funcionalidade Cadastrar/alterar Comprovante Despesa</vt:lpstr>
      <vt:lpstr>    P/C Parcial – Funcionalidade Cadastrar/alterar Comprovante Despesa</vt:lpstr>
      <vt:lpstr>           P/C Parcial - Alterar um Comprovante de Despesa</vt:lpstr>
      <vt:lpstr>          Funcionalidade Cadastrar/Alterar Prestação de Contas Parcial </vt:lpstr>
      <vt:lpstr>                  Funcionalidade Cadastrar/alterar Prestação de Contas Parcial</vt:lpstr>
      <vt:lpstr>       Alterar uma P/C Parcial</vt:lpstr>
      <vt:lpstr>                                                                                                             </vt:lpstr>
      <vt:lpstr>        Funcionalidade Imprimir Balancete P/C</vt:lpstr>
      <vt:lpstr> 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</vt:lpstr>
      <vt:lpstr>Apresentação do PowerPoint</vt:lpstr>
      <vt:lpstr>                                                                                                                            </vt:lpstr>
      <vt:lpstr>                                                                                                                            </vt:lpstr>
      <vt:lpstr>                   Funcionalidade: Registrar Recebimento/Devolução P/C Parcial</vt:lpstr>
      <vt:lpstr>                        Funcionalidade Estornar Recebimento P/C Parcial</vt:lpstr>
      <vt:lpstr>      Análise Prestação de Contas Parcial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</vt:lpstr>
      <vt:lpstr>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                         </vt:lpstr>
      <vt:lpstr>Apresentação do PowerPoint</vt:lpstr>
      <vt:lpstr>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</vt:lpstr>
      <vt:lpstr> Funcionalidade Cadastrar/Alterar P/C Final - Aba Identificação</vt:lpstr>
      <vt:lpstr>     Funcionalidade Cadastrar/Alterar P/C Final - Aba Bens Permanentes</vt:lpstr>
      <vt:lpstr>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</vt:lpstr>
      <vt:lpstr>                                                                                                        </vt:lpstr>
      <vt:lpstr>                                                                                                             </vt:lpstr>
      <vt:lpstr> Funcionalidade Imprimir P/C Final</vt:lpstr>
      <vt:lpstr>  </vt:lpstr>
      <vt:lpstr>          Documentos a serem enviados com a P/C Final</vt:lpstr>
      <vt:lpstr>            Documentos a serem enviados com a P/C Final</vt:lpstr>
      <vt:lpstr>Apresentação do PowerPoint</vt:lpstr>
      <vt:lpstr>     Prestação de Contas Final</vt:lpstr>
      <vt:lpstr>     Funcionalidade Prestação de Contas Final</vt:lpstr>
      <vt:lpstr>                              Prorrogação da Análise P/C Final </vt:lpstr>
      <vt:lpstr>                                Registrar Recebimento/Devolução P/C Final</vt:lpstr>
      <vt:lpstr>                Registrar Devolução P/C Final</vt:lpstr>
      <vt:lpstr>                  Registrar Recebimento P/C Final</vt:lpstr>
      <vt:lpstr>                           Estornar Recebimento P/C Final</vt:lpstr>
      <vt:lpstr>  Analisar Prestação de Contas Final - Legislação</vt:lpstr>
      <vt:lpstr>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</vt:lpstr>
      <vt:lpstr>Apresentação do PowerPoint</vt:lpstr>
      <vt:lpstr>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</vt:lpstr>
      <vt:lpstr>Apresentação do PowerPoint</vt:lpstr>
      <vt:lpstr>                                                                      </vt:lpstr>
      <vt:lpstr>Transferência Alteração</vt:lpstr>
      <vt:lpstr>Transferência Alteração</vt:lpstr>
      <vt:lpstr>Transferência Alteração</vt:lpstr>
      <vt:lpstr>Transferência Alteração</vt:lpstr>
      <vt:lpstr>Cadastrar/Alterar Solicitação Transferência Alteração pelo Convenente</vt:lpstr>
      <vt:lpstr>Enviar Transferência Alteração</vt:lpstr>
      <vt:lpstr>Funcionalidades Transferência Alteração Concedente</vt:lpstr>
      <vt:lpstr>                                                                                                              </vt:lpstr>
      <vt:lpstr>                                                                                                              </vt:lpstr>
      <vt:lpstr>          Corrigir Dados Transferência Alteração</vt:lpstr>
      <vt:lpstr>          Corrigir Dados Transferência Alteração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4100411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Rescindir/Resilir Transferência</vt:lpstr>
      <vt:lpstr>   Rescindir/Resilir Transferência</vt:lpstr>
      <vt:lpstr>  Rescindir/Resilir Transferência</vt:lpstr>
      <vt:lpstr>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Apresentação sobre a Pollux</dc:subject>
  <dc:creator>Telbas Mauri da Silveira</dc:creator>
  <cp:lastModifiedBy>Microsoft Office User</cp:lastModifiedBy>
  <cp:revision>1654</cp:revision>
  <cp:lastPrinted>2018-09-06T16:31:14Z</cp:lastPrinted>
  <dcterms:created xsi:type="dcterms:W3CDTF">2015-04-23T16:07:05Z</dcterms:created>
  <dcterms:modified xsi:type="dcterms:W3CDTF">2020-10-06T00:18:43Z</dcterms:modified>
</cp:coreProperties>
</file>