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93" r:id="rId6"/>
    <p:sldId id="321" r:id="rId7"/>
    <p:sldId id="334" r:id="rId8"/>
    <p:sldId id="276" r:id="rId9"/>
    <p:sldId id="283" r:id="rId10"/>
    <p:sldId id="282" r:id="rId11"/>
    <p:sldId id="279" r:id="rId12"/>
    <p:sldId id="278" r:id="rId13"/>
    <p:sldId id="322" r:id="rId14"/>
    <p:sldId id="328" r:id="rId15"/>
    <p:sldId id="329" r:id="rId16"/>
    <p:sldId id="331" r:id="rId17"/>
    <p:sldId id="323" r:id="rId18"/>
    <p:sldId id="330" r:id="rId19"/>
    <p:sldId id="324" r:id="rId20"/>
    <p:sldId id="325" r:id="rId21"/>
    <p:sldId id="341" r:id="rId22"/>
    <p:sldId id="281" r:id="rId23"/>
    <p:sldId id="272" r:id="rId24"/>
    <p:sldId id="332" r:id="rId25"/>
    <p:sldId id="333" r:id="rId26"/>
    <p:sldId id="388" r:id="rId27"/>
    <p:sldId id="389" r:id="rId28"/>
    <p:sldId id="398" r:id="rId29"/>
    <p:sldId id="273" r:id="rId30"/>
    <p:sldId id="373" r:id="rId31"/>
    <p:sldId id="372" r:id="rId32"/>
    <p:sldId id="342" r:id="rId33"/>
    <p:sldId id="345" r:id="rId34"/>
    <p:sldId id="344" r:id="rId35"/>
    <p:sldId id="419" r:id="rId36"/>
    <p:sldId id="271" r:id="rId37"/>
    <p:sldId id="277" r:id="rId38"/>
    <p:sldId id="410" r:id="rId39"/>
    <p:sldId id="444" r:id="rId40"/>
    <p:sldId id="443" r:id="rId41"/>
    <p:sldId id="343" r:id="rId42"/>
    <p:sldId id="408" r:id="rId43"/>
    <p:sldId id="399" r:id="rId44"/>
    <p:sldId id="394" r:id="rId45"/>
    <p:sldId id="436" r:id="rId46"/>
    <p:sldId id="437" r:id="rId47"/>
    <p:sldId id="349" r:id="rId48"/>
    <p:sldId id="259" r:id="rId49"/>
    <p:sldId id="265" r:id="rId50"/>
    <p:sldId id="396" r:id="rId51"/>
    <p:sldId id="397" r:id="rId52"/>
    <p:sldId id="266" r:id="rId53"/>
    <p:sldId id="393" r:id="rId54"/>
    <p:sldId id="440" r:id="rId55"/>
    <p:sldId id="267" r:id="rId56"/>
    <p:sldId id="352" r:id="rId57"/>
    <p:sldId id="268" r:id="rId58"/>
    <p:sldId id="269" r:id="rId59"/>
    <p:sldId id="284" r:id="rId60"/>
    <p:sldId id="285" r:id="rId61"/>
    <p:sldId id="286" r:id="rId62"/>
    <p:sldId id="288" r:id="rId63"/>
    <p:sldId id="289" r:id="rId64"/>
    <p:sldId id="290" r:id="rId65"/>
    <p:sldId id="292" r:id="rId66"/>
    <p:sldId id="295" r:id="rId67"/>
    <p:sldId id="350" r:id="rId68"/>
    <p:sldId id="275" r:id="rId69"/>
    <p:sldId id="351" r:id="rId70"/>
    <p:sldId id="356" r:id="rId71"/>
    <p:sldId id="355" r:id="rId72"/>
    <p:sldId id="353" r:id="rId73"/>
    <p:sldId id="434" r:id="rId74"/>
    <p:sldId id="358" r:id="rId75"/>
    <p:sldId id="435" r:id="rId76"/>
    <p:sldId id="357" r:id="rId77"/>
    <p:sldId id="361" r:id="rId78"/>
    <p:sldId id="360" r:id="rId79"/>
    <p:sldId id="429" r:id="rId80"/>
    <p:sldId id="430" r:id="rId81"/>
    <p:sldId id="431" r:id="rId82"/>
    <p:sldId id="432" r:id="rId83"/>
    <p:sldId id="363" r:id="rId84"/>
    <p:sldId id="441" r:id="rId85"/>
    <p:sldId id="364" r:id="rId86"/>
    <p:sldId id="420" r:id="rId87"/>
    <p:sldId id="439" r:id="rId88"/>
    <p:sldId id="438" r:id="rId89"/>
    <p:sldId id="346" r:id="rId90"/>
    <p:sldId id="395" r:id="rId91"/>
    <p:sldId id="401" r:id="rId92"/>
    <p:sldId id="405" r:id="rId93"/>
    <p:sldId id="406" r:id="rId94"/>
    <p:sldId id="407" r:id="rId95"/>
    <p:sldId id="404" r:id="rId96"/>
    <p:sldId id="402" r:id="rId97"/>
    <p:sldId id="403" r:id="rId98"/>
    <p:sldId id="412" r:id="rId99"/>
    <p:sldId id="413" r:id="rId100"/>
    <p:sldId id="442" r:id="rId101"/>
    <p:sldId id="445" r:id="rId102"/>
    <p:sldId id="367" r:id="rId103"/>
    <p:sldId id="411" r:id="rId104"/>
    <p:sldId id="409" r:id="rId105"/>
    <p:sldId id="368" r:id="rId106"/>
    <p:sldId id="369" r:id="rId107"/>
    <p:sldId id="370" r:id="rId108"/>
    <p:sldId id="414" r:id="rId109"/>
    <p:sldId id="415" r:id="rId110"/>
    <p:sldId id="416" r:id="rId111"/>
    <p:sldId id="417" r:id="rId112"/>
    <p:sldId id="418" r:id="rId113"/>
    <p:sldId id="422" r:id="rId114"/>
    <p:sldId id="427" r:id="rId115"/>
    <p:sldId id="426" r:id="rId116"/>
    <p:sldId id="359" r:id="rId117"/>
    <p:sldId id="424" r:id="rId118"/>
    <p:sldId id="423" r:id="rId119"/>
    <p:sldId id="421" r:id="rId120"/>
    <p:sldId id="425" r:id="rId121"/>
    <p:sldId id="374" r:id="rId122"/>
    <p:sldId id="375" r:id="rId123"/>
    <p:sldId id="376" r:id="rId124"/>
    <p:sldId id="377" r:id="rId125"/>
    <p:sldId id="378" r:id="rId126"/>
    <p:sldId id="392" r:id="rId127"/>
    <p:sldId id="379" r:id="rId128"/>
    <p:sldId id="380" r:id="rId129"/>
    <p:sldId id="391" r:id="rId130"/>
    <p:sldId id="381" r:id="rId131"/>
    <p:sldId id="382" r:id="rId132"/>
    <p:sldId id="390" r:id="rId133"/>
    <p:sldId id="383" r:id="rId134"/>
    <p:sldId id="384" r:id="rId135"/>
    <p:sldId id="385" r:id="rId136"/>
    <p:sldId id="386" r:id="rId137"/>
    <p:sldId id="387" r:id="rId138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380570B6-7E97-4B75-BF81-A18DB5F59D76}">
          <p14:sldIdLst>
            <p14:sldId id="257"/>
            <p14:sldId id="293"/>
            <p14:sldId id="321"/>
            <p14:sldId id="334"/>
            <p14:sldId id="276"/>
            <p14:sldId id="283"/>
            <p14:sldId id="282"/>
            <p14:sldId id="279"/>
            <p14:sldId id="278"/>
            <p14:sldId id="322"/>
            <p14:sldId id="328"/>
            <p14:sldId id="329"/>
            <p14:sldId id="331"/>
            <p14:sldId id="323"/>
            <p14:sldId id="330"/>
            <p14:sldId id="324"/>
            <p14:sldId id="325"/>
            <p14:sldId id="341"/>
            <p14:sldId id="281"/>
            <p14:sldId id="272"/>
            <p14:sldId id="332"/>
            <p14:sldId id="333"/>
            <p14:sldId id="388"/>
            <p14:sldId id="389"/>
            <p14:sldId id="398"/>
            <p14:sldId id="273"/>
            <p14:sldId id="373"/>
            <p14:sldId id="372"/>
            <p14:sldId id="342"/>
            <p14:sldId id="345"/>
            <p14:sldId id="344"/>
            <p14:sldId id="419"/>
            <p14:sldId id="271"/>
            <p14:sldId id="277"/>
            <p14:sldId id="410"/>
            <p14:sldId id="444"/>
            <p14:sldId id="443"/>
            <p14:sldId id="343"/>
            <p14:sldId id="408"/>
            <p14:sldId id="399"/>
            <p14:sldId id="394"/>
            <p14:sldId id="436"/>
            <p14:sldId id="437"/>
            <p14:sldId id="349"/>
            <p14:sldId id="259"/>
            <p14:sldId id="265"/>
            <p14:sldId id="396"/>
            <p14:sldId id="397"/>
            <p14:sldId id="266"/>
            <p14:sldId id="393"/>
            <p14:sldId id="440"/>
            <p14:sldId id="267"/>
            <p14:sldId id="352"/>
            <p14:sldId id="268"/>
            <p14:sldId id="269"/>
            <p14:sldId id="284"/>
            <p14:sldId id="285"/>
            <p14:sldId id="286"/>
            <p14:sldId id="288"/>
            <p14:sldId id="289"/>
            <p14:sldId id="290"/>
            <p14:sldId id="292"/>
            <p14:sldId id="295"/>
            <p14:sldId id="350"/>
            <p14:sldId id="275"/>
            <p14:sldId id="351"/>
            <p14:sldId id="356"/>
            <p14:sldId id="355"/>
            <p14:sldId id="353"/>
            <p14:sldId id="434"/>
            <p14:sldId id="358"/>
            <p14:sldId id="435"/>
            <p14:sldId id="357"/>
            <p14:sldId id="361"/>
            <p14:sldId id="360"/>
            <p14:sldId id="429"/>
            <p14:sldId id="430"/>
            <p14:sldId id="431"/>
            <p14:sldId id="432"/>
            <p14:sldId id="363"/>
            <p14:sldId id="441"/>
            <p14:sldId id="364"/>
            <p14:sldId id="420"/>
            <p14:sldId id="439"/>
            <p14:sldId id="438"/>
            <p14:sldId id="346"/>
            <p14:sldId id="395"/>
            <p14:sldId id="401"/>
            <p14:sldId id="405"/>
            <p14:sldId id="406"/>
            <p14:sldId id="407"/>
            <p14:sldId id="404"/>
            <p14:sldId id="402"/>
            <p14:sldId id="403"/>
            <p14:sldId id="412"/>
            <p14:sldId id="413"/>
            <p14:sldId id="442"/>
            <p14:sldId id="445"/>
            <p14:sldId id="367"/>
            <p14:sldId id="411"/>
            <p14:sldId id="409"/>
            <p14:sldId id="368"/>
            <p14:sldId id="369"/>
            <p14:sldId id="370"/>
            <p14:sldId id="414"/>
            <p14:sldId id="415"/>
            <p14:sldId id="416"/>
            <p14:sldId id="417"/>
            <p14:sldId id="418"/>
            <p14:sldId id="422"/>
            <p14:sldId id="427"/>
            <p14:sldId id="426"/>
            <p14:sldId id="359"/>
            <p14:sldId id="424"/>
            <p14:sldId id="423"/>
            <p14:sldId id="421"/>
            <p14:sldId id="425"/>
            <p14:sldId id="374"/>
            <p14:sldId id="375"/>
            <p14:sldId id="376"/>
            <p14:sldId id="377"/>
            <p14:sldId id="378"/>
            <p14:sldId id="392"/>
            <p14:sldId id="379"/>
            <p14:sldId id="380"/>
            <p14:sldId id="391"/>
            <p14:sldId id="381"/>
            <p14:sldId id="382"/>
            <p14:sldId id="390"/>
            <p14:sldId id="383"/>
            <p14:sldId id="384"/>
            <p14:sldId id="385"/>
            <p14:sldId id="386"/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84D"/>
    <a:srgbClr val="727176"/>
    <a:srgbClr val="7F7F7F"/>
    <a:srgbClr val="03D32B"/>
    <a:srgbClr val="66FF99"/>
    <a:srgbClr val="FF66FF"/>
    <a:srgbClr val="996633"/>
    <a:srgbClr val="66FFFF"/>
    <a:srgbClr val="F6F6F6"/>
    <a:srgbClr val="5C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7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DB59E-E474-4703-BC15-290A2DBCF557}" type="doc">
      <dgm:prSet loTypeId="urn:microsoft.com/office/officeart/2005/8/layout/radial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3D6D5DF2-DE0D-4DB6-9496-159CD0248861}">
      <dgm:prSet phldrT="[Texto]" custT="1"/>
      <dgm:spPr/>
      <dgm:t>
        <a:bodyPr/>
        <a:lstStyle/>
        <a:p>
          <a:r>
            <a:rPr lang="pt-BR" sz="1200" b="1" dirty="0"/>
            <a:t>Extrato Bancário</a:t>
          </a:r>
        </a:p>
      </dgm:t>
    </dgm:pt>
    <dgm:pt modelId="{BA20BE90-FFF3-4E5E-B214-7F21B616D3B7}" type="parTrans" cxnId="{B58BF2FC-5C92-439F-B882-B3D2B6EFADAF}">
      <dgm:prSet/>
      <dgm:spPr/>
      <dgm:t>
        <a:bodyPr/>
        <a:lstStyle/>
        <a:p>
          <a:endParaRPr lang="pt-BR"/>
        </a:p>
      </dgm:t>
    </dgm:pt>
    <dgm:pt modelId="{72BD371E-7001-4956-A6F9-A3A08B8B29FD}" type="sibTrans" cxnId="{B58BF2FC-5C92-439F-B882-B3D2B6EFADAF}">
      <dgm:prSet/>
      <dgm:spPr/>
      <dgm:t>
        <a:bodyPr/>
        <a:lstStyle/>
        <a:p>
          <a:endParaRPr lang="pt-BR"/>
        </a:p>
      </dgm:t>
    </dgm:pt>
    <dgm:pt modelId="{3E723EE3-CC7F-46AD-8523-A63A69C1F57D}">
      <dgm:prSet phldrT="[Texto]" custT="1"/>
      <dgm:spPr/>
      <dgm:t>
        <a:bodyPr/>
        <a:lstStyle/>
        <a:p>
          <a:r>
            <a:rPr lang="pt-BR" sz="2700" b="1" dirty="0"/>
            <a:t>Nexo de Causalidade</a:t>
          </a:r>
        </a:p>
      </dgm:t>
    </dgm:pt>
    <dgm:pt modelId="{469829BA-7606-4893-B2B1-021D33D47B7A}" type="sibTrans" cxnId="{B9014565-C785-4C5D-AC6B-86F6B0B41EED}">
      <dgm:prSet/>
      <dgm:spPr/>
      <dgm:t>
        <a:bodyPr/>
        <a:lstStyle/>
        <a:p>
          <a:endParaRPr lang="pt-BR"/>
        </a:p>
      </dgm:t>
    </dgm:pt>
    <dgm:pt modelId="{1302F517-2CCE-4E71-BF6A-327F3588C0E2}" type="parTrans" cxnId="{B9014565-C785-4C5D-AC6B-86F6B0B41EED}">
      <dgm:prSet/>
      <dgm:spPr/>
      <dgm:t>
        <a:bodyPr/>
        <a:lstStyle/>
        <a:p>
          <a:endParaRPr lang="pt-BR"/>
        </a:p>
      </dgm:t>
    </dgm:pt>
    <dgm:pt modelId="{F5D3E8A4-9C7D-49B7-A071-A91F19A23225}">
      <dgm:prSet phldrT="[Texto]"/>
      <dgm:spPr/>
      <dgm:t>
        <a:bodyPr/>
        <a:lstStyle/>
        <a:p>
          <a:r>
            <a:rPr lang="pt-BR" b="1" dirty="0"/>
            <a:t>Documentos fiscais</a:t>
          </a:r>
        </a:p>
      </dgm:t>
    </dgm:pt>
    <dgm:pt modelId="{35A316C2-E1CF-49DC-9231-46E792F6C605}" type="parTrans" cxnId="{48DB2B20-8886-4C4B-9D34-F125BE16AFFD}">
      <dgm:prSet/>
      <dgm:spPr/>
      <dgm:t>
        <a:bodyPr/>
        <a:lstStyle/>
        <a:p>
          <a:endParaRPr lang="pt-BR"/>
        </a:p>
      </dgm:t>
    </dgm:pt>
    <dgm:pt modelId="{0449B903-431D-4060-B78F-8167F4FBE125}" type="sibTrans" cxnId="{48DB2B20-8886-4C4B-9D34-F125BE16AFFD}">
      <dgm:prSet/>
      <dgm:spPr/>
      <dgm:t>
        <a:bodyPr/>
        <a:lstStyle/>
        <a:p>
          <a:endParaRPr lang="pt-BR"/>
        </a:p>
      </dgm:t>
    </dgm:pt>
    <dgm:pt modelId="{C62E18D2-3F08-4D6B-AF7C-7AB77738F9B0}">
      <dgm:prSet phldrT="[Texto]" custScaleX="230895" custScaleY="151727" custRadScaleRad="266058" custRadScaleInc="-161710"/>
      <dgm:spPr/>
      <dgm:t>
        <a:bodyPr/>
        <a:lstStyle/>
        <a:p>
          <a:endParaRPr lang="pt-BR"/>
        </a:p>
      </dgm:t>
    </dgm:pt>
    <dgm:pt modelId="{F5B53035-8C9A-436D-9024-FA3A7DEDF2A7}" type="parTrans" cxnId="{7662DED4-741F-4B4A-9566-CE2C17545C5E}">
      <dgm:prSet/>
      <dgm:spPr/>
      <dgm:t>
        <a:bodyPr/>
        <a:lstStyle/>
        <a:p>
          <a:endParaRPr lang="pt-BR"/>
        </a:p>
      </dgm:t>
    </dgm:pt>
    <dgm:pt modelId="{33960CD0-5B42-4A11-A428-AD9CE5CCBF8B}" type="sibTrans" cxnId="{7662DED4-741F-4B4A-9566-CE2C17545C5E}">
      <dgm:prSet/>
      <dgm:spPr/>
      <dgm:t>
        <a:bodyPr/>
        <a:lstStyle/>
        <a:p>
          <a:endParaRPr lang="pt-BR"/>
        </a:p>
      </dgm:t>
    </dgm:pt>
    <dgm:pt modelId="{E0BD8E66-5CDF-4B02-9A13-DAE04014DB26}">
      <dgm:prSet phldrT="[Texto]"/>
      <dgm:spPr/>
      <dgm:t>
        <a:bodyPr/>
        <a:lstStyle/>
        <a:p>
          <a:r>
            <a:rPr lang="pt-BR" b="1" dirty="0"/>
            <a:t>Balancete</a:t>
          </a:r>
        </a:p>
      </dgm:t>
    </dgm:pt>
    <dgm:pt modelId="{D7947E09-211B-4821-989B-987822326172}" type="parTrans" cxnId="{7E407949-1092-4773-9F87-901F0A1BF635}">
      <dgm:prSet/>
      <dgm:spPr/>
      <dgm:t>
        <a:bodyPr/>
        <a:lstStyle/>
        <a:p>
          <a:endParaRPr lang="pt-BR"/>
        </a:p>
      </dgm:t>
    </dgm:pt>
    <dgm:pt modelId="{F7E922FB-30C2-4B8C-A6BE-CFF9944D35AA}" type="sibTrans" cxnId="{7E407949-1092-4773-9F87-901F0A1BF635}">
      <dgm:prSet/>
      <dgm:spPr/>
      <dgm:t>
        <a:bodyPr/>
        <a:lstStyle/>
        <a:p>
          <a:endParaRPr lang="pt-BR"/>
        </a:p>
      </dgm:t>
    </dgm:pt>
    <dgm:pt modelId="{11827A2E-7650-432F-BA4C-6E113DC42F4D}">
      <dgm:prSet phldrT="[Texto]"/>
      <dgm:spPr/>
      <dgm:t>
        <a:bodyPr/>
        <a:lstStyle/>
        <a:p>
          <a:r>
            <a:rPr lang="pt-BR" b="1" dirty="0"/>
            <a:t>Comprovante de Transferência</a:t>
          </a:r>
        </a:p>
      </dgm:t>
    </dgm:pt>
    <dgm:pt modelId="{E9EEE385-FE66-4C56-8672-124C6F79C95F}" type="parTrans" cxnId="{F5868D68-3FE4-4F30-A719-3BE7C03888AF}">
      <dgm:prSet/>
      <dgm:spPr/>
      <dgm:t>
        <a:bodyPr/>
        <a:lstStyle/>
        <a:p>
          <a:endParaRPr lang="pt-BR"/>
        </a:p>
      </dgm:t>
    </dgm:pt>
    <dgm:pt modelId="{B2DF170E-80EA-4642-8E8E-5EB056480B9A}" type="sibTrans" cxnId="{F5868D68-3FE4-4F30-A719-3BE7C03888AF}">
      <dgm:prSet/>
      <dgm:spPr/>
      <dgm:t>
        <a:bodyPr/>
        <a:lstStyle/>
        <a:p>
          <a:endParaRPr lang="pt-BR"/>
        </a:p>
      </dgm:t>
    </dgm:pt>
    <dgm:pt modelId="{46DEA5F9-7D4B-4E44-8C4B-E6FF397218E1}">
      <dgm:prSet phldrT="[Texto]"/>
      <dgm:spPr/>
      <dgm:t>
        <a:bodyPr/>
        <a:lstStyle/>
        <a:p>
          <a:r>
            <a:rPr lang="pt-BR" b="1" dirty="0"/>
            <a:t>Demais documentos</a:t>
          </a:r>
        </a:p>
      </dgm:t>
    </dgm:pt>
    <dgm:pt modelId="{DFF8358D-9D74-4D27-B330-B5E19CE74BB9}" type="parTrans" cxnId="{11D1DB48-4375-4F08-A9E1-49858489B678}">
      <dgm:prSet/>
      <dgm:spPr/>
      <dgm:t>
        <a:bodyPr/>
        <a:lstStyle/>
        <a:p>
          <a:endParaRPr lang="pt-BR"/>
        </a:p>
      </dgm:t>
    </dgm:pt>
    <dgm:pt modelId="{BB64E81A-3A3B-4C95-9E68-7C6EB722BF6A}" type="sibTrans" cxnId="{11D1DB48-4375-4F08-A9E1-49858489B678}">
      <dgm:prSet/>
      <dgm:spPr/>
      <dgm:t>
        <a:bodyPr/>
        <a:lstStyle/>
        <a:p>
          <a:endParaRPr lang="pt-BR"/>
        </a:p>
      </dgm:t>
    </dgm:pt>
    <dgm:pt modelId="{7C64E868-C22A-4D72-8D34-7A2F30E8FCB0}">
      <dgm:prSet phldrT="[Texto]"/>
      <dgm:spPr/>
      <dgm:t>
        <a:bodyPr/>
        <a:lstStyle/>
        <a:p>
          <a:r>
            <a:rPr lang="pt-BR" b="1" dirty="0"/>
            <a:t>Execução do Objeto</a:t>
          </a:r>
        </a:p>
      </dgm:t>
    </dgm:pt>
    <dgm:pt modelId="{45DB7261-A88B-4615-9FF1-F80FBC7EC820}" type="parTrans" cxnId="{DE92E186-589D-408B-A0DA-D167DB76461B}">
      <dgm:prSet/>
      <dgm:spPr/>
      <dgm:t>
        <a:bodyPr/>
        <a:lstStyle/>
        <a:p>
          <a:endParaRPr lang="pt-BR"/>
        </a:p>
      </dgm:t>
    </dgm:pt>
    <dgm:pt modelId="{CDCE7FD5-2A01-45DD-BFDD-1EF32A55DB95}" type="sibTrans" cxnId="{DE92E186-589D-408B-A0DA-D167DB76461B}">
      <dgm:prSet/>
      <dgm:spPr/>
      <dgm:t>
        <a:bodyPr/>
        <a:lstStyle/>
        <a:p>
          <a:endParaRPr lang="pt-BR"/>
        </a:p>
      </dgm:t>
    </dgm:pt>
    <dgm:pt modelId="{A21FA134-0707-4463-838D-A9FC73476A5C}" type="pres">
      <dgm:prSet presAssocID="{12BDB59E-E474-4703-BC15-290A2DBCF557}" presName="composite" presStyleCnt="0">
        <dgm:presLayoutVars>
          <dgm:chMax val="1"/>
          <dgm:dir/>
          <dgm:resizeHandles val="exact"/>
        </dgm:presLayoutVars>
      </dgm:prSet>
      <dgm:spPr/>
    </dgm:pt>
    <dgm:pt modelId="{5187AEC4-D98D-4DFB-A945-3F9AD316ADDF}" type="pres">
      <dgm:prSet presAssocID="{12BDB59E-E474-4703-BC15-290A2DBCF557}" presName="radial" presStyleCnt="0">
        <dgm:presLayoutVars>
          <dgm:animLvl val="ctr"/>
        </dgm:presLayoutVars>
      </dgm:prSet>
      <dgm:spPr/>
    </dgm:pt>
    <dgm:pt modelId="{25046A06-EB6B-4BC3-B450-7AA1387FA4E0}" type="pres">
      <dgm:prSet presAssocID="{3E723EE3-CC7F-46AD-8523-A63A69C1F57D}" presName="centerShape" presStyleLbl="vennNode1" presStyleIdx="0" presStyleCnt="7" custScaleX="109465" custLinFactNeighborX="-709"/>
      <dgm:spPr/>
    </dgm:pt>
    <dgm:pt modelId="{F76328EE-12B3-4040-91C9-48BDE9144236}" type="pres">
      <dgm:prSet presAssocID="{3D6D5DF2-DE0D-4DB6-9496-159CD0248861}" presName="node" presStyleLbl="vennNode1" presStyleIdx="1" presStyleCnt="7">
        <dgm:presLayoutVars>
          <dgm:bulletEnabled val="1"/>
        </dgm:presLayoutVars>
      </dgm:prSet>
      <dgm:spPr/>
    </dgm:pt>
    <dgm:pt modelId="{00526B5B-164C-4974-BCF0-96FACE084E6A}" type="pres">
      <dgm:prSet presAssocID="{F5D3E8A4-9C7D-49B7-A071-A91F19A23225}" presName="node" presStyleLbl="vennNode1" presStyleIdx="2" presStyleCnt="7">
        <dgm:presLayoutVars>
          <dgm:bulletEnabled val="1"/>
        </dgm:presLayoutVars>
      </dgm:prSet>
      <dgm:spPr/>
    </dgm:pt>
    <dgm:pt modelId="{D24AEA07-FA02-4150-981A-CEA87886816E}" type="pres">
      <dgm:prSet presAssocID="{46DEA5F9-7D4B-4E44-8C4B-E6FF397218E1}" presName="node" presStyleLbl="vennNode1" presStyleIdx="3" presStyleCnt="7">
        <dgm:presLayoutVars>
          <dgm:bulletEnabled val="1"/>
        </dgm:presLayoutVars>
      </dgm:prSet>
      <dgm:spPr/>
    </dgm:pt>
    <dgm:pt modelId="{60692061-F874-4ED1-8864-56BDF4D33068}" type="pres">
      <dgm:prSet presAssocID="{7C64E868-C22A-4D72-8D34-7A2F30E8FCB0}" presName="node" presStyleLbl="vennNode1" presStyleIdx="4" presStyleCnt="7" custScaleX="102791">
        <dgm:presLayoutVars>
          <dgm:bulletEnabled val="1"/>
        </dgm:presLayoutVars>
      </dgm:prSet>
      <dgm:spPr/>
    </dgm:pt>
    <dgm:pt modelId="{468D3700-2356-49EC-9758-232BF8BD8B71}" type="pres">
      <dgm:prSet presAssocID="{E0BD8E66-5CDF-4B02-9A13-DAE04014DB26}" presName="node" presStyleLbl="vennNode1" presStyleIdx="5" presStyleCnt="7">
        <dgm:presLayoutVars>
          <dgm:bulletEnabled val="1"/>
        </dgm:presLayoutVars>
      </dgm:prSet>
      <dgm:spPr/>
    </dgm:pt>
    <dgm:pt modelId="{451243E6-38B1-4A2E-A4EC-7E1237852121}" type="pres">
      <dgm:prSet presAssocID="{11827A2E-7650-432F-BA4C-6E113DC42F4D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48DB2B20-8886-4C4B-9D34-F125BE16AFFD}" srcId="{3E723EE3-CC7F-46AD-8523-A63A69C1F57D}" destId="{F5D3E8A4-9C7D-49B7-A071-A91F19A23225}" srcOrd="1" destOrd="0" parTransId="{35A316C2-E1CF-49DC-9231-46E792F6C605}" sibTransId="{0449B903-431D-4060-B78F-8167F4FBE125}"/>
    <dgm:cxn modelId="{5499495B-16F2-4CEA-BFA6-6C6716DFD233}" type="presOf" srcId="{7C64E868-C22A-4D72-8D34-7A2F30E8FCB0}" destId="{60692061-F874-4ED1-8864-56BDF4D33068}" srcOrd="0" destOrd="0" presId="urn:microsoft.com/office/officeart/2005/8/layout/radial3"/>
    <dgm:cxn modelId="{779EF364-D920-46B5-AF0B-FA044943B71E}" type="presOf" srcId="{12BDB59E-E474-4703-BC15-290A2DBCF557}" destId="{A21FA134-0707-4463-838D-A9FC73476A5C}" srcOrd="0" destOrd="0" presId="urn:microsoft.com/office/officeart/2005/8/layout/radial3"/>
    <dgm:cxn modelId="{7A1F1245-4C96-4E24-BED3-1A8284E9CB46}" type="presOf" srcId="{E0BD8E66-5CDF-4B02-9A13-DAE04014DB26}" destId="{468D3700-2356-49EC-9758-232BF8BD8B71}" srcOrd="0" destOrd="0" presId="urn:microsoft.com/office/officeart/2005/8/layout/radial3"/>
    <dgm:cxn modelId="{B9014565-C785-4C5D-AC6B-86F6B0B41EED}" srcId="{12BDB59E-E474-4703-BC15-290A2DBCF557}" destId="{3E723EE3-CC7F-46AD-8523-A63A69C1F57D}" srcOrd="0" destOrd="0" parTransId="{1302F517-2CCE-4E71-BF6A-327F3588C0E2}" sibTransId="{469829BA-7606-4893-B2B1-021D33D47B7A}"/>
    <dgm:cxn modelId="{F5868D68-3FE4-4F30-A719-3BE7C03888AF}" srcId="{3E723EE3-CC7F-46AD-8523-A63A69C1F57D}" destId="{11827A2E-7650-432F-BA4C-6E113DC42F4D}" srcOrd="5" destOrd="0" parTransId="{E9EEE385-FE66-4C56-8672-124C6F79C95F}" sibTransId="{B2DF170E-80EA-4642-8E8E-5EB056480B9A}"/>
    <dgm:cxn modelId="{11D1DB48-4375-4F08-A9E1-49858489B678}" srcId="{3E723EE3-CC7F-46AD-8523-A63A69C1F57D}" destId="{46DEA5F9-7D4B-4E44-8C4B-E6FF397218E1}" srcOrd="2" destOrd="0" parTransId="{DFF8358D-9D74-4D27-B330-B5E19CE74BB9}" sibTransId="{BB64E81A-3A3B-4C95-9E68-7C6EB722BF6A}"/>
    <dgm:cxn modelId="{7E407949-1092-4773-9F87-901F0A1BF635}" srcId="{3E723EE3-CC7F-46AD-8523-A63A69C1F57D}" destId="{E0BD8E66-5CDF-4B02-9A13-DAE04014DB26}" srcOrd="4" destOrd="0" parTransId="{D7947E09-211B-4821-989B-987822326172}" sibTransId="{F7E922FB-30C2-4B8C-A6BE-CFF9944D35AA}"/>
    <dgm:cxn modelId="{DE92E186-589D-408B-A0DA-D167DB76461B}" srcId="{3E723EE3-CC7F-46AD-8523-A63A69C1F57D}" destId="{7C64E868-C22A-4D72-8D34-7A2F30E8FCB0}" srcOrd="3" destOrd="0" parTransId="{45DB7261-A88B-4615-9FF1-F80FBC7EC820}" sibTransId="{CDCE7FD5-2A01-45DD-BFDD-1EF32A55DB95}"/>
    <dgm:cxn modelId="{D89F92A9-344E-4348-A0BE-4FD8003532B9}" type="presOf" srcId="{11827A2E-7650-432F-BA4C-6E113DC42F4D}" destId="{451243E6-38B1-4A2E-A4EC-7E1237852121}" srcOrd="0" destOrd="0" presId="urn:microsoft.com/office/officeart/2005/8/layout/radial3"/>
    <dgm:cxn modelId="{AA7914B0-79C7-49E2-B322-8E789ABA442C}" type="presOf" srcId="{F5D3E8A4-9C7D-49B7-A071-A91F19A23225}" destId="{00526B5B-164C-4974-BCF0-96FACE084E6A}" srcOrd="0" destOrd="0" presId="urn:microsoft.com/office/officeart/2005/8/layout/radial3"/>
    <dgm:cxn modelId="{CF8672CF-DE77-4954-B4EE-F1334798842B}" type="presOf" srcId="{46DEA5F9-7D4B-4E44-8C4B-E6FF397218E1}" destId="{D24AEA07-FA02-4150-981A-CEA87886816E}" srcOrd="0" destOrd="0" presId="urn:microsoft.com/office/officeart/2005/8/layout/radial3"/>
    <dgm:cxn modelId="{7662DED4-741F-4B4A-9566-CE2C17545C5E}" srcId="{12BDB59E-E474-4703-BC15-290A2DBCF557}" destId="{C62E18D2-3F08-4D6B-AF7C-7AB77738F9B0}" srcOrd="1" destOrd="0" parTransId="{F5B53035-8C9A-436D-9024-FA3A7DEDF2A7}" sibTransId="{33960CD0-5B42-4A11-A428-AD9CE5CCBF8B}"/>
    <dgm:cxn modelId="{5D8CE0E4-B479-48A0-8ACC-7639BD0085C9}" type="presOf" srcId="{3D6D5DF2-DE0D-4DB6-9496-159CD0248861}" destId="{F76328EE-12B3-4040-91C9-48BDE9144236}" srcOrd="0" destOrd="0" presId="urn:microsoft.com/office/officeart/2005/8/layout/radial3"/>
    <dgm:cxn modelId="{4BE1ADF1-B26D-40F3-88F4-270FF606F4BA}" type="presOf" srcId="{3E723EE3-CC7F-46AD-8523-A63A69C1F57D}" destId="{25046A06-EB6B-4BC3-B450-7AA1387FA4E0}" srcOrd="0" destOrd="0" presId="urn:microsoft.com/office/officeart/2005/8/layout/radial3"/>
    <dgm:cxn modelId="{B58BF2FC-5C92-439F-B882-B3D2B6EFADAF}" srcId="{3E723EE3-CC7F-46AD-8523-A63A69C1F57D}" destId="{3D6D5DF2-DE0D-4DB6-9496-159CD0248861}" srcOrd="0" destOrd="0" parTransId="{BA20BE90-FFF3-4E5E-B214-7F21B616D3B7}" sibTransId="{72BD371E-7001-4956-A6F9-A3A08B8B29FD}"/>
    <dgm:cxn modelId="{DEC85587-4A5C-4BFA-A6D9-A95976C8AE56}" type="presParOf" srcId="{A21FA134-0707-4463-838D-A9FC73476A5C}" destId="{5187AEC4-D98D-4DFB-A945-3F9AD316ADDF}" srcOrd="0" destOrd="0" presId="urn:microsoft.com/office/officeart/2005/8/layout/radial3"/>
    <dgm:cxn modelId="{702BF034-2DD3-45BE-A641-1CB0F772BACC}" type="presParOf" srcId="{5187AEC4-D98D-4DFB-A945-3F9AD316ADDF}" destId="{25046A06-EB6B-4BC3-B450-7AA1387FA4E0}" srcOrd="0" destOrd="0" presId="urn:microsoft.com/office/officeart/2005/8/layout/radial3"/>
    <dgm:cxn modelId="{7666AFFC-96AA-4F7F-9271-F487C69C9425}" type="presParOf" srcId="{5187AEC4-D98D-4DFB-A945-3F9AD316ADDF}" destId="{F76328EE-12B3-4040-91C9-48BDE9144236}" srcOrd="1" destOrd="0" presId="urn:microsoft.com/office/officeart/2005/8/layout/radial3"/>
    <dgm:cxn modelId="{F00B3559-81BA-441F-A9C6-67E519435CB2}" type="presParOf" srcId="{5187AEC4-D98D-4DFB-A945-3F9AD316ADDF}" destId="{00526B5B-164C-4974-BCF0-96FACE084E6A}" srcOrd="2" destOrd="0" presId="urn:microsoft.com/office/officeart/2005/8/layout/radial3"/>
    <dgm:cxn modelId="{676E350E-C2D9-4794-92BD-3CFE1D221901}" type="presParOf" srcId="{5187AEC4-D98D-4DFB-A945-3F9AD316ADDF}" destId="{D24AEA07-FA02-4150-981A-CEA87886816E}" srcOrd="3" destOrd="0" presId="urn:microsoft.com/office/officeart/2005/8/layout/radial3"/>
    <dgm:cxn modelId="{A61C3435-B217-4764-91EA-0846D5EF7F3D}" type="presParOf" srcId="{5187AEC4-D98D-4DFB-A945-3F9AD316ADDF}" destId="{60692061-F874-4ED1-8864-56BDF4D33068}" srcOrd="4" destOrd="0" presId="urn:microsoft.com/office/officeart/2005/8/layout/radial3"/>
    <dgm:cxn modelId="{6CE03C6F-E7F8-4319-A5A9-0462F209EC38}" type="presParOf" srcId="{5187AEC4-D98D-4DFB-A945-3F9AD316ADDF}" destId="{468D3700-2356-49EC-9758-232BF8BD8B71}" srcOrd="5" destOrd="0" presId="urn:microsoft.com/office/officeart/2005/8/layout/radial3"/>
    <dgm:cxn modelId="{D603D1E2-C8B6-477F-BDC4-426764889703}" type="presParOf" srcId="{5187AEC4-D98D-4DFB-A945-3F9AD316ADDF}" destId="{451243E6-38B1-4A2E-A4EC-7E1237852121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46A06-EB6B-4BC3-B450-7AA1387FA4E0}">
      <dsp:nvSpPr>
        <dsp:cNvPr id="0" name=""/>
        <dsp:cNvSpPr/>
      </dsp:nvSpPr>
      <dsp:spPr>
        <a:xfrm>
          <a:off x="2869995" y="1186746"/>
          <a:ext cx="3236285" cy="295645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kern="1200" dirty="0"/>
            <a:t>Nexo de Causalidade</a:t>
          </a:r>
        </a:p>
      </dsp:txBody>
      <dsp:txXfrm>
        <a:off x="3343938" y="1619709"/>
        <a:ext cx="2288399" cy="2090530"/>
      </dsp:txXfrm>
    </dsp:sp>
    <dsp:sp modelId="{F76328EE-12B3-4040-91C9-48BDE9144236}">
      <dsp:nvSpPr>
        <dsp:cNvPr id="0" name=""/>
        <dsp:cNvSpPr/>
      </dsp:nvSpPr>
      <dsp:spPr>
        <a:xfrm>
          <a:off x="3776325" y="527"/>
          <a:ext cx="1478228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Extrato Bancário</a:t>
          </a:r>
        </a:p>
      </dsp:txBody>
      <dsp:txXfrm>
        <a:off x="3992806" y="217008"/>
        <a:ext cx="1045266" cy="1045266"/>
      </dsp:txXfrm>
    </dsp:sp>
    <dsp:sp modelId="{00526B5B-164C-4974-BCF0-96FACE084E6A}">
      <dsp:nvSpPr>
        <dsp:cNvPr id="0" name=""/>
        <dsp:cNvSpPr/>
      </dsp:nvSpPr>
      <dsp:spPr>
        <a:xfrm>
          <a:off x="5443712" y="963194"/>
          <a:ext cx="1478228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Documentos fiscais</a:t>
          </a:r>
        </a:p>
      </dsp:txBody>
      <dsp:txXfrm>
        <a:off x="5660193" y="1179675"/>
        <a:ext cx="1045266" cy="1045266"/>
      </dsp:txXfrm>
    </dsp:sp>
    <dsp:sp modelId="{D24AEA07-FA02-4150-981A-CEA87886816E}">
      <dsp:nvSpPr>
        <dsp:cNvPr id="0" name=""/>
        <dsp:cNvSpPr/>
      </dsp:nvSpPr>
      <dsp:spPr>
        <a:xfrm>
          <a:off x="5443712" y="2888527"/>
          <a:ext cx="1478228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Demais documentos</a:t>
          </a:r>
        </a:p>
      </dsp:txBody>
      <dsp:txXfrm>
        <a:off x="5660193" y="3105008"/>
        <a:ext cx="1045266" cy="1045266"/>
      </dsp:txXfrm>
    </dsp:sp>
    <dsp:sp modelId="{60692061-F874-4ED1-8864-56BDF4D33068}">
      <dsp:nvSpPr>
        <dsp:cNvPr id="0" name=""/>
        <dsp:cNvSpPr/>
      </dsp:nvSpPr>
      <dsp:spPr>
        <a:xfrm>
          <a:off x="3755696" y="3851193"/>
          <a:ext cx="1519485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Execução do Objeto</a:t>
          </a:r>
        </a:p>
      </dsp:txBody>
      <dsp:txXfrm>
        <a:off x="3978219" y="4067674"/>
        <a:ext cx="1074439" cy="1045266"/>
      </dsp:txXfrm>
    </dsp:sp>
    <dsp:sp modelId="{468D3700-2356-49EC-9758-232BF8BD8B71}">
      <dsp:nvSpPr>
        <dsp:cNvPr id="0" name=""/>
        <dsp:cNvSpPr/>
      </dsp:nvSpPr>
      <dsp:spPr>
        <a:xfrm>
          <a:off x="2108937" y="2888527"/>
          <a:ext cx="1478228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Balancete</a:t>
          </a:r>
        </a:p>
      </dsp:txBody>
      <dsp:txXfrm>
        <a:off x="2325418" y="3105008"/>
        <a:ext cx="1045266" cy="1045266"/>
      </dsp:txXfrm>
    </dsp:sp>
    <dsp:sp modelId="{451243E6-38B1-4A2E-A4EC-7E1237852121}">
      <dsp:nvSpPr>
        <dsp:cNvPr id="0" name=""/>
        <dsp:cNvSpPr/>
      </dsp:nvSpPr>
      <dsp:spPr>
        <a:xfrm>
          <a:off x="2108937" y="963194"/>
          <a:ext cx="1478228" cy="147822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/>
            <a:t>Comprovante de Transferência</a:t>
          </a:r>
        </a:p>
      </dsp:txBody>
      <dsp:txXfrm>
        <a:off x="2325418" y="1179675"/>
        <a:ext cx="1045266" cy="1045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0:41:05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24575,'1691'0'0,"-1650"-2"0,52-9 0,-52 5 0,57-1 0,378 8 0,-456 0 0,-1 1 0,33 7 0,33 4 0,-15-12 0,0 0 0,80 12 0,-106-8 0,55-2 0,-3 1 0,-19 7 0,16 1 0,743-10 0,-405-4 0,-19 2-1365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14.8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1,'4'0,"10"0,12 0,13 0,9 0,5 0,2 0,-4 0,-6 0,-8 0,-4 0,0 0,3 0,4 0,4 0,-2 0,-3 0,-9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19:41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23892,'666'0'0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19:43.1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24575,'300'0'-1365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19:46.4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24302,'734'10'0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19:49.9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 24575,'84'-2'0,"-43"-1"0,-1 3 0,80 9 0,-76 2-1365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19:56.1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24233,'995'10'0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8:20:00.1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24120,'637'9'0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3:21.4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18,'36'0,"-26"0,-7 0,67 1,137-18,-199 16,0 1,0-1,0 1,0 1,0-1,0 1,0 1,0-1,-1 2,1-1,0 1,-1 0,8 4,2 0,5-1,1-1,0 0,0-2,0-1,1-1,-1-1,39-5,16 2,686 3,-723 2,58 10,-58-6,61 2,866-9,-937 2,57 11,-56-6,54 2,-56-9,0 2,0 2,47 9,-33-5,1-2,-1-1,1-3,55-5,4 1,-82 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4:40.0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4:44.1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0,'1885'26'0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4:45.9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0,'324'13,"8"0,36-13,-345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20:09:34.145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0,'3175'53'0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4:48.5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38,'762'0,"-730"-2,-1-1,37-9,-17 3,-30 4,-4-1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4:50.4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28,'141'1,"154"-3,-193-11,-64 7,53-1,-1 7,-65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4:54.6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 0,'2881'-53'0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20:14:58.0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65,'165'-13,"-27"0,17 13,35-1,-25-25,-139 21,-4-1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00.7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24575,'5'0'0,"5"0"0,10 0 0,7 0 0,7 0 0,2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03.2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24575,'4'0'0,"7"0"0,5 0 0,4 0 0,4 0 0,2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10.0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24093,'1205'0'0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14.7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24575,'4'0'0,"7"0"0,5 0 0,4 0 0,4 0 0,2 0 0,1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17.4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24575,'4'0'0,"7"0"0,5 0 0,4 0 0,4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21.1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24533,'601'0'0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37.486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51,'92'0,"345"-16,511-19,-859 35,-52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23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23892,'889'0'0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39.5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24575,'5'0'0,"5"0"0,6 0 0,4 0 0,4 0 0,2 0 0,1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40.9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24575,'4'0'0,"7"0"0,9 0 0,7 0 0,2 0 0,2 0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20:16:44.1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24575,'1232'0'-1365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7T20:38:36.9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28,'177'-13,"-27"1,450 10,-311 3,-261-1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7T20:38:42.3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0,'1206'0'0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7T20:38:48.4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0,'725'0,"-574"14,0-1,12 0,-44-1,-94-11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7T20:38:51.7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0,'1572'105'0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58.5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6:00.7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24575,'16'-5'0,"1"-1"0,0 2 0,0 1 0,0 0 0,0 1 0,1 1 0,28 1 0,-8-1 0,315-1 0,-184 4 0,-146-1 28,-1 1 1,27 6-1,-1 1-1478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40.196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1,'47'0,"33"-1,138 17,-138-7,141-3,-5-1,115 11,-287-16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48.0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49.5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51.6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54.1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54.8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5:55.6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6:03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53 24575,'36'-8'0,"-1"1"0,1 1 0,0 3 0,0 0 0,63 5 0,42-3 0,-50-11 0,-59 7 0,47-3 0,-6 7 0,219 4 0,-219 11-1365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06:13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28 24575,'716'0'0,"-681"-2"0,49-8 0,24-2 0,697 9 65,-414 5-1495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42.335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0,'805'22,"-170"-16,-341-9,465 3,-737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44.801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1,'1184'0,"-1162"0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56.51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29,'129'1,"299"-12,433-7,-550 21,860-3,-1151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09:59.25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2,'237'-2,"248"5,-293 8,160 2,-75 0,-11 0,807-14,-1045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10:01.1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28,'10'-4,"0"0,0 1,0 1,0 0,1 0,-1 1,1 0,16 1,5-1,634-7,-405 10,-202 1,110 20,-109-13,103 6,-18-17,-109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10:02.46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1,'2030'0,"-1974"0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0:23:50.20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0,'3547'76'0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10:03.96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1,'13'0,"30"0,50 0,44 0,28 0,16 0,-5 0,-7 0,-25 0,-27 4,-34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3T20:10:08.70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20:10:12.05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0,'1183'0'0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32.5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0:54.4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2,'89'-2,"99"4,-21 23,479-22,-332-6,868 3,-1017 13,-19-1,50-13,83 3,-169 10,-64-5,51 0,112-9,273 12,411 8,-568-21,-178 1,153 5,-165 18,-14-1,165-10,-250-10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0:55.9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1,'1472'0,"-1441"0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0:57.2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1,'4'0,"15"0,20 0,22 0,17 0,25 4,12 2,13 4,1 0,-13-2,-13-1,-20-3,-23-2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06.4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26,'5'-1,"-1"0,0 1,1-1,-1 1,1 0,-1 0,1 0,5 2,10-1,96 1,131-4,-148-10,-56 5,51 1,671 7,-741-1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07.71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1,'1584'0,"-1560"0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09.15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1,'1234'0,"-1212"0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6T20:22:09.2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 0,'1921'-125'0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10.7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0,'1153'0,"-1127"0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12.64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55,'2'-1,"0"-1,0 0,0 0,0 1,1 0,-1-1,0 1,1 0,-1 0,1 0,-1 0,1 1,-1-1,1 1,3-1,-1 0,55-12,1 4,102-5,134 16,-119 1,89-3,-231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1:14.41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1,'85'10,"-17"-1,387-2,-284-8,14-12,-2 0,235 14,-397-1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04:38.52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0,'1915'0,"-1880"0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04:43.12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0,'219'18,"-130"-7,207 10,-195-15,23 4,63 3,73 1,65 0,2696-17,-1547 5,-1206-16,17 0,-255 13,52-9,7-1,500 6,-322 7,217 40,-277-17,-134-18,-16-2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04:45.98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0,'1167'49,"-590"-42,-347-9,-141 1,-18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04:47.55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29,'26'-7,"0"0,0 2,1 1,28-1,112 4,-85 2,1646 0,-1682-1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40:14.58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44,'1410'0,"-1183"-15,-116 4,-22 0,-55 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40:16.1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0,'1698'0,"-1677"0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40:17.59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0,'250'21,"-134"-7,816 30,-910-44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6T20:22:15.5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0 125 0,'1860'-125'0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40:19.31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0,'9'0,"16"0,22 0,26 0,27 0,42 0,27 0,22 0,10 0,-2 0,-9 0,-18 0,-29 0,-35 0,-31 0,-28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44:25.9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 0,'1402'-53'0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7T21:44:29.15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1,'1083'0,"-1061"0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44:31.25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0,'1233'0'0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7:06.5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28,'69'0,"23"1,146-17,-135 6,202 7,-148 6,4321-3,-4099 25,-26 1,489 0,-545-4,-41-5,-120-6,339 17,-160 5,126 5,-313-37,-81-1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12.70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26,'256'-1,"279"3,-324 10,109 2,-238-15,323-15,-187 10,-29 2,-98-8,-51 6,54-1,54 7,-125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13.5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1,'1004'22,"-729"3,81 3,-304-27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14.8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0,'85'13,"157"4,-101-11,361 13,-135-8,180 1,-368 0,44 0,171 7,-374-18,26 2,-45-3,-1 0,0 0,0 0,0 0,0 0,0 0,1 0,-1 0,0 0,0 0,0 0,0 0,1 0,-1 0,0 0,0 0,0 0,0 0,1 0,-1 0,0 0,0 1,0-1,0 0,0 0,1 0,-1 0,0 0,0 0,0 0,0 1,0-1,0 0,0 0,1 0,-1 0,0 0,0 1,0-1,0 0,0 0,0 0,0 0,0 1,0-1,0 0,0 0,0 0,0 0,0 1,0-1,0 0,-22 8,-32 7,4 0,-1-2,-88 9,116-21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16.30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1,'88'0,"748"22,-717-9,69 3,-151-16,-7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21.04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0,'439'27,"22"-1,814-28,-1232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03.0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0,'9'0,"7"0,4 0,4 0,2 0,1 0,0 0,0 0,-5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9:22.81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82,'447'-14,"-51"1,56-1,327 1,-473 16,-230-2,130-17,-116 6,1 5,113 7,-52 1,282-3,-401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7:09:26.3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 0,'2188'-26'0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34:27.0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52,'37'2,"50"8,19 2,569-9,-344-5,422 2,-731 1,0 1,30 7,-29-4,47 3,134 5,32 0,1248-14,-1124 14,14 0,2457-14,-2413-25,6 0,4029 28,-2447-3,-1824 15,8-1,1174-14,-1171-12,-17 0,-175 13,78-2,80-11,53-3,-57 7,237-5,-248 14,225-30,-307 22,1 2,66 4,-108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34:29.2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0,'34'0,"1116"42,-614-31,-330-14,2385 3,-2310 14,13-1,1794-14,-2052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34:36.4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1 128,'300'3,"314"-6,-406-8,189-3,-159 1,-23 1,693 11,-430 2,-233 12,-27-1,322-13,164 3,-525 10,65 2,-212-15,595 16,-36-2,-1-1,-403-2,74 6,286-4,-338-15,1521 4,-1523 11,-24 0,1171-9,-694-6,607 3,-1141-5,155-28,101-5,444-12,122-1,-849 49,106-14,-126 9,113 5,-110 4,99-11,16-6,222 13,-201 4,276-2,-471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34:38.5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27,'3224'0,"-2738"-13,30-1,2222 15,-2718 0,0 1,29 7,-3-1,-19-4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7T20:24:12.6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1 128,'300'3,"314"-6,-406-8,189-3,-159 1,-23 1,693 11,-430 2,-233 12,-27-1,322-13,164 3,-525 10,65 2,-212-15,595 16,-36-2,-1-1,-403-2,74 6,286-4,-338-15,1521 4,-1523 11,-24 0,1171-9,-694-6,607 3,-1141-5,155-28,101-5,444-12,122-1,-849 49,106-14,-126 9,113 5,-110 4,99-11,16-6,222 13,-201 4,276-2,-471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7T20:24:12.6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27,'3224'0,"-2738"-13,30-1,2222 15,-2718 0,0 1,29 7,-3-1,-19-4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9:02.0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1 166,'674'0,"-658"-6,-1-3,1-4,26-44,0 2,-19 31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9:09.8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1,'170'-1,"197"3,-321 2,-9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05.7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0,'1357'0,"-1333"0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9:16.51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0,'9'0,"15"0,12 0,9 0,9 0,5 0,-4 0,-8 0,-6 0,-7 0,-4 0,1 0,0 0,-2 0,-6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09:25.1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0,'618'0,"-584"0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20:14:56.8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76,'16'0,"0"-2,0-1,15-3,44-7,128 14,39-3,-29-24,-129 15,-41 5,51-2,-73 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27.52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24575,'744'0'0,"-701"2"0,48 9 0,21 1 0,75-10 0,-103-4 0,-1 4 0,86 14 0,-87-7 0,0-3 0,119-8 0,-63-1 0,201 3-1365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29.9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1 132 24575,'55'-21'0,"-10"16"0,-1 1 0,74 3 0,-65 2 0,73-8 0,40-7 0,248 10 0,-211 6 0,-164-1 0,-4 0 0,0-2 0,0-1 0,0-1 0,34-9 0,-35 6 0,0 1 0,0 2 0,50 1 0,39-3 0,-2-13 0,-81 10 0,0 1 0,0 3 0,0 1 0,1 2 0,-1 1 0,52 8 0,-31 5-84,-7-1-557,84 7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32.60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30 24575,'69'-16'0,"79"4"0,209 11 0,-162 3 0,-121-1 0,102 15 0,-95-9-682,115-3-1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36.79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23892,'663'-1'0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46.6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24120,'1560'0'0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5:52.11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24477,'1584'0'0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18.9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23892,'982'0'0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07.6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1,'17'0,"19"0,11 0,7 0,6 0,2 0,-5 0,-13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24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25 24426,'981'-25'0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28.6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24575,'8'0'0,"8"0"0,4 0 0,4 0 0,2 0 0,1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32.0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 24575,'-20'53'0,"18"-41"0,0-1 0,1 0 0,0 1 0,1-1 0,0 0 0,1 1 0,1-1 0,-1 0 0,2 1 0,0-1 0,0 0 0,1-1 0,7 16 0,-8-23 0,0 0 0,0 0 0,0 0 0,0 0 0,1 0 0,-1-1 0,1 0 0,0 1 0,0-2 0,0 1 0,0 0 0,0-1 0,0 1 0,0-1 0,0-1 0,1 1 0,-1 0 0,0-1 0,1 0 0,-1 0 0,0 0 0,7-2 0,-7 2 0,-1 0 0,1 0 0,0-1 0,-1 0 0,1 0 0,-1 0 0,1 0 0,-1 0 0,1-1 0,-1 1 0,0-1 0,0 0 0,0 0 0,0 0 0,0 0 0,0-1 0,0 1 0,-1-1 0,1 0 0,-1 1 0,0-1 0,0 0 0,0-1 0,0 1 0,-1 0 0,3-5 0,-2-12-21,0 0 0,-2 1 0,-2-37 0,0 19-1260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35.8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24537,'1535'0'0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46:40.3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23892,'1484'0'0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01.3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24575,'228'17'0,"-126"-7"0,-11 0 0,101 4 0,328-15-1365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02.83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24575,'1172'0'-1365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05.83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24575,'780'0'-1365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07.63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24293,'755'25'0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10.3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24575,'4'0'0,"6"0"0,6 0 0,3 0 0,4 0 0,2 0 0,1 0 0,0 0 0,0 0 0,0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09.7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0,'870'0,"-839"0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11.88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24575,'0'4'0,"5"2"0,5 0 0,5-2 0,5-1 0,3-1 0,1-1 0,2 0 0,0-1 0,1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13.6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24575,'9'5'0,"19"0"0,31 1 0,14-2 0,3 4 0,-7-1 0,-7 0 0,-9-3 0,-10 0 0,-8-3 0,-5 0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15.7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24575,'4'0'0,"14"0"0,18 0 0,14 0 0,12 0 0,5 0 0,2 4 0,0 1 0,-5 1 0,-8-2 0,-10-1 0,-8-1 0,-6-1 0,-5-1 0,-2 0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19.13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26 24575,'3'-2'0,"1"-1"0,-1 1 0,1 0 0,-1 0 0,1 1 0,0-1 0,-1 1 0,1-1 0,0 1 0,0 1 0,7-2 0,51-2 0,-44 4 0,291-2 64,-159 3-1493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23.11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24575,'5'0'0,"5"0"0,5 0 0,5 0 0,3 0 0,2 0 0,0 0 0,2 0 0,-1 0 0,0 0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27.70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24489,'981'0'0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30.09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27 24575,'0'-5'0,"4"0"0,6 0 0,6 0 0,4 2 0,2 1 0,3 1 0,1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8T17:54:31.56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24575,'4'0'0,"6"0"0,5 0 0,9 0 0,5 0 0,1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10:20:10.71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0 133 24552,'1492'-133'0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8:32:55.1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287 82,'-5'0,"-1"-5,-4-1,-5-4,-9-5,-8 0,-5 3,1 4,1 2,3 3,1 2,7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3T17:05:12.9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0,'13'0,"26"0,27 0,32 5,13 0,-4 1,-16-2,-20-1,-17-1,-4-1,-8-1,-6 0,-4 0,-9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8:34:08.25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80 83 24575,'-3'0'0,"0"0"0,-1 0 0,1 0 0,-1 0 0,1 1 0,0-1 0,-1 1 0,1 0 0,0 0 0,0 0 0,0 1 0,-1-1 0,1 1 0,1-1 0,-1 1 0,-3 3 0,3-2 0,1 0 0,0 0 0,0 1 0,0-1 0,0 1 0,0-1 0,1 1 0,-1 0 0,1 0 0,0 0 0,1-1 0,-1 1 0,0 8 0,1-9 0,-1 1 0,1 0 0,0-1 0,0 1 0,1 0 0,-1-1 0,1 1 0,-1-1 0,1 1 0,0-1 0,1 1 0,-1-1 0,1 1 0,-1-1 0,1 0 0,0 0 0,0 0 0,3 3 0,-1-2 0,0 0 0,1-1 0,-1 0 0,1 0 0,-1 0 0,1 0 0,0-1 0,0 0 0,0 0 0,1 0 0,5 0 0,15 3 0,1-2 0,-1-1 0,1-1 0,30-3 0,-24 1 0,-26 1 0,-1 0 0,0 0 0,0-1 0,0 0 0,0 0 0,0 0 0,0-1 0,0 0 0,0 0 0,-1 0 0,1-1 0,8-5 0,-11 5 0,0 0 0,0 0 0,0 0 0,0-1 0,-1 1 0,0-1 0,1 0 0,-1 0 0,0 0 0,-1 0 0,1 0 0,-1 0 0,0 0 0,0 0 0,0-1 0,-1 1 0,1 0 0,-1-8 0,0 6 0,1-1 0,-1 1 0,-1 0 0,1-1 0,-1 1 0,0-1 0,-1 1 0,0 0 0,0 0 0,0 0 0,0 0 0,-1 0 0,-5-7 0,5 9 0,0 0 0,0 1 0,-1 0 0,0 0 0,0 0 0,1 0 0,-2 0 0,1 1 0,0 0 0,0 0 0,-1 0 0,1 0 0,-1 1 0,0-1 0,1 1 0,-1 1 0,0-1 0,-8 0 0,10 1 0,0-1 0,0 1 0,0 0 0,0 0 0,0 0 0,0 1 0,1-1 0,-1 1 0,0-1 0,0 1 0,0 0 0,0 0 0,0 0 0,1 0 0,-1 1 0,1-1 0,-1 1 0,1 0 0,-1 0 0,1 0 0,0 0 0,0 0 0,-3 4 0,2-1 0,0 1 0,1 0 0,0-1 0,0 1 0,1 0 0,-1 0 0,1 0 0,1 0 0,-1 0 0,1 12 0,0-10 0,0 0 0,1 0 0,-1 0 0,1-1 0,1 1 0,0 0 0,0 0 0,0-1 0,5 11 0,-5-15 0,1 1 0,-1-1 0,0 0 0,1 0 0,0 0 0,0 0 0,0-1 0,0 1 0,0-1 0,0 1 0,1-1 0,-1 0 0,1 0 0,0-1 0,-1 1 0,1-1 0,0 0 0,0 0 0,0 0 0,6 0 0,60 11 0,-46-6 0,1-2 0,0 0 0,0-2 0,0 0 0,0-2 0,0-1 0,36-5 0,-56 4 0,0 0 0,0-1 0,-1 0 0,1 1 0,0-2 0,-1 1 0,0 0 0,0-1 0,0 0 0,0 0 0,0 0 0,-1 0 0,0-1 0,0 1 0,0-1 0,-1 0 0,1 0 0,-1 0 0,0 0 0,0 0 0,-1 0 0,0-1 0,1-8 0,1 3 0,-2 0 0,0 0 0,0 1 0,-1-1 0,0 0 0,-1 0 0,0 0 0,-1 0 0,0 0 0,-1 1 0,-4-12 0,6 19 0,-1 0 0,1 1 0,-1-1 0,0 1 0,0 0 0,0-1 0,0 1 0,-1 0 0,1 0 0,0 0 0,-1 1 0,0-1 0,1 1 0,-1-1 0,0 1 0,0 0 0,0 0 0,1 0 0,-1 0 0,0 0 0,0 1 0,0 0 0,-1-1 0,-3 1 0,5 0 0,-1 0 0,1 1 0,0-1 0,0 0 0,0 1 0,0-1 0,0 1 0,0-1 0,0 1 0,1 0 0,-1 0 0,0 0 0,0 0 0,1 0 0,-1 0 0,0 1 0,1-1 0,-1 1 0,1-1 0,-1 1 0,1-1 0,0 1 0,0 0 0,0-1 0,0 1 0,0 0 0,0 0 0,0 0 0,1 0 0,-1 0 0,1 0 0,-1 0 0,1 0 0,0 0 0,0 0 0,0 3 0,0 2 0,0-1 0,1 1 0,-1 0 0,1-1 0,1 1 0,-1-1 0,1 0 0,1 1 0,-1-1 0,1 0 0,0 0 0,0 0 0,7 9 0,-6-11 0,0-1 0,0 1 0,0-1 0,0 0 0,0 0 0,1 0 0,-1 0 0,1-1 0,0 0 0,0 0 0,0 0 0,0 0 0,0-1 0,0 0 0,0 0 0,1-1 0,8 1 0,172-6 0,-184 5 0,1-1 0,0 1 0,-1-1 0,1 0 0,-1 0 0,1 0 0,-1 0 0,1 0 0,-1-1 0,0 1 0,1-1 0,-1 0 0,0 1 0,0-1 0,0 0 0,-1 0 0,1 0 0,0 0 0,-1-1 0,1 1 0,-1 0 0,2-6 0,-1 3 0,0 0 0,0-1 0,-1 1 0,0-1 0,0 0 0,0 1 0,-1-1 0,0 0 0,0 1 0,0-1 0,-2-6 0,2 8 0,-1 0 0,0 0 0,0 1 0,0-1 0,0 0 0,-1 0 0,0 1 0,0-1 0,0 1 0,0-1 0,0 1 0,-1 0 0,1 0 0,-1 0 0,-4-4 0,5 6 0,-1-1 0,1 1 0,-1 0 0,0 0 0,1 0 0,-1 0 0,0 1 0,0-1 0,1 1 0,-1-1 0,0 1 0,0 0 0,0 0 0,0 0 0,1 0 0,-1 1 0,0-1 0,0 1 0,0 0 0,1 0 0,-1 0 0,1 0 0,-1 0 0,-3 3 0,1-2 0,1 0 0,0 0 0,0 1 0,0 0 0,1 0 0,-1 0 0,1 0 0,-1 0 0,1 1 0,0 0 0,0-1 0,1 1 0,-1 0 0,1 0 0,0 1 0,0-1 0,0 0 0,0 1 0,1-1 0,0 1 0,0 0 0,0-1 0,1 1 0,-1 0 0,1 0 0,0-1 0,0 1 0,1 0 0,-1-1 0,3 7 0,-2-6 0,1 1 0,0-1 0,0 0 0,1 1 0,-1-1 0,1 0 0,0-1 0,1 1 0,-1 0 0,1-1 0,0 0 0,0 0 0,0 0 0,1 0 0,-1-1 0,1 1 0,0-1 0,0-1 0,0 1 0,0-1 0,1 1 0,-1-1 0,1-1 0,9 3 0,28 0 0,1-2 0,0-2 0,59-6 0,-96 5 0,0 0 0,-1 0 0,1-1 0,0 0 0,-1 0 0,1-1 0,-1 1 0,0-1 0,0-1 0,0 1 0,0-1 0,-1 0 0,0 0 0,1-1 0,-1 1 0,8-11 0,-11 11 0,0 1 0,0 0 0,0-1 0,0 1 0,-1-1 0,1 1 0,-1-1 0,0 0 0,0 0 0,-1 0 0,1 1 0,-1-1 0,1 0 0,-1 0 0,-1 0 0,1 0 0,0 0 0,-1 0 0,0 1 0,0-1 0,0 0 0,0 0 0,-1 1 0,1-1 0,-1 1 0,0-1 0,0 1 0,0 0 0,-1 0 0,-4-6 0,1 3 0,0 1 0,0-1 0,0 1 0,-1 0 0,1 1 0,-1-1 0,0 1 0,0 1 0,-1-1 0,1 1 0,-1 0 0,-14-2 0,17 4 0,1 0 0,-1 0 0,0 0 0,0 1 0,0 0 0,0 0 0,0 1 0,0-1 0,0 1 0,0 0 0,0 0 0,1 1 0,-1-1 0,0 1 0,1 0 0,0 1 0,-1-1 0,1 1 0,0-1 0,0 1 0,0 1 0,-3 2 0,6-4 0,-1-1 0,1 0 0,0 0 0,0 0 0,0 1 0,0-1 0,0 0 0,1 1 0,-1-1 0,0 1 0,0-1 0,1 1 0,-1-1 0,1 1 0,0-1 0,-1 1 0,1 0 0,0-1 0,0 1 0,0 0 0,0-1 0,0 1 0,1 0 0,-1-1 0,1 2 0,0 0 0,0-1 0,1 1 0,0-1 0,-1 0 0,1 0 0,0 0 0,0 0 0,0 0 0,0 0 0,1-1 0,-1 1 0,0-1 0,4 2 0,7 3 0,0 0 0,0-2 0,1 1 0,24 3 0,59 4-1365,-76-7-5461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8:34:14.17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0 474 24575,'58'2'0,"-40"0"0,-1-1 0,1 0 0,-1-2 0,0 0 0,1-1 0,-1 0 0,29-9 0,-43 9 0,1-1 0,-1 1 0,0-1 0,0 0 0,0 0 0,0 0 0,-1 0 0,1 0 0,-1-1 0,0 1 0,0-1 0,0 0 0,0 1 0,-1-1 0,0 0 0,1 0 0,-1 0 0,-1 0 0,1 0 0,0 0 0,-1 0 0,0-8 0,0-12 0,0 0 0,-6-35 0,6 55 0,-1-1 0,-1 0 0,1 0 0,-1 1 0,1-1 0,-1 0 0,-1 0 0,1 1 0,-1-1 0,0 1 0,0 0 0,0 0 0,0 0 0,-1 0 0,-4-4 0,6 7 0,1-1 0,-1 1 0,0 0 0,0-1 0,0 1 0,0 0 0,0 0 0,0 0 0,0 1 0,0-1 0,0 0 0,0 1 0,0 0 0,0-1 0,-1 1 0,1 0 0,0 0 0,0 0 0,0 0 0,-1 0 0,1 1 0,0-1 0,0 1 0,0-1 0,0 1 0,0 0 0,0 0 0,0 0 0,0 0 0,0 0 0,0 0 0,0 1 0,1-1 0,-1 1 0,-2 2 0,1-1 0,1 0 0,-1 1 0,1 0 0,-1-1 0,1 1 0,0 0 0,0 0 0,1 0 0,-1 1 0,1-1 0,0 0 0,0 1 0,1-1 0,-1 0 0,1 1 0,0-1 0,0 1 0,0-1 0,1 0 0,1 9 0,0-7 0,-1 0 0,1 0 0,0 0 0,1 0 0,0 0 0,0-1 0,0 1 0,0-1 0,1 0 0,0 0 0,0 0 0,0 0 0,8 6 0,8 2 0,0 0 0,0-2 0,1 0 0,0-1 0,1-2 0,0 0 0,1-1 0,-1-1 0,1-2 0,0 0 0,1-1 0,-1-1 0,42-3 0,-62 1 0,1 0 0,0-1 0,-1 0 0,1 0 0,0 0 0,-1 0 0,1 0 0,-1-1 0,0 1 0,1-1 0,-1 0 0,0 0 0,0-1 0,0 1 0,0 0 0,-1-1 0,1 0 0,-1 0 0,1 0 0,-1 0 0,0 0 0,0 0 0,0 0 0,-1-1 0,1 1 0,-1-1 0,2-4 0,-1-1 0,-1 0 0,1 0 0,-1 0 0,-1-1 0,0 1 0,0 0 0,-1 0 0,0 0 0,-1 0 0,-3-13 0,2 16 0,1-1 0,-1 0 0,0 1 0,-1 0 0,1 0 0,-1 0 0,-1 0 0,1 0 0,-1 1 0,0 0 0,0 0 0,-1 0 0,-9-6 0,10 8 0,1 0 0,-1 0 0,0 0 0,0 1 0,0 0 0,0 0 0,0 1 0,0-1 0,0 1 0,-1 0 0,1 0 0,0 1 0,-1 0 0,1 0 0,-1 0 0,1 0 0,0 1 0,-9 2 0,12-3 0,1 1 0,-1-1 0,1 0 0,-1 1 0,0-1 0,1 1 0,0 0 0,-1-1 0,1 1 0,-1 0 0,1 0 0,0 0 0,-1 0 0,1 0 0,0 0 0,0 1 0,0-1 0,0 0 0,0 0 0,0 1 0,0-1 0,1 1 0,-1-1 0,0 1 0,1-1 0,-1 1 0,1-1 0,0 1 0,-1-1 0,1 1 0,0 0 0,0-1 0,0 1 0,0-1 0,0 1 0,0 0 0,1-1 0,-1 1 0,0-1 0,1 1 0,-1-1 0,1 1 0,0-1 0,0 1 0,-1-1 0,1 1 0,0-1 0,2 2 0,2 5 0,0-1 0,1-1 0,0 1 0,0-1 0,1 0 0,-1 0 0,13 7 0,7 1 0,1-1 0,0-1 0,1-2 0,0 0 0,1-2 0,0-2 0,0 0 0,1-2 0,-1-1 0,1-1 0,31-3 0,-5 3 0,-29-1 0,0-1 0,50-6 0,-73 5 0,0 0 0,0-1 0,0 0 0,-1 1 0,1-1 0,0-1 0,-1 1 0,0 0 0,1-1 0,-1 0 0,0 1 0,0-1 0,-1-1 0,1 1 0,-1 0 0,1-1 0,-1 1 0,0-1 0,0 1 0,-1-1 0,1 0 0,-1 0 0,0 0 0,0 0 0,1-8 0,1-9 0,0-1 0,-1 1 0,-3-34 0,1 49 0,0 3 0,1-1 0,-1 1 0,-1-1 0,1 1 0,0 0 0,-1-1 0,0 1 0,0 0 0,0 0 0,0-1 0,0 1 0,-1 0 0,1 0 0,-1 0 0,0 0 0,0 1 0,0-1 0,0 0 0,-1 1 0,-3-4 0,1 4 0,0-1 0,0 1 0,-1 0 0,1 0 0,-1 1 0,1 0 0,-1 0 0,1 0 0,-1 0 0,0 1 0,-9 0 0,8 1 0,1 0 0,0 0 0,0 1 0,-1-1 0,1 2 0,0-1 0,0 0 0,0 1 0,1 0 0,-1 1 0,1-1 0,0 1 0,0 0 0,0 0 0,0 0 0,1 1 0,-1 0 0,1 0 0,0 0 0,1 0 0,-1 1 0,1-1 0,0 1 0,1 0 0,-1 0 0,1 0 0,1 0 0,-1 1 0,1-1 0,-1 10 0,2-14 0,0 1 0,1-1 0,-1 0 0,1 0 0,-1 1 0,1-1 0,0 0 0,0 0 0,0 0 0,0 0 0,1 0 0,-1 0 0,0-1 0,1 1 0,-1 0 0,1-1 0,0 1 0,0-1 0,-1 1 0,1-1 0,0 0 0,0 0 0,0 1 0,0-2 0,1 1 0,-1 0 0,0 0 0,0-1 0,0 1 0,4 0 0,11 2 0,-1-1 0,1-1 0,21 0 0,-13 0 0,41 7 0,-43-4 0,1-1 0,-1-1 0,1-1 0,0-1 0,24-4 0,-43 3 0,0 0 0,0 0 0,0 0 0,0-1 0,0 0 0,0 0 0,-1 0 0,1 0 0,-1-1 0,1 0 0,-1 0 0,0 0 0,0-1 0,0 1 0,-1-1 0,1 0 0,-1 0 0,0 0 0,0 0 0,0-1 0,0 1 0,-1-1 0,0 1 0,0-1 0,0 0 0,-1 0 0,1 0 0,0-6 0,-1 1 0,1 1 0,-2-1 0,1 1 0,-1-1 0,0 0 0,-1 1 0,0-1 0,-1 1 0,0-1 0,-1 1 0,1 0 0,-2 0 0,-7-16 0,9 21 0,-1 0 0,0 0 0,0 0 0,0 0 0,0 0 0,-1 1 0,1-1 0,-1 1 0,0 0 0,0 0 0,0 1 0,-1-1 0,1 1 0,0 0 0,-1 0 0,0 0 0,1 0 0,-1 1 0,0 0 0,0 0 0,0 0 0,0 1 0,0 0 0,0 0 0,0 0 0,0 0 0,0 1 0,-8 2 0,8-2 0,0 0 0,0 0 0,0 1 0,1 0 0,-1 0 0,0 0 0,1 1 0,-1-1 0,1 1 0,-5 4 0,8-6 0,0 0 0,0 0 0,0 0 0,0 0 0,0 1 0,0-1 0,1 0 0,-1 1 0,0-1 0,1 0 0,-1 1 0,1-1 0,-1 1 0,1-1 0,0 1 0,0-1 0,-1 1 0,1-1 0,0 1 0,0-1 0,1 1 0,-1-1 0,0 1 0,0-1 0,1 1 0,-1-1 0,1 1 0,-1-1 0,1 0 0,0 1 0,-1-1 0,1 0 0,0 1 0,0-1 0,0 0 0,0 0 0,2 2 0,11 13-1365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8:34:20.09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0 374 24575,'8'0'0,"-1"0"0,1 0 0,-1-1 0,1 0 0,-1-1 0,0 1 0,1-1 0,-1-1 0,0 1 0,0-1 0,0-1 0,-1 1 0,1-1 0,-1 0 0,0-1 0,0 1 0,0-1 0,-1 0 0,0-1 0,0 1 0,0-1 0,0 0 0,-1-1 0,0 1 0,0-1 0,-1 1 0,0-1 0,0 0 0,-1 0 0,0 0 0,0-1 0,0 1 0,0-14 0,0 7 0,-1 1 0,0 0 0,-3-25 0,2 35 0,-1 0 0,1 0 0,-1 0 0,0 0 0,0 1 0,0-1 0,0 0 0,0 0 0,-1 1 0,-2-5 0,3 6 0,0 0 0,0 0 0,0 1 0,0-1 0,0 0 0,0 0 0,-1 0 0,1 1 0,0-1 0,0 1 0,-1-1 0,1 1 0,0 0 0,-1-1 0,1 1 0,0 0 0,-1 0 0,1 0 0,0 0 0,-1 0 0,1 0 0,0 0 0,-1 0 0,-1 1 0,1 0 0,1-1 0,-1 1 0,0 0 0,0 0 0,0 0 0,0 0 0,1 0 0,-1 1 0,1-1 0,-1 0 0,1 1 0,-1-1 0,1 1 0,0 0 0,-1-1 0,1 1 0,0 0 0,0 0 0,1 0 0,-1-1 0,0 1 0,0 0 0,1 0 0,-1 0 0,1 0 0,0 1 0,0-1 0,0 0 0,0 0 0,0 0 0,0 0 0,1 3 0,-1 0 0,1 0 0,-1 0 0,1 0 0,1 0 0,-1 0 0,1 0 0,0 0 0,0 0 0,0 0 0,0-1 0,7 9 0,-2-7 0,0 0 0,0 0 0,0-1 0,1 1 0,0-2 0,0 1 0,0-1 0,0-1 0,1 0 0,-1 0 0,1 0 0,0-1 0,0 0 0,15 0 0,8 0 0,0-2 0,58-6 0,-87 5 0,0 0 0,0 1 0,0-1 0,0 0 0,0-1 0,0 1 0,-1 0 0,1-1 0,-1 0 0,1 1 0,-1-1 0,1 0 0,-1 0 0,0-1 0,0 1 0,0 0 0,0-1 0,-1 1 0,1-1 0,-1 1 0,1-1 0,-1 0 0,0 0 0,0 1 0,0-1 0,0 0 0,-1 0 0,1 0 0,-1 0 0,1 0 0,-1-4 0,1-11 0,-1-1 0,0 0 0,-6-31 0,6 46 0,-1 0 0,1 0 0,-1 0 0,0 0 0,0 0 0,-1 0 0,1 0 0,-1 0 0,0 0 0,0 1 0,0-1 0,0 1 0,-1 0 0,0-1 0,1 1 0,-1 0 0,0 0 0,0 1 0,-1-1 0,1 1 0,-1-1 0,1 1 0,-1 0 0,0 0 0,1 1 0,-1-1 0,0 1 0,0 0 0,0 0 0,0 0 0,0 0 0,-1 1 0,1 0 0,0 0 0,0 0 0,0 0 0,0 1 0,0-1 0,-1 1 0,1 0 0,0 0 0,0 1 0,1-1 0,-1 1 0,0 0 0,0 0 0,-4 3 0,5-2 0,0-1 0,0 1 0,0-1 0,0 1 0,1 0 0,-1 0 0,1 1 0,0-1 0,0 0 0,0 1 0,0-1 0,0 1 0,1 0 0,0 0 0,0-1 0,0 1 0,0 0 0,0 0 0,1 0 0,0 0 0,-1 0 0,2 0 0,-1 0 0,0 0 0,1 0 0,0 0 0,0 0 0,2 5 0,0-1 0,0 1 0,1-1 0,0 1 0,1-1 0,0 0 0,0-1 0,0 0 0,1 1 0,0-2 0,1 1 0,9 7 0,11 8 0,1-2 0,37 21 0,-51-35 0,0 1 0,0-2 0,0 0 0,0 0 0,1-2 0,0 0 0,25 2 0,-40-5 0,15 2 0,1-1 0,-1-1 0,0 0 0,1-1 0,17-4 0,-30 4 0,0 0 0,0 0 0,1 0 0,-1 0 0,0 0 0,0-1 0,0 0 0,0 1 0,-1-1 0,1 0 0,0-1 0,-1 1 0,1 0 0,-1-1 0,0 1 0,0-1 0,0 0 0,0 1 0,0-1 0,-1 0 0,1 0 0,-1-1 0,0 1 0,0 0 0,0 0 0,0-1 0,0 1 0,-1 0 0,1-5 0,0-2 0,-1 0 0,1 0 0,-2 0 0,1 0 0,-1 1 0,-1-1 0,0 0 0,0 0 0,-6-14 0,6 20 0,0 1 0,0 0 0,0 0 0,0 0 0,-1 0 0,1 0 0,-1 0 0,0 1 0,0-1 0,1 1 0,-2 0 0,1-1 0,0 2 0,0-1 0,-1 0 0,1 1 0,-1-1 0,1 1 0,-1 0 0,0 0 0,1 0 0,-1 1 0,0-1 0,0 1 0,1 0 0,-1 0 0,-6 1 0,7-1 0,1 1 0,-1-1 0,1 0 0,0 1 0,-1 0 0,1-1 0,0 1 0,-1 0 0,1 0 0,0 0 0,0 1 0,0-1 0,0 0 0,0 1 0,0-1 0,0 1 0,0 0 0,1 0 0,-1-1 0,1 1 0,-1 0 0,1 0 0,0 1 0,0-1 0,0 0 0,0 0 0,0 0 0,0 1 0,0-1 0,1 1 0,-1-1 0,1 0 0,0 1 0,0-1 0,0 4 0,0-3 0,0 0 0,1 1 0,-1-1 0,1 0 0,0 0 0,-1 0 0,1 0 0,1 0 0,-1 0 0,0 0 0,1-1 0,-1 1 0,1 0 0,0-1 0,0 1 0,0-1 0,0 1 0,1-1 0,-1 0 0,1 0 0,-1 0 0,1-1 0,0 1 0,-1 0 0,1-1 0,0 0 0,5 2 0,39 8 0,0-2 0,0-3 0,0-1 0,1-3 0,80-5 0,-120 1 0,0 0 0,0 0 0,0-1 0,0 0 0,0 0 0,-1-1 0,0 0 0,1 0 0,-1 0 0,-1-1 0,1-1 0,-1 1 0,0-1 0,0 0 0,-1 0 0,0 0 0,0-1 0,0 0 0,-1 0 0,0 0 0,0-1 0,-1 1 0,1-1 0,-2 0 0,1 0 0,-1 0 0,-1 0 0,0 0 0,1-15 0,-2 20 0,0 1 0,0-1 0,-1 0 0,1 0 0,-1 0 0,1 0 0,-1 1 0,0-1 0,0 0 0,-1 0 0,1 1 0,0-1 0,-1 1 0,0 0 0,1-1 0,-1 1 0,0 0 0,-3-3 0,0 2 0,1 0 0,-1 0 0,0 0 0,1 1 0,-1 0 0,-1 0 0,1 0 0,0 0 0,-7 0 0,-6-1 0,0 1 0,0 1 0,0 0 0,-33 4 0,48-3 0,0 1 0,1-1 0,-1 1 0,0-1 0,0 1 0,0 0 0,0 0 0,1 0 0,-1 1 0,0-1 0,1 1 0,-1-1 0,1 1 0,0 0 0,-1 0 0,1 0 0,0 0 0,0 0 0,0 0 0,-3 6 0,4-5 0,-1 1 0,0 0 0,1 0 0,0 0 0,0 1 0,0-1 0,1 0 0,-1 0 0,1 0 0,0 1 0,0-1 0,1 0 0,0 7 0,0-6 0,0 1 0,1 0 0,0-1 0,-1 1 0,2-1 0,-1 1 0,1-1 0,-1 0 0,1 0 0,1 0 0,-1 0 0,1-1 0,0 0 0,0 1 0,0-1 0,0 0 0,1-1 0,0 1 0,0-1 0,0 0 0,10 4 0,23 0 0,0-1 0,0-3 0,1-1 0,-1-2 0,40-4 0,1 1 0,-75 3 0,-1 0 0,1-1 0,0 1 0,0-1 0,-1 1 0,1-1 0,0 0 0,-1 0 0,1-1 0,-1 1 0,1-1 0,-1 0 0,0 0 0,0 0 0,0 0 0,5-5 0,-6 5 0,-1 0 0,0 0 0,1 0 0,-1-1 0,0 1 0,0-1 0,-1 1 0,1-1 0,0 1 0,-1-1 0,1 1 0,-1-1 0,0 1 0,0-1 0,0 1 0,0-1 0,-1 0 0,1 1 0,-1-1 0,1 1 0,-1-1 0,0 1 0,0 0 0,0-1 0,-2-3 0,0 3-62,1 0 0,-1 0 0,1 0 0,-1 0 0,0 0 0,0 1 0,0-1 0,0 1 0,-1 0 0,1 0 0,-1 0 0,1 0-1,-1 0 1,0 1 0,1 0 0,-1 0 0,0 0 0,0 0 0,0 0 0,0 1 0,-7 0 0,-16-3-6764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0:39:36.32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0 176 24093,'1585'-176'0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4T18:32:55.1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287 82,'-5'0,"-1"-5,-4-1,-5-4,-9-5,-8 0,-5 3,1 4,1 2,3 3,1 2,7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1:14:04.570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54 24575,'872'0'0,"-817"-2"0,61-11 0,-31 2 0,-5 3 0,167-11 0,899 20 0,-693 18 0,-335-11 0,16 4 0,67 2 0,482-15-1365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1:14:07.430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0 54 24575,'781'0'115,"-415"0"-3179,-88-14-374,19 0 8923,945 15-4583,-1205-3-902,52-9 0,24-1 0,168 11-39,-180 1-1287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1:14:24.71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74 24575,'43'-1'0,"1"-1"0,-1-3 0,0-1 0,-1-2 0,1-2 0,42-16 0,-67 21 0,0 1 0,0 1 0,1 1 0,-1 1 0,0 0 0,1 1 0,-1 1 0,0 1 0,25 6 0,57 2 0,2-8 0,145 12 0,75 12 0,-211-15 0,208-9 0,-151-4 0,248 2-1365,-393 0-5461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4T21:14:27.96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78 23937,'1755'-78'0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11:29:51.573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0 24477,'2827'0'0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32573"/>
            <a:ext cx="105156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635000" y="799415"/>
            <a:ext cx="609600" cy="732341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1D282E3F-EAFA-F791-4406-BF0530A920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5000" y="1689100"/>
            <a:ext cx="11125200" cy="433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9266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27180B0D-4A06-851B-6B6E-A633BF61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6100" y="533400"/>
            <a:ext cx="11087100" cy="546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74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7720B9ED-AB3A-7F0A-02E2-D79C04C2CF9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08000" y="558800"/>
            <a:ext cx="5118100" cy="55499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F1AD0A9-354B-BBD4-90E2-781908CE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300" y="558800"/>
            <a:ext cx="5422900" cy="767628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B8C1C0A-88D1-180A-979E-31BE79B58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6300" y="1485900"/>
            <a:ext cx="5422900" cy="462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84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FF44C9-0413-4945-0570-CBFC8EE4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9420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32573"/>
            <a:ext cx="105156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635000" y="799415"/>
            <a:ext cx="609600" cy="732341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3182BB-7112-1974-5088-FE083369C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000" y="1651000"/>
            <a:ext cx="11125200" cy="440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4448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2573"/>
            <a:ext cx="111252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635000" y="1771872"/>
            <a:ext cx="250371" cy="4253555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3182BB-7112-1974-5088-FE083369C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2114" y="1771872"/>
            <a:ext cx="10628086" cy="42535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2173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32573"/>
            <a:ext cx="105156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635000" y="799415"/>
            <a:ext cx="609600" cy="732341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3182BB-7112-1974-5088-FE083369C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000" y="1651000"/>
            <a:ext cx="5321300" cy="440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F7C04B-658A-2E2C-CB02-41EBCBF79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651000"/>
            <a:ext cx="5664200" cy="440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8200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32573"/>
            <a:ext cx="105156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0" y="1"/>
            <a:ext cx="812800" cy="6858000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F7C04B-658A-2E2C-CB02-41EBCBF79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4600" y="1651000"/>
            <a:ext cx="10515600" cy="440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743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0B620C3-3B92-725F-0F4E-4A292471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832573"/>
            <a:ext cx="10515600" cy="66602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331305-3AB7-E3DF-F2C6-86C9FABDEF17}"/>
              </a:ext>
            </a:extLst>
          </p:cNvPr>
          <p:cNvSpPr/>
          <p:nvPr userDrawn="1"/>
        </p:nvSpPr>
        <p:spPr>
          <a:xfrm>
            <a:off x="0" y="1"/>
            <a:ext cx="812800" cy="6858000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abela 2">
            <a:extLst>
              <a:ext uri="{FF2B5EF4-FFF2-40B4-BE49-F238E27FC236}">
                <a16:creationId xmlns:a16="http://schemas.microsoft.com/office/drawing/2014/main" id="{0F89DE9A-2813-002C-33B5-BB70B08FB80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44600" y="1625600"/>
            <a:ext cx="10515600" cy="44005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8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310AA7D-3643-1B48-6931-38D052E49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4700" y="393700"/>
            <a:ext cx="3467100" cy="5842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97ED311-85D5-F1A5-35EC-CE6B7C37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900" y="393700"/>
            <a:ext cx="6375400" cy="651329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B579C89-6A23-333A-6289-6D5F4D42B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7486" y="1291771"/>
            <a:ext cx="6859814" cy="4943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6492D4-C31E-AEEB-9601-16751C0D9FEC}"/>
              </a:ext>
            </a:extLst>
          </p:cNvPr>
          <p:cNvSpPr/>
          <p:nvPr userDrawn="1"/>
        </p:nvSpPr>
        <p:spPr>
          <a:xfrm>
            <a:off x="4557486" y="393700"/>
            <a:ext cx="484414" cy="651329"/>
          </a:xfrm>
          <a:prstGeom prst="rect">
            <a:avLst/>
          </a:prstGeom>
          <a:gradFill flip="none" rotWithShape="1">
            <a:gsLst>
              <a:gs pos="14000">
                <a:srgbClr val="A1C84D"/>
              </a:gs>
              <a:gs pos="100000">
                <a:srgbClr val="5CE1E6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28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310AA7D-3643-1B48-6931-38D052E49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04343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97ED311-85D5-F1A5-35EC-CE6B7C37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900" y="393700"/>
            <a:ext cx="6375400" cy="996228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B579C89-6A23-333A-6289-6D5F4D42B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41900" y="1676400"/>
            <a:ext cx="6375400" cy="455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724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A142B-3DB0-B02F-FED5-B5B9A560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73"/>
            <a:ext cx="10515600" cy="34852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2566732D-CB1A-6A54-9BA7-1E43025011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4384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6F284E1-4B1D-9127-39CD-0C4646275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187700"/>
            <a:ext cx="10515600" cy="3009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4556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6">
            <a:extLst>
              <a:ext uri="{FF2B5EF4-FFF2-40B4-BE49-F238E27FC236}">
                <a16:creationId xmlns:a16="http://schemas.microsoft.com/office/drawing/2014/main" id="{FF0A1A9C-7E64-738D-F51F-DE257EC1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5672"/>
            <a:ext cx="10515600" cy="130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0A215AF-4439-92D7-F9D4-DFB1D9FDC00B}"/>
              </a:ext>
            </a:extLst>
          </p:cNvPr>
          <p:cNvCxnSpPr>
            <a:cxnSpLocks/>
          </p:cNvCxnSpPr>
          <p:nvPr userDrawn="1"/>
        </p:nvCxnSpPr>
        <p:spPr>
          <a:xfrm>
            <a:off x="803564" y="6557818"/>
            <a:ext cx="8035636" cy="0"/>
          </a:xfrm>
          <a:prstGeom prst="line">
            <a:avLst/>
          </a:prstGeom>
          <a:ln>
            <a:gradFill>
              <a:gsLst>
                <a:gs pos="0">
                  <a:srgbClr val="5CE1E6"/>
                </a:gs>
                <a:gs pos="100000">
                  <a:srgbClr val="A1C84D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Forma&#10;&#10;O conteúdo gerado por IA pode estar incorreto.">
            <a:extLst>
              <a:ext uri="{FF2B5EF4-FFF2-40B4-BE49-F238E27FC236}">
                <a16:creationId xmlns:a16="http://schemas.microsoft.com/office/drawing/2014/main" id="{E445917C-EE22-1648-E2B2-2212264E63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0" y="6363092"/>
            <a:ext cx="703279" cy="389451"/>
          </a:xfrm>
          <a:prstGeom prst="rect">
            <a:avLst/>
          </a:prstGeom>
        </p:spPr>
      </p:pic>
      <p:pic>
        <p:nvPicPr>
          <p:cNvPr id="13" name="Imagem 12" descr="Forma&#10;&#10;O conteúdo gerado por IA pode estar incorreto.">
            <a:extLst>
              <a:ext uri="{FF2B5EF4-FFF2-40B4-BE49-F238E27FC236}">
                <a16:creationId xmlns:a16="http://schemas.microsoft.com/office/drawing/2014/main" id="{9DFEC8A1-E717-192C-F767-068BA85114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68" y="6363092"/>
            <a:ext cx="1535968" cy="3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0" r:id="rId7"/>
    <p:sldLayoutId id="2147483659" r:id="rId8"/>
    <p:sldLayoutId id="2147483651" r:id="rId9"/>
    <p:sldLayoutId id="2147483652" r:id="rId10"/>
    <p:sldLayoutId id="2147483653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6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1.png"/><Relationship Id="rId18" Type="http://schemas.openxmlformats.org/officeDocument/2006/relationships/customXml" Target="../ink/ink114.xml"/><Relationship Id="rId26" Type="http://schemas.openxmlformats.org/officeDocument/2006/relationships/customXml" Target="../ink/ink118.xml"/><Relationship Id="rId21" Type="http://schemas.openxmlformats.org/officeDocument/2006/relationships/image" Target="../media/image1490.png"/><Relationship Id="rId34" Type="http://schemas.openxmlformats.org/officeDocument/2006/relationships/customXml" Target="../ink/ink122.xml"/><Relationship Id="rId7" Type="http://schemas.openxmlformats.org/officeDocument/2006/relationships/image" Target="../media/image1420.png"/><Relationship Id="rId12" Type="http://schemas.openxmlformats.org/officeDocument/2006/relationships/customXml" Target="../ink/ink111.xml"/><Relationship Id="rId17" Type="http://schemas.openxmlformats.org/officeDocument/2006/relationships/image" Target="../media/image1470.png"/><Relationship Id="rId25" Type="http://schemas.openxmlformats.org/officeDocument/2006/relationships/image" Target="../media/image1510.png"/><Relationship Id="rId33" Type="http://schemas.openxmlformats.org/officeDocument/2006/relationships/image" Target="../media/image1550.png"/><Relationship Id="rId2" Type="http://schemas.openxmlformats.org/officeDocument/2006/relationships/image" Target="../media/image159.png"/><Relationship Id="rId16" Type="http://schemas.openxmlformats.org/officeDocument/2006/relationships/customXml" Target="../ink/ink113.xml"/><Relationship Id="rId20" Type="http://schemas.openxmlformats.org/officeDocument/2006/relationships/customXml" Target="../ink/ink115.xml"/><Relationship Id="rId29" Type="http://schemas.openxmlformats.org/officeDocument/2006/relationships/image" Target="../media/image1530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8.xml"/><Relationship Id="rId11" Type="http://schemas.openxmlformats.org/officeDocument/2006/relationships/image" Target="../media/image1441.png"/><Relationship Id="rId24" Type="http://schemas.openxmlformats.org/officeDocument/2006/relationships/customXml" Target="../ink/ink117.xml"/><Relationship Id="rId32" Type="http://schemas.openxmlformats.org/officeDocument/2006/relationships/customXml" Target="../ink/ink121.xml"/><Relationship Id="rId37" Type="http://schemas.openxmlformats.org/officeDocument/2006/relationships/image" Target="../media/image1570.png"/><Relationship Id="rId5" Type="http://schemas.openxmlformats.org/officeDocument/2006/relationships/image" Target="../media/image1410.png"/><Relationship Id="rId15" Type="http://schemas.openxmlformats.org/officeDocument/2006/relationships/image" Target="../media/image1461.png"/><Relationship Id="rId23" Type="http://schemas.openxmlformats.org/officeDocument/2006/relationships/image" Target="../media/image1500.png"/><Relationship Id="rId28" Type="http://schemas.openxmlformats.org/officeDocument/2006/relationships/customXml" Target="../ink/ink119.xml"/><Relationship Id="rId36" Type="http://schemas.openxmlformats.org/officeDocument/2006/relationships/customXml" Target="../ink/ink123.xml"/><Relationship Id="rId10" Type="http://schemas.openxmlformats.org/officeDocument/2006/relationships/customXml" Target="../ink/ink110.xml"/><Relationship Id="rId19" Type="http://schemas.openxmlformats.org/officeDocument/2006/relationships/image" Target="../media/image1480.png"/><Relationship Id="rId31" Type="http://schemas.openxmlformats.org/officeDocument/2006/relationships/image" Target="../media/image1540.png"/><Relationship Id="rId4" Type="http://schemas.openxmlformats.org/officeDocument/2006/relationships/customXml" Target="../ink/ink107.xml"/><Relationship Id="rId9" Type="http://schemas.openxmlformats.org/officeDocument/2006/relationships/image" Target="../media/image1431.png"/><Relationship Id="rId14" Type="http://schemas.openxmlformats.org/officeDocument/2006/relationships/customXml" Target="../ink/ink112.xml"/><Relationship Id="rId22" Type="http://schemas.openxmlformats.org/officeDocument/2006/relationships/customXml" Target="../ink/ink116.xml"/><Relationship Id="rId27" Type="http://schemas.openxmlformats.org/officeDocument/2006/relationships/image" Target="../media/image1520.png"/><Relationship Id="rId30" Type="http://schemas.openxmlformats.org/officeDocument/2006/relationships/customXml" Target="../ink/ink120.xml"/><Relationship Id="rId35" Type="http://schemas.openxmlformats.org/officeDocument/2006/relationships/image" Target="../media/image1560.png"/><Relationship Id="rId8" Type="http://schemas.openxmlformats.org/officeDocument/2006/relationships/customXml" Target="../ink/ink109.xml"/><Relationship Id="rId3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.xml"/><Relationship Id="rId3" Type="http://schemas.openxmlformats.org/officeDocument/2006/relationships/image" Target="../media/image164.png"/><Relationship Id="rId7" Type="http://schemas.openxmlformats.org/officeDocument/2006/relationships/image" Target="../media/image163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5.xml"/><Relationship Id="rId11" Type="http://schemas.openxmlformats.org/officeDocument/2006/relationships/image" Target="../media/image165.png"/><Relationship Id="rId5" Type="http://schemas.openxmlformats.org/officeDocument/2006/relationships/image" Target="../media/image1620.png"/><Relationship Id="rId10" Type="http://schemas.openxmlformats.org/officeDocument/2006/relationships/customXml" Target="../ink/ink127.xml"/><Relationship Id="rId4" Type="http://schemas.openxmlformats.org/officeDocument/2006/relationships/customXml" Target="../ink/ink124.xml"/><Relationship Id="rId9" Type="http://schemas.openxmlformats.org/officeDocument/2006/relationships/image" Target="../media/image164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13" Type="http://schemas.openxmlformats.org/officeDocument/2006/relationships/customXml" Target="../ink/ink134.xml"/><Relationship Id="rId18" Type="http://schemas.openxmlformats.org/officeDocument/2006/relationships/image" Target="../media/image1460.png"/><Relationship Id="rId3" Type="http://schemas.openxmlformats.org/officeDocument/2006/relationships/image" Target="../media/image167.png"/><Relationship Id="rId7" Type="http://schemas.openxmlformats.org/officeDocument/2006/relationships/customXml" Target="../ink/ink129.xml"/><Relationship Id="rId12" Type="http://schemas.openxmlformats.org/officeDocument/2006/relationships/customXml" Target="../ink/ink133.xml"/><Relationship Id="rId17" Type="http://schemas.openxmlformats.org/officeDocument/2006/relationships/customXml" Target="../ink/ink137.xml"/><Relationship Id="rId2" Type="http://schemas.openxmlformats.org/officeDocument/2006/relationships/image" Target="../media/image166.png"/><Relationship Id="rId16" Type="http://schemas.openxmlformats.org/officeDocument/2006/relationships/image" Target="../media/image14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0.png"/><Relationship Id="rId11" Type="http://schemas.openxmlformats.org/officeDocument/2006/relationships/customXml" Target="../ink/ink132.xml"/><Relationship Id="rId5" Type="http://schemas.openxmlformats.org/officeDocument/2006/relationships/customXml" Target="../ink/ink128.xml"/><Relationship Id="rId15" Type="http://schemas.openxmlformats.org/officeDocument/2006/relationships/customXml" Target="../ink/ink136.xml"/><Relationship Id="rId10" Type="http://schemas.openxmlformats.org/officeDocument/2006/relationships/customXml" Target="../ink/ink131.xml"/><Relationship Id="rId4" Type="http://schemas.openxmlformats.org/officeDocument/2006/relationships/image" Target="../media/image168.png"/><Relationship Id="rId9" Type="http://schemas.openxmlformats.org/officeDocument/2006/relationships/customXml" Target="../ink/ink130.xml"/><Relationship Id="rId14" Type="http://schemas.openxmlformats.org/officeDocument/2006/relationships/customXml" Target="../ink/ink13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8.xml"/><Relationship Id="rId18" Type="http://schemas.openxmlformats.org/officeDocument/2006/relationships/image" Target="../media/image27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4.png"/><Relationship Id="rId17" Type="http://schemas.openxmlformats.org/officeDocument/2006/relationships/customXml" Target="../ink/ink10.xml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6.xml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customXml" Target="../ink/ink15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image" Target="../media/image28.png"/><Relationship Id="rId21" Type="http://schemas.openxmlformats.org/officeDocument/2006/relationships/customXml" Target="../ink/ink19.xml"/><Relationship Id="rId7" Type="http://schemas.openxmlformats.org/officeDocument/2006/relationships/customXml" Target="../ink/ink12.xml"/><Relationship Id="rId12" Type="http://schemas.openxmlformats.org/officeDocument/2006/relationships/image" Target="../media/image270.png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2" Type="http://schemas.openxmlformats.org/officeDocument/2006/relationships/image" Target="../media/image15.png"/><Relationship Id="rId16" Type="http://schemas.openxmlformats.org/officeDocument/2006/relationships/image" Target="../media/image290.png"/><Relationship Id="rId20" Type="http://schemas.openxmlformats.org/officeDocument/2006/relationships/image" Target="../media/image31.png"/><Relationship Id="rId29" Type="http://schemas.openxmlformats.org/officeDocument/2006/relationships/customXml" Target="../ink/ink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11" Type="http://schemas.openxmlformats.org/officeDocument/2006/relationships/customXml" Target="../ink/ink14.xml"/><Relationship Id="rId24" Type="http://schemas.openxmlformats.org/officeDocument/2006/relationships/image" Target="../media/image33.png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image" Target="../media/image35.png"/><Relationship Id="rId10" Type="http://schemas.openxmlformats.org/officeDocument/2006/relationships/image" Target="../media/image260.png"/><Relationship Id="rId19" Type="http://schemas.openxmlformats.org/officeDocument/2006/relationships/customXml" Target="../ink/ink18.xml"/><Relationship Id="rId4" Type="http://schemas.openxmlformats.org/officeDocument/2006/relationships/image" Target="../media/image29.png"/><Relationship Id="rId9" Type="http://schemas.openxmlformats.org/officeDocument/2006/relationships/customXml" Target="../ink/ink13.xml"/><Relationship Id="rId14" Type="http://schemas.openxmlformats.org/officeDocument/2006/relationships/image" Target="../media/image280.png"/><Relationship Id="rId22" Type="http://schemas.openxmlformats.org/officeDocument/2006/relationships/image" Target="../media/image32.png"/><Relationship Id="rId27" Type="http://schemas.openxmlformats.org/officeDocument/2006/relationships/customXml" Target="../ink/ink22.xml"/><Relationship Id="rId30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28.xml"/><Relationship Id="rId18" Type="http://schemas.openxmlformats.org/officeDocument/2006/relationships/image" Target="../media/image45.png"/><Relationship Id="rId3" Type="http://schemas.openxmlformats.org/officeDocument/2006/relationships/image" Target="../media/image38.png"/><Relationship Id="rId21" Type="http://schemas.openxmlformats.org/officeDocument/2006/relationships/customXml" Target="../ink/ink32.xml"/><Relationship Id="rId7" Type="http://schemas.openxmlformats.org/officeDocument/2006/relationships/customXml" Target="../ink/ink25.xml"/><Relationship Id="rId12" Type="http://schemas.openxmlformats.org/officeDocument/2006/relationships/image" Target="../media/image42.png"/><Relationship Id="rId17" Type="http://schemas.openxmlformats.org/officeDocument/2006/relationships/customXml" Target="../ink/ink30.xml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0.png"/><Relationship Id="rId11" Type="http://schemas.openxmlformats.org/officeDocument/2006/relationships/customXml" Target="../ink/ink27.xml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10" Type="http://schemas.openxmlformats.org/officeDocument/2006/relationships/image" Target="../media/image41.png"/><Relationship Id="rId19" Type="http://schemas.openxmlformats.org/officeDocument/2006/relationships/customXml" Target="../ink/ink31.xml"/><Relationship Id="rId4" Type="http://schemas.openxmlformats.org/officeDocument/2006/relationships/image" Target="../media/image39.png"/><Relationship Id="rId9" Type="http://schemas.openxmlformats.org/officeDocument/2006/relationships/customXml" Target="../ink/ink26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4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image" Target="../media/image55.png"/><Relationship Id="rId21" Type="http://schemas.openxmlformats.org/officeDocument/2006/relationships/customXml" Target="../ink/ink45.xml"/><Relationship Id="rId34" Type="http://schemas.openxmlformats.org/officeDocument/2006/relationships/image" Target="../media/image71.png"/><Relationship Id="rId7" Type="http://schemas.openxmlformats.org/officeDocument/2006/relationships/customXml" Target="../ink/ink38.xml"/><Relationship Id="rId12" Type="http://schemas.openxmlformats.org/officeDocument/2006/relationships/image" Target="../media/image60.png"/><Relationship Id="rId17" Type="http://schemas.openxmlformats.org/officeDocument/2006/relationships/customXml" Target="../ink/ink43.xml"/><Relationship Id="rId25" Type="http://schemas.openxmlformats.org/officeDocument/2006/relationships/customXml" Target="../ink/ink47.xml"/><Relationship Id="rId33" Type="http://schemas.openxmlformats.org/officeDocument/2006/relationships/customXml" Target="../ink/ink51.xml"/><Relationship Id="rId2" Type="http://schemas.openxmlformats.org/officeDocument/2006/relationships/image" Target="../media/image54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customXml" Target="../ink/ink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customXml" Target="../ink/ink40.xml"/><Relationship Id="rId24" Type="http://schemas.openxmlformats.org/officeDocument/2006/relationships/image" Target="../media/image66.png"/><Relationship Id="rId32" Type="http://schemas.openxmlformats.org/officeDocument/2006/relationships/image" Target="../media/image70.png"/><Relationship Id="rId5" Type="http://schemas.openxmlformats.org/officeDocument/2006/relationships/customXml" Target="../ink/ink37.xml"/><Relationship Id="rId15" Type="http://schemas.openxmlformats.org/officeDocument/2006/relationships/customXml" Target="../ink/ink42.xml"/><Relationship Id="rId23" Type="http://schemas.openxmlformats.org/officeDocument/2006/relationships/customXml" Target="../ink/ink46.xml"/><Relationship Id="rId28" Type="http://schemas.openxmlformats.org/officeDocument/2006/relationships/image" Target="../media/image68.png"/><Relationship Id="rId10" Type="http://schemas.openxmlformats.org/officeDocument/2006/relationships/image" Target="../media/image59.png"/><Relationship Id="rId19" Type="http://schemas.openxmlformats.org/officeDocument/2006/relationships/customXml" Target="../ink/ink44.xml"/><Relationship Id="rId31" Type="http://schemas.openxmlformats.org/officeDocument/2006/relationships/customXml" Target="../ink/ink50.xml"/><Relationship Id="rId4" Type="http://schemas.openxmlformats.org/officeDocument/2006/relationships/image" Target="../media/image56.png"/><Relationship Id="rId9" Type="http://schemas.openxmlformats.org/officeDocument/2006/relationships/customXml" Target="../ink/ink39.xml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customXml" Target="../ink/ink48.xml"/><Relationship Id="rId30" Type="http://schemas.openxmlformats.org/officeDocument/2006/relationships/image" Target="../media/image69.png"/><Relationship Id="rId8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customXml" Target="../ink/ink57.xm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customXml" Target="../ink/ink56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3.xml"/><Relationship Id="rId11" Type="http://schemas.openxmlformats.org/officeDocument/2006/relationships/image" Target="../media/image78.png"/><Relationship Id="rId5" Type="http://schemas.openxmlformats.org/officeDocument/2006/relationships/image" Target="../media/image79.png"/><Relationship Id="rId10" Type="http://schemas.openxmlformats.org/officeDocument/2006/relationships/customXml" Target="../ink/ink55.xml"/><Relationship Id="rId4" Type="http://schemas.openxmlformats.org/officeDocument/2006/relationships/customXml" Target="../ink/ink52.xml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customXml" Target="../ink/ink61.xml"/><Relationship Id="rId3" Type="http://schemas.openxmlformats.org/officeDocument/2006/relationships/image" Target="../media/image82.png"/><Relationship Id="rId7" Type="http://schemas.openxmlformats.org/officeDocument/2006/relationships/customXml" Target="../ink/ink58.xml"/><Relationship Id="rId12" Type="http://schemas.openxmlformats.org/officeDocument/2006/relationships/image" Target="../media/image740.png"/><Relationship Id="rId2" Type="http://schemas.openxmlformats.org/officeDocument/2006/relationships/image" Target="../media/image81.png"/><Relationship Id="rId16" Type="http://schemas.openxmlformats.org/officeDocument/2006/relationships/image" Target="../media/image7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customXml" Target="../ink/ink60.xml"/><Relationship Id="rId5" Type="http://schemas.openxmlformats.org/officeDocument/2006/relationships/image" Target="../media/image84.png"/><Relationship Id="rId15" Type="http://schemas.openxmlformats.org/officeDocument/2006/relationships/customXml" Target="../ink/ink62.xml"/><Relationship Id="rId10" Type="http://schemas.openxmlformats.org/officeDocument/2006/relationships/image" Target="../media/image730.png"/><Relationship Id="rId4" Type="http://schemas.openxmlformats.org/officeDocument/2006/relationships/image" Target="../media/image83.png"/><Relationship Id="rId9" Type="http://schemas.openxmlformats.org/officeDocument/2006/relationships/customXml" Target="../ink/ink59.xml"/><Relationship Id="rId14" Type="http://schemas.openxmlformats.org/officeDocument/2006/relationships/image" Target="../media/image7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_ato2011-2014/2014/lei/l13019.htm#:~:text=Estabelece%20o%20regime%20jur%C3%ADdico%20das,pol%C3%ADtica%20de%20fomento%20e%20de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.xml"/><Relationship Id="rId18" Type="http://schemas.openxmlformats.org/officeDocument/2006/relationships/image" Target="../media/image96.png"/><Relationship Id="rId26" Type="http://schemas.openxmlformats.org/officeDocument/2006/relationships/image" Target="../media/image100.png"/><Relationship Id="rId39" Type="http://schemas.openxmlformats.org/officeDocument/2006/relationships/customXml" Target="../ink/ink81.xml"/><Relationship Id="rId21" Type="http://schemas.openxmlformats.org/officeDocument/2006/relationships/customXml" Target="../ink/ink72.xml"/><Relationship Id="rId34" Type="http://schemas.openxmlformats.org/officeDocument/2006/relationships/image" Target="../media/image104.png"/><Relationship Id="rId42" Type="http://schemas.openxmlformats.org/officeDocument/2006/relationships/image" Target="../media/image108.png"/><Relationship Id="rId47" Type="http://schemas.openxmlformats.org/officeDocument/2006/relationships/image" Target="../media/image110.png"/><Relationship Id="rId50" Type="http://schemas.openxmlformats.org/officeDocument/2006/relationships/customXml" Target="../ink/ink87.xml"/><Relationship Id="rId7" Type="http://schemas.openxmlformats.org/officeDocument/2006/relationships/customXml" Target="../ink/ink65.xml"/><Relationship Id="rId2" Type="http://schemas.openxmlformats.org/officeDocument/2006/relationships/image" Target="../media/image94.png"/><Relationship Id="rId16" Type="http://schemas.openxmlformats.org/officeDocument/2006/relationships/image" Target="../media/image95.png"/><Relationship Id="rId29" Type="http://schemas.openxmlformats.org/officeDocument/2006/relationships/customXml" Target="../ink/ink76.xml"/><Relationship Id="rId11" Type="http://schemas.openxmlformats.org/officeDocument/2006/relationships/customXml" Target="../ink/ink67.xml"/><Relationship Id="rId24" Type="http://schemas.openxmlformats.org/officeDocument/2006/relationships/image" Target="../media/image99.png"/><Relationship Id="rId32" Type="http://schemas.openxmlformats.org/officeDocument/2006/relationships/image" Target="../media/image103.png"/><Relationship Id="rId37" Type="http://schemas.openxmlformats.org/officeDocument/2006/relationships/customXml" Target="../ink/ink80.xml"/><Relationship Id="rId40" Type="http://schemas.openxmlformats.org/officeDocument/2006/relationships/image" Target="../media/image107.png"/><Relationship Id="rId45" Type="http://schemas.openxmlformats.org/officeDocument/2006/relationships/customXml" Target="../ink/ink84.xml"/><Relationship Id="rId5" Type="http://schemas.openxmlformats.org/officeDocument/2006/relationships/customXml" Target="../ink/ink64.xml"/><Relationship Id="rId15" Type="http://schemas.openxmlformats.org/officeDocument/2006/relationships/customXml" Target="../ink/ink69.xml"/><Relationship Id="rId23" Type="http://schemas.openxmlformats.org/officeDocument/2006/relationships/customXml" Target="../ink/ink73.xml"/><Relationship Id="rId28" Type="http://schemas.openxmlformats.org/officeDocument/2006/relationships/image" Target="../media/image101.png"/><Relationship Id="rId36" Type="http://schemas.openxmlformats.org/officeDocument/2006/relationships/image" Target="../media/image105.png"/><Relationship Id="rId49" Type="http://schemas.openxmlformats.org/officeDocument/2006/relationships/image" Target="../media/image111.png"/><Relationship Id="rId10" Type="http://schemas.openxmlformats.org/officeDocument/2006/relationships/image" Target="../media/image920.png"/><Relationship Id="rId19" Type="http://schemas.openxmlformats.org/officeDocument/2006/relationships/customXml" Target="../ink/ink71.xml"/><Relationship Id="rId31" Type="http://schemas.openxmlformats.org/officeDocument/2006/relationships/customXml" Target="../ink/ink77.xml"/><Relationship Id="rId44" Type="http://schemas.openxmlformats.org/officeDocument/2006/relationships/image" Target="../media/image109.png"/><Relationship Id="rId4" Type="http://schemas.openxmlformats.org/officeDocument/2006/relationships/image" Target="../media/image890.png"/><Relationship Id="rId9" Type="http://schemas.openxmlformats.org/officeDocument/2006/relationships/customXml" Target="../ink/ink66.xml"/><Relationship Id="rId14" Type="http://schemas.openxmlformats.org/officeDocument/2006/relationships/image" Target="../media/image940.png"/><Relationship Id="rId22" Type="http://schemas.openxmlformats.org/officeDocument/2006/relationships/image" Target="../media/image98.png"/><Relationship Id="rId27" Type="http://schemas.openxmlformats.org/officeDocument/2006/relationships/customXml" Target="../ink/ink75.xml"/><Relationship Id="rId30" Type="http://schemas.openxmlformats.org/officeDocument/2006/relationships/image" Target="../media/image102.png"/><Relationship Id="rId35" Type="http://schemas.openxmlformats.org/officeDocument/2006/relationships/customXml" Target="../ink/ink79.xml"/><Relationship Id="rId43" Type="http://schemas.openxmlformats.org/officeDocument/2006/relationships/customXml" Target="../ink/ink83.xml"/><Relationship Id="rId48" Type="http://schemas.openxmlformats.org/officeDocument/2006/relationships/customXml" Target="../ink/ink86.xml"/><Relationship Id="rId8" Type="http://schemas.openxmlformats.org/officeDocument/2006/relationships/image" Target="../media/image910.png"/><Relationship Id="rId51" Type="http://schemas.openxmlformats.org/officeDocument/2006/relationships/image" Target="../media/image112.png"/><Relationship Id="rId3" Type="http://schemas.openxmlformats.org/officeDocument/2006/relationships/customXml" Target="../ink/ink63.xml"/><Relationship Id="rId12" Type="http://schemas.openxmlformats.org/officeDocument/2006/relationships/image" Target="../media/image930.png"/><Relationship Id="rId17" Type="http://schemas.openxmlformats.org/officeDocument/2006/relationships/customXml" Target="../ink/ink70.xml"/><Relationship Id="rId25" Type="http://schemas.openxmlformats.org/officeDocument/2006/relationships/customXml" Target="../ink/ink74.xml"/><Relationship Id="rId33" Type="http://schemas.openxmlformats.org/officeDocument/2006/relationships/customXml" Target="../ink/ink78.xml"/><Relationship Id="rId38" Type="http://schemas.openxmlformats.org/officeDocument/2006/relationships/image" Target="../media/image106.png"/><Relationship Id="rId46" Type="http://schemas.openxmlformats.org/officeDocument/2006/relationships/customXml" Target="../ink/ink85.xml"/><Relationship Id="rId20" Type="http://schemas.openxmlformats.org/officeDocument/2006/relationships/image" Target="../media/image97.png"/><Relationship Id="rId41" Type="http://schemas.openxmlformats.org/officeDocument/2006/relationships/customXml" Target="../ink/ink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.png"/><Relationship Id="rId4" Type="http://schemas.openxmlformats.org/officeDocument/2006/relationships/customXml" Target="../ink/ink8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1190.png"/><Relationship Id="rId3" Type="http://schemas.openxmlformats.org/officeDocument/2006/relationships/image" Target="../media/image119.png"/><Relationship Id="rId7" Type="http://schemas.openxmlformats.org/officeDocument/2006/relationships/image" Target="../media/image1160.png"/><Relationship Id="rId12" Type="http://schemas.openxmlformats.org/officeDocument/2006/relationships/customXml" Target="../ink/ink93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90.xml"/><Relationship Id="rId11" Type="http://schemas.openxmlformats.org/officeDocument/2006/relationships/image" Target="../media/image1180.png"/><Relationship Id="rId5" Type="http://schemas.openxmlformats.org/officeDocument/2006/relationships/image" Target="../media/image1150.png"/><Relationship Id="rId10" Type="http://schemas.openxmlformats.org/officeDocument/2006/relationships/customXml" Target="../ink/ink92.xml"/><Relationship Id="rId4" Type="http://schemas.openxmlformats.org/officeDocument/2006/relationships/customXml" Target="../ink/ink89.xml"/><Relationship Id="rId9" Type="http://schemas.openxmlformats.org/officeDocument/2006/relationships/image" Target="../media/image11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129.png"/><Relationship Id="rId3" Type="http://schemas.openxmlformats.org/officeDocument/2006/relationships/customXml" Target="../ink/ink94.xml"/><Relationship Id="rId7" Type="http://schemas.openxmlformats.org/officeDocument/2006/relationships/image" Target="../media/image126.png"/><Relationship Id="rId12" Type="http://schemas.openxmlformats.org/officeDocument/2006/relationships/customXml" Target="../ink/ink98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95.xml"/><Relationship Id="rId11" Type="http://schemas.openxmlformats.org/officeDocument/2006/relationships/image" Target="../media/image128.png"/><Relationship Id="rId5" Type="http://schemas.openxmlformats.org/officeDocument/2006/relationships/image" Target="../media/image121.png"/><Relationship Id="rId10" Type="http://schemas.openxmlformats.org/officeDocument/2006/relationships/customXml" Target="../ink/ink97.xml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9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customXml" Target="../ink/ink105.xml"/><Relationship Id="rId3" Type="http://schemas.openxmlformats.org/officeDocument/2006/relationships/customXml" Target="../ink/ink100.xml"/><Relationship Id="rId7" Type="http://schemas.openxmlformats.org/officeDocument/2006/relationships/customXml" Target="../ink/ink102.xml"/><Relationship Id="rId12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customXml" Target="../ink/ink104.xml"/><Relationship Id="rId5" Type="http://schemas.openxmlformats.org/officeDocument/2006/relationships/customXml" Target="../ink/ink101.xml"/><Relationship Id="rId10" Type="http://schemas.openxmlformats.org/officeDocument/2006/relationships/image" Target="../media/image152.png"/><Relationship Id="rId4" Type="http://schemas.openxmlformats.org/officeDocument/2006/relationships/image" Target="../media/image149.png"/><Relationship Id="rId9" Type="http://schemas.openxmlformats.org/officeDocument/2006/relationships/customXml" Target="../ink/ink103.xml"/><Relationship Id="rId1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_ato2011-2014/2014/lei/l13019.htm#:~:text=Estabelece%20o%20regime%20jur%C3%ADdico%20das,pol%C3%ADtica%20de%20fomento%20e%20de" TargetMode="Externa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E5DA77-C4F2-31D1-847D-89A21843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39" y="2634558"/>
            <a:ext cx="10502774" cy="12938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pt-BR" i="0" cap="all" dirty="0">
                <a:effectLst/>
                <a:latin typeface="YAFdtQi73Xs 0"/>
              </a:rPr>
            </a:br>
            <a:r>
              <a:rPr lang="pt-BR" sz="4900" i="0" cap="all" dirty="0">
                <a:effectLst/>
              </a:rPr>
              <a:t>ANÁLISE DE prestação de contas</a:t>
            </a:r>
            <a:br>
              <a:rPr lang="pt-BR" sz="4900" cap="all" dirty="0">
                <a:effectLst/>
              </a:rPr>
            </a:br>
            <a:r>
              <a:rPr lang="pt-BR" sz="4900" i="0" cap="all" dirty="0">
                <a:effectLst/>
              </a:rPr>
              <a:t>PASSO A PASSO</a:t>
            </a:r>
            <a:br>
              <a:rPr lang="pt-BR" i="0" cap="all" dirty="0">
                <a:effectLst/>
              </a:rPr>
            </a:br>
            <a:br>
              <a:rPr lang="pt-BR" cap="all" dirty="0">
                <a:solidFill>
                  <a:srgbClr val="444242"/>
                </a:solidFill>
                <a:effectLst/>
                <a:latin typeface="YAFdtQi73Xs 0"/>
              </a:rPr>
            </a:b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60F68C-3860-8DA3-5541-14244C173B27}"/>
              </a:ext>
            </a:extLst>
          </p:cNvPr>
          <p:cNvSpPr txBox="1"/>
          <p:nvPr/>
        </p:nvSpPr>
        <p:spPr>
          <a:xfrm>
            <a:off x="5254028" y="1147124"/>
            <a:ext cx="168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dirty="0">
                <a:solidFill>
                  <a:srgbClr val="444242"/>
                </a:solidFill>
                <a:effectLst/>
              </a:rPr>
              <a:t>CURSO 2025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A68E68-8A97-65A9-78C2-35255F2409A8}"/>
              </a:ext>
            </a:extLst>
          </p:cNvPr>
          <p:cNvSpPr txBox="1"/>
          <p:nvPr/>
        </p:nvSpPr>
        <p:spPr>
          <a:xfrm>
            <a:off x="2646630" y="6097508"/>
            <a:ext cx="689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i="0" dirty="0">
                <a:solidFill>
                  <a:srgbClr val="444242"/>
                </a:solidFill>
                <a:effectLst/>
              </a:rPr>
              <a:t>CONTROLADORIA-GERAL DO ESTADO DE SANTA CATARINA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3095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83F65-5DDB-7193-87CC-BB6BCD11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DAD9C559-8640-3D59-D5D2-E05E343E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2 - </a:t>
            </a:r>
            <a:r>
              <a:rPr lang="pt-BR" dirty="0">
                <a:solidFill>
                  <a:srgbClr val="7F7F7F"/>
                </a:solidFill>
              </a:rPr>
              <a:t>Identificar Plano de Trabalho aprovado e alterações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036CD1A-4B4C-ECEB-311E-1EF33022F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2.1</a:t>
            </a:r>
            <a:r>
              <a:rPr lang="pt-BR" dirty="0">
                <a:solidFill>
                  <a:srgbClr val="7F7F7F"/>
                </a:solidFill>
              </a:rPr>
              <a:t> Identificação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2.2</a:t>
            </a:r>
            <a:r>
              <a:rPr lang="pt-BR" dirty="0">
                <a:solidFill>
                  <a:srgbClr val="7F7F7F"/>
                </a:solidFill>
              </a:rPr>
              <a:t> Descrição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2.3</a:t>
            </a:r>
            <a:r>
              <a:rPr lang="pt-BR" dirty="0">
                <a:solidFill>
                  <a:srgbClr val="7F7F7F"/>
                </a:solidFill>
              </a:rPr>
              <a:t> Interveniente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2.4</a:t>
            </a:r>
            <a:r>
              <a:rPr lang="pt-BR" dirty="0">
                <a:solidFill>
                  <a:srgbClr val="7F7F7F"/>
                </a:solidFill>
              </a:rPr>
              <a:t> Recursos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2.5</a:t>
            </a:r>
            <a:r>
              <a:rPr lang="pt-BR" dirty="0">
                <a:solidFill>
                  <a:srgbClr val="7F7F7F"/>
                </a:solidFill>
              </a:rPr>
              <a:t> Demais recursos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2.6</a:t>
            </a:r>
            <a:r>
              <a:rPr lang="pt-BR" dirty="0">
                <a:solidFill>
                  <a:srgbClr val="7F7F7F"/>
                </a:solidFill>
              </a:rPr>
              <a:t> Metas</a:t>
            </a:r>
          </a:p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2.7</a:t>
            </a:r>
            <a:r>
              <a:rPr lang="pt-BR" dirty="0">
                <a:solidFill>
                  <a:srgbClr val="7F7F7F"/>
                </a:solidFill>
              </a:rPr>
              <a:t> Despesas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36399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F980-E3FC-B12B-3F6D-B4764F5B8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648E3-2231-2AFD-7F46-0C90134F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885BB4-D076-7A89-85FD-CBADF5736CB4}"/>
              </a:ext>
            </a:extLst>
          </p:cNvPr>
          <p:cNvSpPr txBox="1"/>
          <p:nvPr/>
        </p:nvSpPr>
        <p:spPr>
          <a:xfrm>
            <a:off x="1274276" y="1669744"/>
            <a:ext cx="10485924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Art. 53. [...]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II - </a:t>
            </a:r>
            <a:r>
              <a:rPr lang="pt-BR" dirty="0">
                <a:solidFill>
                  <a:srgbClr val="727176"/>
                </a:solidFill>
              </a:rPr>
              <a:t>comprovante de devolução dos bens remanescentes, quando exigida;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III - </a:t>
            </a:r>
            <a:r>
              <a:rPr lang="pt-BR" dirty="0">
                <a:solidFill>
                  <a:srgbClr val="727176"/>
                </a:solidFill>
              </a:rPr>
              <a:t>demonstrativo de resultados assinado por contabilista habilitado, contendo todas as despesas e receitas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envolvidas na execução do objeto, nos casos em que houver cobrança de ingresso, taxa de inscrição ou recebimento de quaisquer recursos, públicos ou privados, destinados à execução do objeto;</a:t>
            </a:r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IN-TC 33/24, Anexo VI:</a:t>
            </a:r>
            <a:r>
              <a:rPr lang="pt-BR" sz="1600" dirty="0">
                <a:solidFill>
                  <a:srgbClr val="727176"/>
                </a:solidFill>
              </a:rPr>
              <a:t> Borderô discriminando as receitas e respectivas despesas, no caso de projetos também financiados com </a:t>
            </a:r>
            <a:r>
              <a:rPr lang="pt-BR" sz="1600" b="1" dirty="0">
                <a:solidFill>
                  <a:srgbClr val="A1C84D"/>
                </a:solidFill>
              </a:rPr>
              <a:t>outras fontes de recursos</a:t>
            </a:r>
            <a:r>
              <a:rPr lang="pt-BR" sz="1600" dirty="0">
                <a:solidFill>
                  <a:srgbClr val="727176"/>
                </a:solidFill>
              </a:rPr>
              <a:t> (municipais, estaduais, federais, patrocínio privado, cobrança de ingressos, taxa de inscrição, venda de estandes ou similar), </a:t>
            </a:r>
            <a:r>
              <a:rPr lang="pt-BR" sz="1600" b="1" dirty="0">
                <a:solidFill>
                  <a:srgbClr val="727176"/>
                </a:solidFill>
              </a:rPr>
              <a:t>demonstrando sua reversão para o projeto beneficiado ou em finalidades públicas previamente definidas no termo de ajuste</a:t>
            </a:r>
            <a:r>
              <a:rPr lang="pt-BR" sz="1600" dirty="0">
                <a:solidFill>
                  <a:srgbClr val="727176"/>
                </a:solidFill>
              </a:rPr>
              <a:t>;</a:t>
            </a:r>
            <a:endParaRPr lang="pt-BR" sz="1600" dirty="0"/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3754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48DD-D06A-85C4-9F4F-2304196B4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2825E-9E9F-CFEA-55E7-4DD1AE9B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A68191-6F50-380E-82F6-B5EBEB527EC0}"/>
              </a:ext>
            </a:extLst>
          </p:cNvPr>
          <p:cNvSpPr txBox="1"/>
          <p:nvPr/>
        </p:nvSpPr>
        <p:spPr>
          <a:xfrm>
            <a:off x="1274276" y="1669744"/>
            <a:ext cx="10485924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Art. 53. [...]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IV -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comprovante do recolhimento do saldo de recursos não aplicados; e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V -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outros documentos necessários à comprovação da correta e regular aplicação dos recursos, bem como aqueles exigidos no termo celebrado.</a:t>
            </a:r>
            <a:endParaRPr lang="pt-BR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80790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2294-18A2-3B44-CC48-1A9DF67B5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8D7C1-7106-651B-6167-900CE32B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3BB2F2-63CA-56A1-AA1C-740D58100369}"/>
              </a:ext>
            </a:extLst>
          </p:cNvPr>
          <p:cNvSpPr txBox="1"/>
          <p:nvPr/>
        </p:nvSpPr>
        <p:spPr>
          <a:xfrm>
            <a:off x="1111313" y="1687851"/>
            <a:ext cx="10485924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Convênio – Decreto 127/11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727176"/>
                </a:solidFill>
                <a:effectLst/>
              </a:rPr>
              <a:t>Art. 64. A prestação de contas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final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deverá conter, no mínimo, os seguintes documentos e informações: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relatório de cumprimento do objeto/finalidade;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relação dos bens adquiridos, produzidos ou construídos, se houver e indicação de sua localização;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relação dos serviços prestados, se houver;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IV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relação dos treinados ou capacitados, se houver;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V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relação com o nome, número do CPF, endereço e telefone dos beneficiados, em caso de doação;</a:t>
            </a:r>
            <a:endParaRPr lang="pt-BR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2719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F706-85F6-4B5F-D61D-8C13C07A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343B5-D57F-9812-6479-909B85F6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619DCA-6844-99A9-7417-C41196B34E24}"/>
              </a:ext>
            </a:extLst>
          </p:cNvPr>
          <p:cNvSpPr txBox="1"/>
          <p:nvPr/>
        </p:nvSpPr>
        <p:spPr>
          <a:xfrm>
            <a:off x="1111313" y="1687851"/>
            <a:ext cx="1048592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Convênio – Decreto 127/11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727176"/>
                </a:solidFill>
                <a:effectLst/>
              </a:rPr>
              <a:t>Art. 64. [...]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VI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fotografias dos bens permanentes adquiridos e das obras executadas, se houver;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VII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comprovante de devolução dos bens remanescentes, conforme previsto no termo de convênio;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VIII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manifestação do Conselho Fiscal, quando houver, quanto à correta aplicação dos recursos no objeto do convênio e quanto ao atendimento da finalidade pactuada, em caso de entidade privada sem fins lucrativos;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IX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cópia do termo de recebimento provisório ou definitivo a que se refere o art. 73, inciso I, alíneas “a” e “b”, da Lei Federal nº 8.666, de 21 de junho de 1993, em caso de ente da Federação;</a:t>
            </a:r>
            <a:endParaRPr lang="pt-BR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03530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0F1ED-45C8-4403-D26B-7228BFA8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55CCF-33FF-77E4-BF8A-A8E3DF78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3E0446-0C38-7910-E3A6-A99EAC0B6717}"/>
              </a:ext>
            </a:extLst>
          </p:cNvPr>
          <p:cNvSpPr txBox="1"/>
          <p:nvPr/>
        </p:nvSpPr>
        <p:spPr>
          <a:xfrm>
            <a:off x="1111313" y="1687851"/>
            <a:ext cx="10485924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Convênio – Decreto 127/11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727176"/>
                </a:solidFill>
                <a:effectLst/>
              </a:rPr>
              <a:t>Art. 64. [...]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X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manifestação do controle interno do convenente quanto à regular aplicação dos recursos no objeto do convênio, em caso de ente da federação;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XI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comprovante de recolhimento do saldo de recursos, quando houver;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XII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certidões no Cadastro Específico do INSS (CEI) no caso de obras, na forma da legislação vigente;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XIII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resposta ao questionário elaborado pelo convenente sobre o cumprimento da finalidade do convênio, enviada por meio do Portal das Transferências; e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XIV -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outros documentos que o setor técnico entender necessários para comprovação da correta e regular aplicação dos recursos, bem como aqueles previstos no termo de convênio. </a:t>
            </a:r>
            <a:endParaRPr lang="pt-BR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9774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5958-FE93-7ED1-63D8-1722A1A5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F0F870C-DF29-C5FA-7A01-38330544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96" y="1030686"/>
            <a:ext cx="10070293" cy="4796627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64DA252-EB72-CD25-7CD7-43C9D0BB4E1C}"/>
              </a:ext>
            </a:extLst>
          </p:cNvPr>
          <p:cNvCxnSpPr/>
          <p:nvPr/>
        </p:nvCxnSpPr>
        <p:spPr>
          <a:xfrm>
            <a:off x="8589523" y="4542817"/>
            <a:ext cx="612843" cy="6906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2327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99FC7-D8B6-A9F7-C63C-896C8B49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763EEE24-62E8-1F0E-82B4-78B73FEF2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96" y="1047178"/>
            <a:ext cx="10048931" cy="4703173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0CA8140B-C3E4-3AD7-144E-593B18A3053F}"/>
              </a:ext>
            </a:extLst>
          </p:cNvPr>
          <p:cNvCxnSpPr/>
          <p:nvPr/>
        </p:nvCxnSpPr>
        <p:spPr>
          <a:xfrm>
            <a:off x="8844047" y="4552244"/>
            <a:ext cx="612843" cy="6906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0118A292-0560-C70C-4DE2-1FA47A1F4323}"/>
              </a:ext>
            </a:extLst>
          </p:cNvPr>
          <p:cNvSpPr/>
          <p:nvPr/>
        </p:nvSpPr>
        <p:spPr>
          <a:xfrm>
            <a:off x="2460396" y="1593130"/>
            <a:ext cx="1376313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E898163-F9D8-CE87-A357-7240A86C2151}"/>
              </a:ext>
            </a:extLst>
          </p:cNvPr>
          <p:cNvSpPr/>
          <p:nvPr/>
        </p:nvSpPr>
        <p:spPr>
          <a:xfrm>
            <a:off x="3873128" y="1593130"/>
            <a:ext cx="755434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EDE9FBE-62A3-0376-BE45-7E4694EEFF98}"/>
              </a:ext>
            </a:extLst>
          </p:cNvPr>
          <p:cNvSpPr/>
          <p:nvPr/>
        </p:nvSpPr>
        <p:spPr>
          <a:xfrm>
            <a:off x="4663632" y="1593130"/>
            <a:ext cx="782942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9B6A8-67DC-ABA8-3FF9-04B0BD1BF0E6}"/>
              </a:ext>
            </a:extLst>
          </p:cNvPr>
          <p:cNvSpPr/>
          <p:nvPr/>
        </p:nvSpPr>
        <p:spPr>
          <a:xfrm>
            <a:off x="5482992" y="1593130"/>
            <a:ext cx="782942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0E8477-5EE0-7967-C20A-ED466C540C17}"/>
              </a:ext>
            </a:extLst>
          </p:cNvPr>
          <p:cNvSpPr/>
          <p:nvPr/>
        </p:nvSpPr>
        <p:spPr>
          <a:xfrm>
            <a:off x="6302352" y="1593130"/>
            <a:ext cx="852592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BA4C3148-98EB-A61E-5E27-BEC39E87AF79}"/>
                  </a:ext>
                </a:extLst>
              </p14:cNvPr>
              <p14:cNvContentPartPr/>
              <p14:nvPr/>
            </p14:nvContentPartPr>
            <p14:xfrm>
              <a:off x="3478090" y="4056209"/>
              <a:ext cx="1290600" cy="4716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BA4C3148-98EB-A61E-5E27-BEC39E87AF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4450" y="3948209"/>
                <a:ext cx="1398240" cy="2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6080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65CB9-1A85-3471-ACF4-675A4D4D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AC9C7E3-3F69-58CF-5404-7E98D584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96" y="1047178"/>
            <a:ext cx="10048930" cy="4703173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6AD380CD-3D42-21EA-A6C7-8EDBC6D98F45}"/>
              </a:ext>
            </a:extLst>
          </p:cNvPr>
          <p:cNvCxnSpPr/>
          <p:nvPr/>
        </p:nvCxnSpPr>
        <p:spPr>
          <a:xfrm>
            <a:off x="8928888" y="4589951"/>
            <a:ext cx="612843" cy="6906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9F628080-72CE-DAF6-6EE5-76DEA0F31397}"/>
              </a:ext>
            </a:extLst>
          </p:cNvPr>
          <p:cNvSpPr/>
          <p:nvPr/>
        </p:nvSpPr>
        <p:spPr>
          <a:xfrm>
            <a:off x="3873128" y="1593130"/>
            <a:ext cx="755434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293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7270-1F06-AE63-FF0A-6FEBE4F6E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255ED90-3B0A-406C-9D77-9D06373E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96" y="1047177"/>
            <a:ext cx="10048930" cy="4703173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B4CA196-1CB4-FE08-7DA0-ECD029E98E41}"/>
              </a:ext>
            </a:extLst>
          </p:cNvPr>
          <p:cNvCxnSpPr/>
          <p:nvPr/>
        </p:nvCxnSpPr>
        <p:spPr>
          <a:xfrm>
            <a:off x="8928888" y="4589951"/>
            <a:ext cx="612843" cy="6906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DC37C766-84A4-8856-E7D6-8CB89AE59250}"/>
              </a:ext>
            </a:extLst>
          </p:cNvPr>
          <p:cNvSpPr/>
          <p:nvPr/>
        </p:nvSpPr>
        <p:spPr>
          <a:xfrm>
            <a:off x="5453708" y="1574276"/>
            <a:ext cx="805689" cy="254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877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C6C3-91DC-2D82-2E61-B30B3AFF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87BE37-4ADA-19B8-94BE-A110F6E5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8" y="84841"/>
            <a:ext cx="4823367" cy="63955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845432-8A13-756B-34A6-EF7573563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841"/>
            <a:ext cx="4817619" cy="63955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972690B3-DE2C-2071-19BE-3FF9B1CBDEBC}"/>
                  </a:ext>
                </a:extLst>
              </p14:cNvPr>
              <p14:cNvContentPartPr/>
              <p14:nvPr/>
            </p14:nvContentPartPr>
            <p14:xfrm>
              <a:off x="3242290" y="1621169"/>
              <a:ext cx="360" cy="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972690B3-DE2C-2071-19BE-3FF9B1CBDE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06650" y="1549169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D956AF85-55A0-2D9E-8415-5BF955CA5EFE}"/>
                  </a:ext>
                </a:extLst>
              </p14:cNvPr>
              <p14:cNvContentPartPr/>
              <p14:nvPr/>
            </p14:nvContentPartPr>
            <p14:xfrm>
              <a:off x="1291450" y="1545569"/>
              <a:ext cx="678960" cy="972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D956AF85-55A0-2D9E-8415-5BF955CA5E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5450" y="1473569"/>
                <a:ext cx="7506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455B03D5-A6A1-7A5F-E344-E1906806B72E}"/>
                  </a:ext>
                </a:extLst>
              </p14:cNvPr>
              <p14:cNvContentPartPr/>
              <p14:nvPr/>
            </p14:nvContentPartPr>
            <p14:xfrm>
              <a:off x="1224850" y="3384089"/>
              <a:ext cx="377280" cy="97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455B03D5-A6A1-7A5F-E344-E1906806B7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89210" y="3312089"/>
                <a:ext cx="448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3FA1FA76-83C0-62C3-6927-2C87A7584964}"/>
                  </a:ext>
                </a:extLst>
              </p14:cNvPr>
              <p14:cNvContentPartPr/>
              <p14:nvPr/>
            </p14:nvContentPartPr>
            <p14:xfrm>
              <a:off x="1281730" y="4614569"/>
              <a:ext cx="353880" cy="136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3FA1FA76-83C0-62C3-6927-2C87A75849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5730" y="4542929"/>
                <a:ext cx="42552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5968F4D0-E0A3-8B06-4D04-264B46B3E672}"/>
                  </a:ext>
                </a:extLst>
              </p14:cNvPr>
              <p14:cNvContentPartPr/>
              <p14:nvPr/>
            </p14:nvContentPartPr>
            <p14:xfrm>
              <a:off x="1253650" y="5872049"/>
              <a:ext cx="281880" cy="1044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5968F4D0-E0A3-8B06-4D04-264B46B3E6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17650" y="5800409"/>
                <a:ext cx="3535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E1354C32-A550-7F66-F643-01B0B583AE30}"/>
                  </a:ext>
                </a:extLst>
              </p14:cNvPr>
              <p14:cNvContentPartPr/>
              <p14:nvPr/>
            </p14:nvContentPartPr>
            <p14:xfrm>
              <a:off x="1470010" y="6089129"/>
              <a:ext cx="1037520" cy="1944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E1354C32-A550-7F66-F643-01B0B583AE3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34010" y="6017129"/>
                <a:ext cx="11091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CF228F38-02A1-78F5-6754-2983322C55B0}"/>
                  </a:ext>
                </a:extLst>
              </p14:cNvPr>
              <p14:cNvContentPartPr/>
              <p14:nvPr/>
            </p14:nvContentPartPr>
            <p14:xfrm>
              <a:off x="6343690" y="3049649"/>
              <a:ext cx="310680" cy="2340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CF228F38-02A1-78F5-6754-2983322C55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08050" y="2978009"/>
                <a:ext cx="382320" cy="16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F4C5117-ECA2-1168-2271-0EDA9F109AD3}"/>
              </a:ext>
            </a:extLst>
          </p:cNvPr>
          <p:cNvGrpSpPr/>
          <p:nvPr/>
        </p:nvGrpSpPr>
        <p:grpSpPr>
          <a:xfrm>
            <a:off x="7710970" y="4062689"/>
            <a:ext cx="196560" cy="9720"/>
            <a:chOff x="7710970" y="4062689"/>
            <a:chExt cx="19656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Tinta 39">
                  <a:extLst>
                    <a:ext uri="{FF2B5EF4-FFF2-40B4-BE49-F238E27FC236}">
                      <a16:creationId xmlns:a16="http://schemas.microsoft.com/office/drawing/2014/main" id="{0D5A75A2-44D3-7F12-0841-FE3501AB70C1}"/>
                    </a:ext>
                  </a:extLst>
                </p14:cNvPr>
                <p14:cNvContentPartPr/>
                <p14:nvPr/>
              </p14:nvContentPartPr>
              <p14:xfrm>
                <a:off x="7710970" y="4062689"/>
                <a:ext cx="47880" cy="360"/>
              </p14:xfrm>
            </p:contentPart>
          </mc:Choice>
          <mc:Fallback xmlns="">
            <p:pic>
              <p:nvPicPr>
                <p:cNvPr id="40" name="Tinta 39">
                  <a:extLst>
                    <a:ext uri="{FF2B5EF4-FFF2-40B4-BE49-F238E27FC236}">
                      <a16:creationId xmlns:a16="http://schemas.microsoft.com/office/drawing/2014/main" id="{0D5A75A2-44D3-7F12-0841-FE3501AB70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74970" y="4026689"/>
                  <a:ext cx="1195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1" name="Tinta 40">
                  <a:extLst>
                    <a:ext uri="{FF2B5EF4-FFF2-40B4-BE49-F238E27FC236}">
                      <a16:creationId xmlns:a16="http://schemas.microsoft.com/office/drawing/2014/main" id="{C5A863DD-6333-18CE-B5BE-2DCF800386CF}"/>
                    </a:ext>
                  </a:extLst>
                </p14:cNvPr>
                <p14:cNvContentPartPr/>
                <p14:nvPr/>
              </p14:nvContentPartPr>
              <p14:xfrm>
                <a:off x="7870810" y="4072049"/>
                <a:ext cx="36720" cy="360"/>
              </p14:xfrm>
            </p:contentPart>
          </mc:Choice>
          <mc:Fallback xmlns="">
            <p:pic>
              <p:nvPicPr>
                <p:cNvPr id="41" name="Tinta 40">
                  <a:extLst>
                    <a:ext uri="{FF2B5EF4-FFF2-40B4-BE49-F238E27FC236}">
                      <a16:creationId xmlns:a16="http://schemas.microsoft.com/office/drawing/2014/main" id="{C5A863DD-6333-18CE-B5BE-2DCF800386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35170" y="4036049"/>
                  <a:ext cx="1083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4" name="Tinta 43">
                <a:extLst>
                  <a:ext uri="{FF2B5EF4-FFF2-40B4-BE49-F238E27FC236}">
                    <a16:creationId xmlns:a16="http://schemas.microsoft.com/office/drawing/2014/main" id="{22EA534B-C226-BBAB-C228-2D7A0751C8AB}"/>
                  </a:ext>
                </a:extLst>
              </p14:cNvPr>
              <p14:cNvContentPartPr/>
              <p14:nvPr/>
            </p14:nvContentPartPr>
            <p14:xfrm>
              <a:off x="8568490" y="4062689"/>
              <a:ext cx="434160" cy="720"/>
            </p14:xfrm>
          </p:contentPart>
        </mc:Choice>
        <mc:Fallback xmlns="">
          <p:pic>
            <p:nvPicPr>
              <p:cNvPr id="44" name="Tinta 43">
                <a:extLst>
                  <a:ext uri="{FF2B5EF4-FFF2-40B4-BE49-F238E27FC236}">
                    <a16:creationId xmlns:a16="http://schemas.microsoft.com/office/drawing/2014/main" id="{22EA534B-C226-BBAB-C228-2D7A0751C8A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32490" y="3990689"/>
                <a:ext cx="5058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EFB57EF-D71C-EA90-F5E2-525A5D0EDED9}"/>
              </a:ext>
            </a:extLst>
          </p:cNvPr>
          <p:cNvGrpSpPr/>
          <p:nvPr/>
        </p:nvGrpSpPr>
        <p:grpSpPr>
          <a:xfrm>
            <a:off x="7701250" y="4609169"/>
            <a:ext cx="197280" cy="360"/>
            <a:chOff x="7701250" y="4609169"/>
            <a:chExt cx="1972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Tinta 44">
                  <a:extLst>
                    <a:ext uri="{FF2B5EF4-FFF2-40B4-BE49-F238E27FC236}">
                      <a16:creationId xmlns:a16="http://schemas.microsoft.com/office/drawing/2014/main" id="{5824C07E-2EE1-B3DD-3AAC-9EBF54F454F9}"/>
                    </a:ext>
                  </a:extLst>
                </p14:cNvPr>
                <p14:cNvContentPartPr/>
                <p14:nvPr/>
              </p14:nvContentPartPr>
              <p14:xfrm>
                <a:off x="7701250" y="4609169"/>
                <a:ext cx="56160" cy="360"/>
              </p14:xfrm>
            </p:contentPart>
          </mc:Choice>
          <mc:Fallback xmlns="">
            <p:pic>
              <p:nvPicPr>
                <p:cNvPr id="45" name="Tinta 44">
                  <a:extLst>
                    <a:ext uri="{FF2B5EF4-FFF2-40B4-BE49-F238E27FC236}">
                      <a16:creationId xmlns:a16="http://schemas.microsoft.com/office/drawing/2014/main" id="{5824C07E-2EE1-B3DD-3AAC-9EBF54F454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65610" y="4573529"/>
                  <a:ext cx="127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Tinta 45">
                  <a:extLst>
                    <a:ext uri="{FF2B5EF4-FFF2-40B4-BE49-F238E27FC236}">
                      <a16:creationId xmlns:a16="http://schemas.microsoft.com/office/drawing/2014/main" id="{A9C9684D-F56A-DED5-0EA9-93F33C64BC78}"/>
                    </a:ext>
                  </a:extLst>
                </p14:cNvPr>
                <p14:cNvContentPartPr/>
                <p14:nvPr/>
              </p14:nvContentPartPr>
              <p14:xfrm>
                <a:off x="7870810" y="4609169"/>
                <a:ext cx="27720" cy="360"/>
              </p14:xfrm>
            </p:contentPart>
          </mc:Choice>
          <mc:Fallback xmlns="">
            <p:pic>
              <p:nvPicPr>
                <p:cNvPr id="46" name="Tinta 45">
                  <a:extLst>
                    <a:ext uri="{FF2B5EF4-FFF2-40B4-BE49-F238E27FC236}">
                      <a16:creationId xmlns:a16="http://schemas.microsoft.com/office/drawing/2014/main" id="{A9C9684D-F56A-DED5-0EA9-93F33C64BC7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35170" y="4573529"/>
                  <a:ext cx="993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9" name="Tinta 48">
                <a:extLst>
                  <a:ext uri="{FF2B5EF4-FFF2-40B4-BE49-F238E27FC236}">
                    <a16:creationId xmlns:a16="http://schemas.microsoft.com/office/drawing/2014/main" id="{BA945D85-66E4-02FB-2912-4DE731F33761}"/>
                  </a:ext>
                </a:extLst>
              </p14:cNvPr>
              <p14:cNvContentPartPr/>
              <p14:nvPr/>
            </p14:nvContentPartPr>
            <p14:xfrm>
              <a:off x="8408650" y="4609169"/>
              <a:ext cx="216720" cy="360"/>
            </p14:xfrm>
          </p:contentPart>
        </mc:Choice>
        <mc:Fallback xmlns="">
          <p:pic>
            <p:nvPicPr>
              <p:cNvPr id="49" name="Tinta 48">
                <a:extLst>
                  <a:ext uri="{FF2B5EF4-FFF2-40B4-BE49-F238E27FC236}">
                    <a16:creationId xmlns:a16="http://schemas.microsoft.com/office/drawing/2014/main" id="{BA945D85-66E4-02FB-2912-4DE731F3376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72650" y="4573169"/>
                <a:ext cx="288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1" name="Tinta 50">
                <a:extLst>
                  <a:ext uri="{FF2B5EF4-FFF2-40B4-BE49-F238E27FC236}">
                    <a16:creationId xmlns:a16="http://schemas.microsoft.com/office/drawing/2014/main" id="{8B138DE0-3896-897E-1F87-A93428EAA94F}"/>
                  </a:ext>
                </a:extLst>
              </p14:cNvPr>
              <p14:cNvContentPartPr/>
              <p14:nvPr/>
            </p14:nvContentPartPr>
            <p14:xfrm>
              <a:off x="9134410" y="4618889"/>
              <a:ext cx="320400" cy="360"/>
            </p14:xfrm>
          </p:contentPart>
        </mc:Choice>
        <mc:Fallback xmlns="">
          <p:pic>
            <p:nvPicPr>
              <p:cNvPr id="51" name="Tinta 50">
                <a:extLst>
                  <a:ext uri="{FF2B5EF4-FFF2-40B4-BE49-F238E27FC236}">
                    <a16:creationId xmlns:a16="http://schemas.microsoft.com/office/drawing/2014/main" id="{8B138DE0-3896-897E-1F87-A93428EAA94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98410" y="4582889"/>
                <a:ext cx="3920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Agrupar 53">
            <a:extLst>
              <a:ext uri="{FF2B5EF4-FFF2-40B4-BE49-F238E27FC236}">
                <a16:creationId xmlns:a16="http://schemas.microsoft.com/office/drawing/2014/main" id="{9EDD5140-C181-F416-67AE-6348F02DF1D6}"/>
              </a:ext>
            </a:extLst>
          </p:cNvPr>
          <p:cNvGrpSpPr/>
          <p:nvPr/>
        </p:nvGrpSpPr>
        <p:grpSpPr>
          <a:xfrm>
            <a:off x="7710970" y="3525209"/>
            <a:ext cx="205560" cy="360"/>
            <a:chOff x="7710970" y="3525209"/>
            <a:chExt cx="2055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2" name="Tinta 51">
                  <a:extLst>
                    <a:ext uri="{FF2B5EF4-FFF2-40B4-BE49-F238E27FC236}">
                      <a16:creationId xmlns:a16="http://schemas.microsoft.com/office/drawing/2014/main" id="{E78F93E3-C9F3-16DA-B6F8-F9B4B0C1811B}"/>
                    </a:ext>
                  </a:extLst>
                </p14:cNvPr>
                <p14:cNvContentPartPr/>
                <p14:nvPr/>
              </p14:nvContentPartPr>
              <p14:xfrm>
                <a:off x="7710970" y="3525209"/>
                <a:ext cx="46080" cy="360"/>
              </p14:xfrm>
            </p:contentPart>
          </mc:Choice>
          <mc:Fallback xmlns="">
            <p:pic>
              <p:nvPicPr>
                <p:cNvPr id="52" name="Tinta 51">
                  <a:extLst>
                    <a:ext uri="{FF2B5EF4-FFF2-40B4-BE49-F238E27FC236}">
                      <a16:creationId xmlns:a16="http://schemas.microsoft.com/office/drawing/2014/main" id="{E78F93E3-C9F3-16DA-B6F8-F9B4B0C1811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74970" y="3489569"/>
                  <a:ext cx="117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3" name="Tinta 52">
                  <a:extLst>
                    <a:ext uri="{FF2B5EF4-FFF2-40B4-BE49-F238E27FC236}">
                      <a16:creationId xmlns:a16="http://schemas.microsoft.com/office/drawing/2014/main" id="{F1083FF3-EEEB-9497-6792-FBCA1876CD72}"/>
                    </a:ext>
                  </a:extLst>
                </p14:cNvPr>
                <p14:cNvContentPartPr/>
                <p14:nvPr/>
              </p14:nvContentPartPr>
              <p14:xfrm>
                <a:off x="7861450" y="3525209"/>
                <a:ext cx="55080" cy="360"/>
              </p14:xfrm>
            </p:contentPart>
          </mc:Choice>
          <mc:Fallback xmlns="">
            <p:pic>
              <p:nvPicPr>
                <p:cNvPr id="53" name="Tinta 52">
                  <a:extLst>
                    <a:ext uri="{FF2B5EF4-FFF2-40B4-BE49-F238E27FC236}">
                      <a16:creationId xmlns:a16="http://schemas.microsoft.com/office/drawing/2014/main" id="{F1083FF3-EEEB-9497-6792-FBCA1876CD7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825810" y="3489569"/>
                  <a:ext cx="12672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5" name="Tinta 54">
                <a:extLst>
                  <a:ext uri="{FF2B5EF4-FFF2-40B4-BE49-F238E27FC236}">
                    <a16:creationId xmlns:a16="http://schemas.microsoft.com/office/drawing/2014/main" id="{151FB083-81C3-757E-A122-32CE13417EFD}"/>
                  </a:ext>
                </a:extLst>
              </p14:cNvPr>
              <p14:cNvContentPartPr/>
              <p14:nvPr/>
            </p14:nvContentPartPr>
            <p14:xfrm>
              <a:off x="8568490" y="3525209"/>
              <a:ext cx="443880" cy="360"/>
            </p14:xfrm>
          </p:contentPart>
        </mc:Choice>
        <mc:Fallback xmlns="">
          <p:pic>
            <p:nvPicPr>
              <p:cNvPr id="55" name="Tinta 54">
                <a:extLst>
                  <a:ext uri="{FF2B5EF4-FFF2-40B4-BE49-F238E27FC236}">
                    <a16:creationId xmlns:a16="http://schemas.microsoft.com/office/drawing/2014/main" id="{151FB083-81C3-757E-A122-32CE13417EF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532490" y="3489569"/>
                <a:ext cx="5155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004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2A6A1-5FA0-D777-1805-9D8011B2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6C1D73F-B7FB-27A6-384C-F1BB4138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2.1</a:t>
            </a:r>
            <a:r>
              <a:rPr lang="pt-BR" dirty="0">
                <a:solidFill>
                  <a:srgbClr val="7F7F7F"/>
                </a:solidFill>
              </a:rPr>
              <a:t> Identificação</a:t>
            </a:r>
            <a:br>
              <a:rPr lang="pt-BR" dirty="0">
                <a:solidFill>
                  <a:srgbClr val="7F7F7F"/>
                </a:solidFill>
              </a:rPr>
            </a:b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B4E8ADFF-AD63-C275-13CF-08A6F76D0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5CB7C1-6723-8664-C815-E0E1C8F9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011"/>
          <a:stretch/>
        </p:blipFill>
        <p:spPr>
          <a:xfrm>
            <a:off x="1163120" y="1651000"/>
            <a:ext cx="10597080" cy="34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836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CB0F7-2D32-A8BC-8E74-AF6AADC1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8B1B3-1F04-3F77-D59F-67D6973D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974CAC-9663-B03D-2E32-39279E6EE2FC}"/>
              </a:ext>
            </a:extLst>
          </p:cNvPr>
          <p:cNvSpPr txBox="1"/>
          <p:nvPr/>
        </p:nvSpPr>
        <p:spPr>
          <a:xfrm>
            <a:off x="1165634" y="1732958"/>
            <a:ext cx="102055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Deve ser emitido em todas as prestações de contas, parciais e finais.</a:t>
            </a:r>
          </a:p>
          <a:p>
            <a:pPr marL="285750" indent="-285750"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Para os instrumentos cadastrado no módulo Transferências o parecer pode ser feito no sistema, no campo Conclusão da funcionalidade Realizar Análise da Prestação de Contas</a:t>
            </a:r>
          </a:p>
          <a:p>
            <a:endParaRPr lang="pt-BR" dirty="0">
              <a:solidFill>
                <a:srgbClr val="727176"/>
              </a:solidFill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37E3EB-E072-5DA6-C75A-5BD9EA83F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088"/>
          <a:stretch>
            <a:fillRect/>
          </a:stretch>
        </p:blipFill>
        <p:spPr>
          <a:xfrm>
            <a:off x="1024367" y="3426643"/>
            <a:ext cx="10647834" cy="1004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0FDE2A1-63E1-262F-D7E7-0C70CFF6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982"/>
          <a:stretch>
            <a:fillRect/>
          </a:stretch>
        </p:blipFill>
        <p:spPr>
          <a:xfrm>
            <a:off x="1024353" y="4852125"/>
            <a:ext cx="10647848" cy="1004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9AF9D28-0F93-19CC-AA2E-E6DF7AC9336B}"/>
              </a:ext>
            </a:extLst>
          </p:cNvPr>
          <p:cNvSpPr/>
          <p:nvPr/>
        </p:nvSpPr>
        <p:spPr>
          <a:xfrm>
            <a:off x="6768445" y="3940404"/>
            <a:ext cx="1112363" cy="282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E300280-7E62-BA79-095D-47F0D9E5BFC9}"/>
              </a:ext>
            </a:extLst>
          </p:cNvPr>
          <p:cNvSpPr/>
          <p:nvPr/>
        </p:nvSpPr>
        <p:spPr>
          <a:xfrm>
            <a:off x="2292284" y="5212834"/>
            <a:ext cx="1112363" cy="282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8021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7983-C67D-6471-6CB9-E7279099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78C2-038D-857D-FD06-1CF027FB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04DBAE-46F1-5F71-6289-04CCC382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522"/>
          <a:stretch>
            <a:fillRect/>
          </a:stretch>
        </p:blipFill>
        <p:spPr>
          <a:xfrm>
            <a:off x="1019092" y="1919661"/>
            <a:ext cx="5076908" cy="386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343332-EBE8-0200-824E-A2CE55DD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07"/>
          <a:stretch>
            <a:fillRect/>
          </a:stretch>
        </p:blipFill>
        <p:spPr>
          <a:xfrm>
            <a:off x="6442547" y="1919660"/>
            <a:ext cx="5231793" cy="386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32177444-8575-56B0-5D7A-AB584AD48EC3}"/>
                  </a:ext>
                </a:extLst>
              </p14:cNvPr>
              <p14:cNvContentPartPr/>
              <p14:nvPr/>
            </p14:nvContentPartPr>
            <p14:xfrm>
              <a:off x="2120890" y="4863329"/>
              <a:ext cx="448200" cy="1008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32177444-8575-56B0-5D7A-AB584AD48E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4890" y="4791689"/>
                <a:ext cx="5198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372570A3-FFBE-E365-EA53-09F7FF4E8BD5}"/>
                  </a:ext>
                </a:extLst>
              </p14:cNvPr>
              <p14:cNvContentPartPr/>
              <p14:nvPr/>
            </p14:nvContentPartPr>
            <p14:xfrm>
              <a:off x="7635370" y="4760369"/>
              <a:ext cx="434520" cy="7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372570A3-FFBE-E365-EA53-09F7FF4E8B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9370" y="4616369"/>
                <a:ext cx="5061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ED45CE65-E370-D221-F14F-99DACC216608}"/>
                  </a:ext>
                </a:extLst>
              </p14:cNvPr>
              <p14:cNvContentPartPr/>
              <p14:nvPr/>
            </p14:nvContentPartPr>
            <p14:xfrm>
              <a:off x="2073730" y="2790089"/>
              <a:ext cx="480600" cy="1944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ED45CE65-E370-D221-F14F-99DACC2166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7730" y="2718089"/>
                <a:ext cx="5522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367517B7-B5DB-BD7A-DCD3-C72FFBFF8EAD}"/>
                  </a:ext>
                </a:extLst>
              </p14:cNvPr>
              <p14:cNvContentPartPr/>
              <p14:nvPr/>
            </p14:nvContentPartPr>
            <p14:xfrm>
              <a:off x="7521970" y="2771009"/>
              <a:ext cx="566280" cy="381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367517B7-B5DB-BD7A-DCD3-C72FFBFF8EA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85970" y="2699009"/>
                <a:ext cx="637920" cy="18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51495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A408D-A75B-50BE-A5FA-BDA8969D5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A4820-2695-F85C-E402-BA475E4B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1732C4-8CC2-C5F0-EA39-99482B791065}"/>
              </a:ext>
            </a:extLst>
          </p:cNvPr>
          <p:cNvSpPr txBox="1"/>
          <p:nvPr/>
        </p:nvSpPr>
        <p:spPr>
          <a:xfrm>
            <a:off x="1165634" y="1732958"/>
            <a:ext cx="102055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727176"/>
                </a:solidFill>
              </a:rPr>
              <a:t>Termo de Fomento e de Colaboração - Decreto 1.196/17</a:t>
            </a:r>
            <a:endParaRPr lang="pt-BR" dirty="0"/>
          </a:p>
          <a:p>
            <a:pPr algn="just"/>
            <a:endParaRPr lang="pt-BR" b="1" u="sng" dirty="0"/>
          </a:p>
          <a:p>
            <a:pPr algn="just"/>
            <a:r>
              <a:rPr lang="pt-BR" b="1" u="sng" dirty="0">
                <a:solidFill>
                  <a:srgbClr val="727176"/>
                </a:solidFill>
              </a:rPr>
              <a:t>Art. 58</a:t>
            </a:r>
            <a:r>
              <a:rPr lang="pt-BR" dirty="0">
                <a:solidFill>
                  <a:srgbClr val="727176"/>
                </a:solidFill>
              </a:rPr>
              <a:t> O gestor emitirá parecer técnico de análise de prestação de contas da parceria, observado o disposto no art. 56 deste Decreto, manifestando-se especialmente sobre os seguintes aspectos: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 - </a:t>
            </a:r>
            <a:r>
              <a:rPr lang="pt-BR" dirty="0">
                <a:solidFill>
                  <a:srgbClr val="A1C84D"/>
                </a:solidFill>
              </a:rPr>
              <a:t>regular aplicação dos recursos </a:t>
            </a:r>
            <a:r>
              <a:rPr lang="pt-BR" dirty="0">
                <a:solidFill>
                  <a:srgbClr val="727176"/>
                </a:solidFill>
              </a:rPr>
              <a:t>nas despesas autorizadas no plano de trabalho, de acordo com a finalidade pactuada;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II - </a:t>
            </a:r>
            <a:r>
              <a:rPr lang="pt-BR" dirty="0">
                <a:solidFill>
                  <a:srgbClr val="A1C84D"/>
                </a:solidFill>
              </a:rPr>
              <a:t>observância do plano de trabalho</a:t>
            </a:r>
            <a:r>
              <a:rPr lang="pt-BR" dirty="0">
                <a:solidFill>
                  <a:srgbClr val="727176"/>
                </a:solidFill>
              </a:rPr>
              <a:t>, das cláusulas pactuadas, das normas regulamentares e dos princípios da legalidade, legitimidade, impessoalidade, moralidade, publicidade, economicidade e eficiência;</a:t>
            </a:r>
            <a:br>
              <a:rPr lang="pt-BR" dirty="0">
                <a:solidFill>
                  <a:srgbClr val="727176"/>
                </a:solidFill>
              </a:rPr>
            </a:b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92420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A718C-BF75-0761-65FB-4FF092AA6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644B0-62C8-CD0B-9272-5B1E61CD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C4A5DD-6C83-F1B8-A146-2454241A915D}"/>
              </a:ext>
            </a:extLst>
          </p:cNvPr>
          <p:cNvSpPr txBox="1"/>
          <p:nvPr/>
        </p:nvSpPr>
        <p:spPr>
          <a:xfrm>
            <a:off x="1175061" y="1751812"/>
            <a:ext cx="1020551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727176"/>
                </a:solidFill>
              </a:rPr>
              <a:t>Termo de Fomento e de Colaboração - Decreto 1.196/17</a:t>
            </a:r>
            <a:endParaRPr lang="pt-BR" dirty="0"/>
          </a:p>
          <a:p>
            <a:pPr algn="just"/>
            <a:endParaRPr lang="pt-BR" b="1" u="sng" dirty="0"/>
          </a:p>
          <a:p>
            <a:pPr algn="just"/>
            <a:r>
              <a:rPr lang="pt-BR" b="1" u="sng" dirty="0">
                <a:solidFill>
                  <a:srgbClr val="727176"/>
                </a:solidFill>
              </a:rPr>
              <a:t>Art. 58</a:t>
            </a:r>
            <a:r>
              <a:rPr lang="pt-BR" dirty="0">
                <a:solidFill>
                  <a:srgbClr val="727176"/>
                </a:solidFill>
              </a:rPr>
              <a:t> [...]</a:t>
            </a:r>
          </a:p>
          <a:p>
            <a:pPr algn="just"/>
            <a:r>
              <a:rPr lang="pt-BR" dirty="0">
                <a:solidFill>
                  <a:srgbClr val="727176"/>
                </a:solidFill>
              </a:rPr>
              <a:t>III - </a:t>
            </a:r>
            <a:r>
              <a:rPr lang="pt-BR" dirty="0">
                <a:solidFill>
                  <a:srgbClr val="A1C84D"/>
                </a:solidFill>
              </a:rPr>
              <a:t>cumprimento do objeto e das metas pactuadas e alcance dos resultados </a:t>
            </a:r>
            <a:r>
              <a:rPr lang="pt-BR" dirty="0">
                <a:solidFill>
                  <a:srgbClr val="727176"/>
                </a:solidFill>
              </a:rPr>
              <a:t>previstos no plano de trabalho;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IV - avaliação quanto à </a:t>
            </a:r>
            <a:r>
              <a:rPr lang="pt-BR" dirty="0">
                <a:solidFill>
                  <a:srgbClr val="A1C84D"/>
                </a:solidFill>
              </a:rPr>
              <a:t>eficácia e efetividade das ações</a:t>
            </a:r>
            <a:r>
              <a:rPr lang="pt-BR" dirty="0">
                <a:solidFill>
                  <a:srgbClr val="727176"/>
                </a:solidFill>
              </a:rPr>
              <a:t>, de acordo com a finalidade pactuada;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V - </a:t>
            </a:r>
            <a:r>
              <a:rPr lang="pt-BR" dirty="0">
                <a:solidFill>
                  <a:srgbClr val="A1C84D"/>
                </a:solidFill>
              </a:rPr>
              <a:t>compatibilidade dos preços contratados </a:t>
            </a:r>
            <a:r>
              <a:rPr lang="pt-BR" dirty="0">
                <a:solidFill>
                  <a:srgbClr val="727176"/>
                </a:solidFill>
              </a:rPr>
              <a:t>com os valores aprovados no plano de trabalho;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99479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E93E-B79E-3683-9054-E56B57E33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9F058-5B6F-3B7D-7973-6AFFE6AD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F82F52-2FA4-4049-898A-C252A77E6B92}"/>
              </a:ext>
            </a:extLst>
          </p:cNvPr>
          <p:cNvSpPr txBox="1"/>
          <p:nvPr/>
        </p:nvSpPr>
        <p:spPr>
          <a:xfrm>
            <a:off x="1193915" y="1751812"/>
            <a:ext cx="102055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727176"/>
                </a:solidFill>
              </a:rPr>
              <a:t>Termo de Fomento e de Colaboração - Decreto 1.196/17</a:t>
            </a:r>
            <a:endParaRPr lang="pt-BR" dirty="0"/>
          </a:p>
          <a:p>
            <a:pPr algn="just"/>
            <a:endParaRPr lang="pt-BR" b="1" u="sng" dirty="0"/>
          </a:p>
          <a:p>
            <a:pPr algn="just"/>
            <a:r>
              <a:rPr lang="pt-BR" b="1" u="sng" dirty="0">
                <a:solidFill>
                  <a:srgbClr val="727176"/>
                </a:solidFill>
              </a:rPr>
              <a:t>Art. 58</a:t>
            </a:r>
            <a:r>
              <a:rPr lang="pt-BR" dirty="0">
                <a:solidFill>
                  <a:srgbClr val="727176"/>
                </a:solidFill>
              </a:rPr>
              <a:t> [...]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VI - </a:t>
            </a:r>
            <a:r>
              <a:rPr lang="pt-BR" dirty="0">
                <a:solidFill>
                  <a:srgbClr val="A1C84D"/>
                </a:solidFill>
              </a:rPr>
              <a:t>regularidade dos documentos </a:t>
            </a:r>
            <a:r>
              <a:rPr lang="pt-BR" dirty="0">
                <a:solidFill>
                  <a:srgbClr val="727176"/>
                </a:solidFill>
              </a:rPr>
              <a:t>comprobatórios das despesas e da composição da prestação de contas;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VII - </a:t>
            </a:r>
            <a:r>
              <a:rPr lang="pt-BR" dirty="0">
                <a:solidFill>
                  <a:srgbClr val="A1C84D"/>
                </a:solidFill>
              </a:rPr>
              <a:t>cumprimento da contrapartida </a:t>
            </a:r>
            <a:r>
              <a:rPr lang="pt-BR" dirty="0">
                <a:solidFill>
                  <a:srgbClr val="727176"/>
                </a:solidFill>
              </a:rPr>
              <a:t>pactuada, se houver; e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VIII - </a:t>
            </a:r>
            <a:r>
              <a:rPr lang="pt-BR" dirty="0">
                <a:solidFill>
                  <a:srgbClr val="A1C84D"/>
                </a:solidFill>
              </a:rPr>
              <a:t>devolução de eventual crédito </a:t>
            </a:r>
            <a:r>
              <a:rPr lang="pt-BR" dirty="0">
                <a:solidFill>
                  <a:srgbClr val="727176"/>
                </a:solidFill>
              </a:rPr>
              <a:t>ao concedente.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44624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B2D27-9610-32CF-B2C4-2F294443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A4908-F9F9-657A-9A4D-3D83050B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3FC677A-5BF1-6481-B8F1-7FA81B044FCE}"/>
              </a:ext>
            </a:extLst>
          </p:cNvPr>
          <p:cNvSpPr txBox="1"/>
          <p:nvPr/>
        </p:nvSpPr>
        <p:spPr>
          <a:xfrm>
            <a:off x="1165634" y="1714105"/>
            <a:ext cx="102055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727176"/>
                </a:solidFill>
              </a:rPr>
              <a:t>Termo de Fomento e de Colaboração - Decreto 1.196/17</a:t>
            </a:r>
            <a:endParaRPr lang="pt-BR" dirty="0"/>
          </a:p>
          <a:p>
            <a:endParaRPr lang="pt-BR" b="1" u="sng" dirty="0"/>
          </a:p>
          <a:p>
            <a:r>
              <a:rPr lang="pt-BR" b="1" u="sng" dirty="0">
                <a:solidFill>
                  <a:srgbClr val="727176"/>
                </a:solidFill>
              </a:rPr>
              <a:t>Art. 58</a:t>
            </a:r>
            <a:r>
              <a:rPr lang="pt-BR" dirty="0">
                <a:solidFill>
                  <a:srgbClr val="727176"/>
                </a:solidFill>
              </a:rPr>
              <a:t> [...]</a:t>
            </a:r>
          </a:p>
          <a:p>
            <a:r>
              <a:rPr lang="pt-BR" dirty="0">
                <a:solidFill>
                  <a:srgbClr val="727176"/>
                </a:solidFill>
              </a:rPr>
              <a:t>§ 1º Para fins de avaliação quanto à eficácia e efetividade das ações em execução ou que já foram realizadas, o parecer técnico deverá mencionar:</a:t>
            </a:r>
          </a:p>
          <a:p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 - os resultados já alcançados e seus benefícios;</a:t>
            </a:r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II - os impactos econômicos ou sociais;</a:t>
            </a:r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III - o grau de satisfação do público-alvo; e</a:t>
            </a:r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IV - a possibilidade de sustentabilidade das ações após a conclusão do objeto pactuado.</a:t>
            </a:r>
          </a:p>
          <a:p>
            <a:br>
              <a:rPr lang="pt-BR" dirty="0">
                <a:solidFill>
                  <a:srgbClr val="727176"/>
                </a:solidFill>
              </a:rPr>
            </a:br>
            <a:r>
              <a:rPr lang="pt-BR" dirty="0">
                <a:solidFill>
                  <a:srgbClr val="727176"/>
                </a:solidFill>
              </a:rPr>
              <a:t>§ 2º O administrador público, mediante justificativa prévia, poderá dispensar o cumprimento do disposto nos incisos II a IV do § 1º deste artigo, quando a exigência for desproporcional à complexidade da parceria.</a:t>
            </a: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10310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F5B7E-AF8E-1961-6B17-1BB1B0493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03B48-EE96-E239-EB61-5D413091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79A927-84E9-77DF-7C52-5F554C2E21E7}"/>
              </a:ext>
            </a:extLst>
          </p:cNvPr>
          <p:cNvSpPr txBox="1"/>
          <p:nvPr/>
        </p:nvSpPr>
        <p:spPr>
          <a:xfrm>
            <a:off x="1165634" y="1751812"/>
            <a:ext cx="1020551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Convênio – Decreto 127/11</a:t>
            </a: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Art. 66. Incumbe ao concedente analisar a aplicação dos recursos transferidos ao convenente e se manifestar, fundamentadamente, sobre: (Redação dada pelo Decreto nº 1.476, de 09 de abril de 2013)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I – </a:t>
            </a:r>
            <a:r>
              <a:rPr lang="pt-BR" dirty="0">
                <a:solidFill>
                  <a:srgbClr val="A1C84D"/>
                </a:solidFill>
              </a:rPr>
              <a:t>regular aplicação dos recursos </a:t>
            </a:r>
            <a:r>
              <a:rPr lang="pt-BR" dirty="0">
                <a:solidFill>
                  <a:srgbClr val="727176"/>
                </a:solidFill>
              </a:rPr>
              <a:t>no objeto;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II – observância na aplicação dos recursos dos </a:t>
            </a:r>
            <a:r>
              <a:rPr lang="pt-BR" dirty="0">
                <a:solidFill>
                  <a:srgbClr val="A1C84D"/>
                </a:solidFill>
              </a:rPr>
              <a:t>princípios da legalidade, legitimidade, economicidade e impessoalidade</a:t>
            </a:r>
            <a:r>
              <a:rPr lang="pt-BR" dirty="0">
                <a:solidFill>
                  <a:srgbClr val="727176"/>
                </a:solidFill>
              </a:rPr>
              <a:t> e das normas regulamentares editadas pelo concedente;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III – </a:t>
            </a:r>
            <a:r>
              <a:rPr lang="pt-BR" dirty="0">
                <a:solidFill>
                  <a:srgbClr val="A1C84D"/>
                </a:solidFill>
              </a:rPr>
              <a:t>cumprimento do plano de trabalho </a:t>
            </a:r>
            <a:r>
              <a:rPr lang="pt-BR" dirty="0">
                <a:solidFill>
                  <a:srgbClr val="727176"/>
                </a:solidFill>
              </a:rPr>
              <a:t>e das disposições conveniadas;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IV – </a:t>
            </a:r>
            <a:r>
              <a:rPr lang="pt-BR" dirty="0">
                <a:solidFill>
                  <a:srgbClr val="A1C84D"/>
                </a:solidFill>
              </a:rPr>
              <a:t>regularidade dos documentos </a:t>
            </a:r>
            <a:r>
              <a:rPr lang="pt-BR" dirty="0">
                <a:solidFill>
                  <a:srgbClr val="727176"/>
                </a:solidFill>
              </a:rPr>
              <a:t>comprobatórios da despesa e da composição da prestação de contas; </a:t>
            </a:r>
          </a:p>
        </p:txBody>
      </p:sp>
    </p:spTree>
    <p:extLst>
      <p:ext uri="{BB962C8B-B14F-4D97-AF65-F5344CB8AC3E}">
        <p14:creationId xmlns:p14="http://schemas.microsoft.com/office/powerpoint/2010/main" val="41586197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D525-072C-8121-8C8B-A18B27D22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F4889-99B8-2107-24B4-DB6C634E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8-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8D9350-0BE3-873C-9EA0-EE50DF1B96C4}"/>
              </a:ext>
            </a:extLst>
          </p:cNvPr>
          <p:cNvSpPr txBox="1"/>
          <p:nvPr/>
        </p:nvSpPr>
        <p:spPr>
          <a:xfrm>
            <a:off x="1175061" y="1723532"/>
            <a:ext cx="1020551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Convênio – Decreto 127/11</a:t>
            </a:r>
            <a:endParaRPr lang="pt-B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>
              <a:solidFill>
                <a:srgbClr val="727176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Art. 66. [...]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V – </a:t>
            </a:r>
            <a:r>
              <a:rPr lang="pt-BR" dirty="0">
                <a:solidFill>
                  <a:srgbClr val="A1C84D"/>
                </a:solidFill>
              </a:rPr>
              <a:t>execução</a:t>
            </a:r>
            <a:r>
              <a:rPr lang="pt-BR" dirty="0">
                <a:solidFill>
                  <a:srgbClr val="727176"/>
                </a:solidFill>
              </a:rPr>
              <a:t> total ou parcial </a:t>
            </a:r>
            <a:r>
              <a:rPr lang="pt-BR" dirty="0">
                <a:solidFill>
                  <a:srgbClr val="A1C84D"/>
                </a:solidFill>
              </a:rPr>
              <a:t>do objeto</a:t>
            </a:r>
            <a:r>
              <a:rPr lang="pt-BR" dirty="0">
                <a:solidFill>
                  <a:srgbClr val="727176"/>
                </a:solidFill>
              </a:rPr>
              <a:t>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VI – </a:t>
            </a:r>
            <a:r>
              <a:rPr lang="pt-BR" dirty="0">
                <a:solidFill>
                  <a:srgbClr val="A1C84D"/>
                </a:solidFill>
              </a:rPr>
              <a:t>aplicação </a:t>
            </a:r>
            <a:r>
              <a:rPr lang="pt-BR" dirty="0">
                <a:solidFill>
                  <a:srgbClr val="727176"/>
                </a:solidFill>
              </a:rPr>
              <a:t>total ou parcial </a:t>
            </a:r>
            <a:r>
              <a:rPr lang="pt-BR" dirty="0">
                <a:solidFill>
                  <a:srgbClr val="A1C84D"/>
                </a:solidFill>
              </a:rPr>
              <a:t>da contrapartida</a:t>
            </a:r>
            <a:r>
              <a:rPr lang="pt-BR" dirty="0">
                <a:solidFill>
                  <a:srgbClr val="727176"/>
                </a:solidFill>
              </a:rPr>
              <a:t>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VII – </a:t>
            </a:r>
            <a:r>
              <a:rPr lang="pt-BR" dirty="0">
                <a:solidFill>
                  <a:srgbClr val="A1C84D"/>
                </a:solidFill>
              </a:rPr>
              <a:t>devolução ao concedente de eventual saldo </a:t>
            </a:r>
            <a:r>
              <a:rPr lang="pt-BR" dirty="0">
                <a:solidFill>
                  <a:srgbClr val="727176"/>
                </a:solidFill>
              </a:rPr>
              <a:t>de recursos não aplicados no objeto do repasse, inclusive os decorrentes de receitas de aplicações financeiras;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VIII – </a:t>
            </a:r>
            <a:r>
              <a:rPr lang="pt-BR" dirty="0">
                <a:solidFill>
                  <a:srgbClr val="A1C84D"/>
                </a:solidFill>
              </a:rPr>
              <a:t>atingimento da finalidade </a:t>
            </a:r>
            <a:r>
              <a:rPr lang="pt-BR" dirty="0">
                <a:solidFill>
                  <a:srgbClr val="727176"/>
                </a:solidFill>
              </a:rPr>
              <a:t>pactuada; 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IX – outros aspectos relevantes.</a:t>
            </a: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6602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F5B9C-3E46-FAB0-9D4B-1CAC36591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AB261DD-1BA7-99AD-57D3-D704187D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215D70-5601-D182-08E1-3A1C1F403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Apresentação da prestação de contas fora do prazo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O beneficiário deveria apresentar a prestação de contas até o dia 15/06/09. No entanto, protocolou-a em 07/01/10.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</a:t>
            </a:r>
          </a:p>
          <a:p>
            <a:pPr marL="0" indent="0" algn="just">
              <a:buNone/>
            </a:pPr>
            <a:endParaRPr lang="pt-BR" sz="2000" dirty="0">
              <a:solidFill>
                <a:srgbClr val="A1C84D"/>
              </a:solidFill>
            </a:endParaRPr>
          </a:p>
          <a:p>
            <a:pPr marL="0" indent="0" algn="just">
              <a:buNone/>
            </a:pPr>
            <a:endParaRPr lang="pt-BR" sz="2000" dirty="0">
              <a:effectLst/>
            </a:endParaRPr>
          </a:p>
          <a:p>
            <a:pPr algn="just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Pagamento de despesas não previstas no Plano de Trabalho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 beneficiária efetuou pagamento de despesas não previstas no Plano de Trabalho. Em diligência glosar os valores.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beneficiário não devolve o valor glosado.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 valor glosado.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69685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3D3DC-A629-53B3-ADB4-A4B6F2FA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07349A2-FF0A-3868-D759-25AAF277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dirty="0">
                <a:solidFill>
                  <a:srgbClr val="A1C84D"/>
                </a:solidFill>
              </a:rPr>
              <a:t>9</a:t>
            </a:r>
            <a:r>
              <a:rPr lang="pt-BR" i="0" dirty="0">
                <a:solidFill>
                  <a:srgbClr val="A1C84D"/>
                </a:solidFill>
                <a:effectLst/>
              </a:rPr>
              <a:t>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318596-4308-B0DB-4EA7-65CAE1495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Ausência de orçamento prévio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não apresentou os três orçamentos e nem comprovou circunstâncias que inviabilizassem a competição quando da aquisição das mercadorias.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 -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pesquisa de preço realizada na internet ou orçamento solicitado pelo analista da PC ao fornecedor.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 -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indícios ou prova de conluio entre o beneficiário e o fornecedor.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11700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B9C09-8C7F-76D7-6C42-2EEE5E9C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D63DF-C17A-9104-C899-D0D57DDB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2.2</a:t>
            </a:r>
            <a:r>
              <a:rPr lang="pt-BR" dirty="0">
                <a:solidFill>
                  <a:srgbClr val="7F7F7F"/>
                </a:solidFill>
              </a:rPr>
              <a:t> Descrição</a:t>
            </a:r>
            <a:br>
              <a:rPr lang="pt-BR" dirty="0">
                <a:solidFill>
                  <a:srgbClr val="7F7F7F"/>
                </a:solidFill>
              </a:rPr>
            </a:b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61DCC0-1EEA-3D95-58EE-282A3DAEF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E0F27C-BCBD-7CEE-054E-A8D42BBD3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351"/>
          <a:stretch/>
        </p:blipFill>
        <p:spPr>
          <a:xfrm>
            <a:off x="1244600" y="1651000"/>
            <a:ext cx="9329848" cy="44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22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89436-871D-A5C0-8D0A-311EE1A8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101BE14-A6F0-B920-C4D5-8995EBE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43723E-0084-D2C3-E869-98B976E6C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Despesas com valores superiores aos orçados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Despesas executadas por fornecedor cotado no orçamento prévio, por valores superiores aos orçados originalmente, sem apresentação de justificativa. Em diligência glosar os valores.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não devolve o valor glosado.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 valor glosado.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266593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9713E-5F05-4F35-5921-E6A3F9F3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33A9BC5-BC75-8093-FB34-8F2DA800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B697F2-A824-457A-822A-E09C1AB47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Ausência de assinatura no balancete 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Balancete não foi assinado pelo representante legal da entidade.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503364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2BB4-11B0-2CCB-7389-E46E624F0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4460BC9-ACD6-D019-DFD6-DBCB5C94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27DA71-AD44-7693-BBB6-A053D1601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Ressarcimento indevido do valor da contrapartida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aporta a contrapartida na conta específica. Após executado o objeto há saldo, beneficiário se ressarce integralmente do valor.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beneficiário não realiza devolução da parte do saldo pertencente ao Estado, de acordo com a proporção pactuada, prevista no instrumento.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os valores, de acordo com a proporção pactuada.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381470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13176-007C-8071-EF78-D1D7429F7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A9401EF-0575-18D6-E9C3-57751F18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013D68-D384-143B-8441-7F1F926A2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Ressarcimento indevido do valor da contrapartida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745DF7-3EC3-0661-97FE-289AA2AA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23" t="8182" r="8678" b="42427"/>
          <a:stretch/>
        </p:blipFill>
        <p:spPr>
          <a:xfrm>
            <a:off x="1152807" y="3808297"/>
            <a:ext cx="6587447" cy="13837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94E40E5-2CD4-470F-BB71-F6E97F60D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4" y="3690061"/>
            <a:ext cx="3696216" cy="2486372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7224EBF-A7C9-D3AD-AAE5-252131AA01B7}"/>
              </a:ext>
            </a:extLst>
          </p:cNvPr>
          <p:cNvCxnSpPr>
            <a:cxnSpLocks/>
          </p:cNvCxnSpPr>
          <p:nvPr/>
        </p:nvCxnSpPr>
        <p:spPr>
          <a:xfrm>
            <a:off x="2236206" y="4927351"/>
            <a:ext cx="7052649" cy="785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D0C8DBE-EE47-80CD-97BF-545039A232DB}"/>
              </a:ext>
            </a:extLst>
          </p:cNvPr>
          <p:cNvCxnSpPr>
            <a:cxnSpLocks/>
          </p:cNvCxnSpPr>
          <p:nvPr/>
        </p:nvCxnSpPr>
        <p:spPr>
          <a:xfrm flipV="1">
            <a:off x="7651001" y="2363844"/>
            <a:ext cx="1001368" cy="216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55FBF721-C270-D336-8AC9-D05927EF6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4" y="2302368"/>
            <a:ext cx="6331632" cy="1282803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926FD2C7-F720-2963-0D7D-E60A2634B4FA}"/>
              </a:ext>
            </a:extLst>
          </p:cNvPr>
          <p:cNvCxnSpPr>
            <a:cxnSpLocks/>
          </p:cNvCxnSpPr>
          <p:nvPr/>
        </p:nvCxnSpPr>
        <p:spPr>
          <a:xfrm flipV="1">
            <a:off x="7651001" y="2617654"/>
            <a:ext cx="1000652" cy="20484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1A0DA14-DCA0-B552-6B18-453E42D0AECF}"/>
              </a:ext>
            </a:extLst>
          </p:cNvPr>
          <p:cNvCxnSpPr>
            <a:cxnSpLocks/>
          </p:cNvCxnSpPr>
          <p:nvPr/>
        </p:nvCxnSpPr>
        <p:spPr>
          <a:xfrm flipV="1">
            <a:off x="7651001" y="2880350"/>
            <a:ext cx="1001368" cy="1914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51BA96D-F2F4-4712-BC29-A18B33EBBE95}"/>
              </a:ext>
            </a:extLst>
          </p:cNvPr>
          <p:cNvSpPr txBox="1"/>
          <p:nvPr/>
        </p:nvSpPr>
        <p:spPr>
          <a:xfrm>
            <a:off x="8562400" y="213182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Nota Fiscal aquisição</a:t>
            </a:r>
          </a:p>
          <a:p>
            <a:r>
              <a:rPr lang="pt-BR" dirty="0"/>
              <a:t>Retenção de Tributos</a:t>
            </a:r>
          </a:p>
          <a:p>
            <a:r>
              <a:rPr lang="pt-BR" dirty="0"/>
              <a:t>Tarifa Bancária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82C4B1E-F55B-B51D-5551-6286E5A7DE1B}"/>
              </a:ext>
            </a:extLst>
          </p:cNvPr>
          <p:cNvGrpSpPr/>
          <p:nvPr/>
        </p:nvGrpSpPr>
        <p:grpSpPr>
          <a:xfrm>
            <a:off x="9523583" y="5548905"/>
            <a:ext cx="312480" cy="10080"/>
            <a:chOff x="9523583" y="5548905"/>
            <a:chExt cx="312480" cy="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6" name="Tinta 45">
                  <a:extLst>
                    <a:ext uri="{FF2B5EF4-FFF2-40B4-BE49-F238E27FC236}">
                      <a16:creationId xmlns:a16="http://schemas.microsoft.com/office/drawing/2014/main" id="{47D120C8-03F7-B9F2-89BA-302BAFC24812}"/>
                    </a:ext>
                  </a:extLst>
                </p14:cNvPr>
                <p14:cNvContentPartPr/>
                <p14:nvPr/>
              </p14:nvContentPartPr>
              <p14:xfrm>
                <a:off x="9523583" y="5558625"/>
                <a:ext cx="360" cy="360"/>
              </p14:xfrm>
            </p:contentPart>
          </mc:Choice>
          <mc:Fallback xmlns="">
            <p:pic>
              <p:nvPicPr>
                <p:cNvPr id="46" name="Tinta 45">
                  <a:extLst>
                    <a:ext uri="{FF2B5EF4-FFF2-40B4-BE49-F238E27FC236}">
                      <a16:creationId xmlns:a16="http://schemas.microsoft.com/office/drawing/2014/main" id="{47D120C8-03F7-B9F2-89BA-302BAFC2481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87943" y="552262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7" name="Tinta 46">
                  <a:extLst>
                    <a:ext uri="{FF2B5EF4-FFF2-40B4-BE49-F238E27FC236}">
                      <a16:creationId xmlns:a16="http://schemas.microsoft.com/office/drawing/2014/main" id="{A96AD9CA-D775-E5F2-CD55-62A56D7C171A}"/>
                    </a:ext>
                  </a:extLst>
                </p14:cNvPr>
                <p14:cNvContentPartPr/>
                <p14:nvPr/>
              </p14:nvContentPartPr>
              <p14:xfrm>
                <a:off x="9523583" y="5548905"/>
                <a:ext cx="312480" cy="10080"/>
              </p14:xfrm>
            </p:contentPart>
          </mc:Choice>
          <mc:Fallback xmlns="">
            <p:pic>
              <p:nvPicPr>
                <p:cNvPr id="47" name="Tinta 46">
                  <a:extLst>
                    <a:ext uri="{FF2B5EF4-FFF2-40B4-BE49-F238E27FC236}">
                      <a16:creationId xmlns:a16="http://schemas.microsoft.com/office/drawing/2014/main" id="{A96AD9CA-D775-E5F2-CD55-62A56D7C17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87943" y="5512905"/>
                  <a:ext cx="384120" cy="8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5F1219BF-08AB-9432-3C29-2928108939E5}"/>
              </a:ext>
            </a:extLst>
          </p:cNvPr>
          <p:cNvGrpSpPr/>
          <p:nvPr/>
        </p:nvGrpSpPr>
        <p:grpSpPr>
          <a:xfrm>
            <a:off x="4281983" y="4896585"/>
            <a:ext cx="381600" cy="19440"/>
            <a:chOff x="4281983" y="4896585"/>
            <a:chExt cx="381600" cy="1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6" name="Tinta 35">
                  <a:extLst>
                    <a:ext uri="{FF2B5EF4-FFF2-40B4-BE49-F238E27FC236}">
                      <a16:creationId xmlns:a16="http://schemas.microsoft.com/office/drawing/2014/main" id="{AD8BC732-FB47-0265-FE8F-1795508CCE6D}"/>
                    </a:ext>
                  </a:extLst>
                </p14:cNvPr>
                <p14:cNvContentPartPr/>
                <p14:nvPr/>
              </p14:nvContentPartPr>
              <p14:xfrm>
                <a:off x="4281983" y="4915665"/>
                <a:ext cx="360" cy="360"/>
              </p14:xfrm>
            </p:contentPart>
          </mc:Choice>
          <mc:Fallback xmlns="">
            <p:pic>
              <p:nvPicPr>
                <p:cNvPr id="36" name="Tinta 35">
                  <a:extLst>
                    <a:ext uri="{FF2B5EF4-FFF2-40B4-BE49-F238E27FC236}">
                      <a16:creationId xmlns:a16="http://schemas.microsoft.com/office/drawing/2014/main" id="{AD8BC732-FB47-0265-FE8F-1795508CCE6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45983" y="487966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Tinta 36">
                  <a:extLst>
                    <a:ext uri="{FF2B5EF4-FFF2-40B4-BE49-F238E27FC236}">
                      <a16:creationId xmlns:a16="http://schemas.microsoft.com/office/drawing/2014/main" id="{DAA3D475-74CB-A9E5-1950-7AA2DDBA81E8}"/>
                    </a:ext>
                  </a:extLst>
                </p14:cNvPr>
                <p14:cNvContentPartPr/>
                <p14:nvPr/>
              </p14:nvContentPartPr>
              <p14:xfrm>
                <a:off x="4363343" y="4906665"/>
                <a:ext cx="360" cy="360"/>
              </p14:xfrm>
            </p:contentPart>
          </mc:Choice>
          <mc:Fallback xmlns="">
            <p:pic>
              <p:nvPicPr>
                <p:cNvPr id="37" name="Tinta 36">
                  <a:extLst>
                    <a:ext uri="{FF2B5EF4-FFF2-40B4-BE49-F238E27FC236}">
                      <a16:creationId xmlns:a16="http://schemas.microsoft.com/office/drawing/2014/main" id="{DAA3D475-74CB-A9E5-1950-7AA2DDBA81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27703" y="487102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9" name="Tinta 38">
                  <a:extLst>
                    <a:ext uri="{FF2B5EF4-FFF2-40B4-BE49-F238E27FC236}">
                      <a16:creationId xmlns:a16="http://schemas.microsoft.com/office/drawing/2014/main" id="{9E2199CF-A361-74D6-21CB-165AD2F54549}"/>
                    </a:ext>
                  </a:extLst>
                </p14:cNvPr>
                <p14:cNvContentPartPr/>
                <p14:nvPr/>
              </p14:nvContentPartPr>
              <p14:xfrm>
                <a:off x="4426703" y="4915665"/>
                <a:ext cx="360" cy="360"/>
              </p14:xfrm>
            </p:contentPart>
          </mc:Choice>
          <mc:Fallback xmlns="">
            <p:pic>
              <p:nvPicPr>
                <p:cNvPr id="39" name="Tinta 38">
                  <a:extLst>
                    <a:ext uri="{FF2B5EF4-FFF2-40B4-BE49-F238E27FC236}">
                      <a16:creationId xmlns:a16="http://schemas.microsoft.com/office/drawing/2014/main" id="{9E2199CF-A361-74D6-21CB-165AD2F545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90703" y="487966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Tinta 40">
                  <a:extLst>
                    <a:ext uri="{FF2B5EF4-FFF2-40B4-BE49-F238E27FC236}">
                      <a16:creationId xmlns:a16="http://schemas.microsoft.com/office/drawing/2014/main" id="{10C832E3-8BFD-1651-2855-6D5ECFCFEE48}"/>
                    </a:ext>
                  </a:extLst>
                </p14:cNvPr>
                <p14:cNvContentPartPr/>
                <p14:nvPr/>
              </p14:nvContentPartPr>
              <p14:xfrm>
                <a:off x="4508423" y="4915665"/>
                <a:ext cx="360" cy="360"/>
              </p14:xfrm>
            </p:contentPart>
          </mc:Choice>
          <mc:Fallback xmlns="">
            <p:pic>
              <p:nvPicPr>
                <p:cNvPr id="41" name="Tinta 40">
                  <a:extLst>
                    <a:ext uri="{FF2B5EF4-FFF2-40B4-BE49-F238E27FC236}">
                      <a16:creationId xmlns:a16="http://schemas.microsoft.com/office/drawing/2014/main" id="{10C832E3-8BFD-1651-2855-6D5ECFCFEE4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72783" y="487966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3" name="Tinta 42">
                  <a:extLst>
                    <a:ext uri="{FF2B5EF4-FFF2-40B4-BE49-F238E27FC236}">
                      <a16:creationId xmlns:a16="http://schemas.microsoft.com/office/drawing/2014/main" id="{F3E01E3C-AEF9-718D-F38F-FF775CA30772}"/>
                    </a:ext>
                  </a:extLst>
                </p14:cNvPr>
                <p14:cNvContentPartPr/>
                <p14:nvPr/>
              </p14:nvContentPartPr>
              <p14:xfrm>
                <a:off x="4562423" y="4915665"/>
                <a:ext cx="360" cy="360"/>
              </p14:xfrm>
            </p:contentPart>
          </mc:Choice>
          <mc:Fallback xmlns="">
            <p:pic>
              <p:nvPicPr>
                <p:cNvPr id="43" name="Tinta 42">
                  <a:extLst>
                    <a:ext uri="{FF2B5EF4-FFF2-40B4-BE49-F238E27FC236}">
                      <a16:creationId xmlns:a16="http://schemas.microsoft.com/office/drawing/2014/main" id="{F3E01E3C-AEF9-718D-F38F-FF775CA3077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26783" y="487966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Tinta 43">
                  <a:extLst>
                    <a:ext uri="{FF2B5EF4-FFF2-40B4-BE49-F238E27FC236}">
                      <a16:creationId xmlns:a16="http://schemas.microsoft.com/office/drawing/2014/main" id="{28D8EFEB-1145-F1A6-E340-E60789B175DC}"/>
                    </a:ext>
                  </a:extLst>
                </p14:cNvPr>
                <p14:cNvContentPartPr/>
                <p14:nvPr/>
              </p14:nvContentPartPr>
              <p14:xfrm>
                <a:off x="4598783" y="4915665"/>
                <a:ext cx="360" cy="360"/>
              </p14:xfrm>
            </p:contentPart>
          </mc:Choice>
          <mc:Fallback xmlns="">
            <p:pic>
              <p:nvPicPr>
                <p:cNvPr id="44" name="Tinta 43">
                  <a:extLst>
                    <a:ext uri="{FF2B5EF4-FFF2-40B4-BE49-F238E27FC236}">
                      <a16:creationId xmlns:a16="http://schemas.microsoft.com/office/drawing/2014/main" id="{28D8EFEB-1145-F1A6-E340-E60789B175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62783" y="487966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9" name="Tinta 48">
                  <a:extLst>
                    <a:ext uri="{FF2B5EF4-FFF2-40B4-BE49-F238E27FC236}">
                      <a16:creationId xmlns:a16="http://schemas.microsoft.com/office/drawing/2014/main" id="{5775EA7F-6E8E-91BA-390C-0EF80B761206}"/>
                    </a:ext>
                  </a:extLst>
                </p14:cNvPr>
                <p14:cNvContentPartPr/>
                <p14:nvPr/>
              </p14:nvContentPartPr>
              <p14:xfrm>
                <a:off x="4281983" y="4896585"/>
                <a:ext cx="381600" cy="19440"/>
              </p14:xfrm>
            </p:contentPart>
          </mc:Choice>
          <mc:Fallback xmlns="">
            <p:pic>
              <p:nvPicPr>
                <p:cNvPr id="49" name="Tinta 48">
                  <a:extLst>
                    <a:ext uri="{FF2B5EF4-FFF2-40B4-BE49-F238E27FC236}">
                      <a16:creationId xmlns:a16="http://schemas.microsoft.com/office/drawing/2014/main" id="{5775EA7F-6E8E-91BA-390C-0EF80B76120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45983" y="4860945"/>
                  <a:ext cx="453240" cy="9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Tinta 50">
                <a:extLst>
                  <a:ext uri="{FF2B5EF4-FFF2-40B4-BE49-F238E27FC236}">
                    <a16:creationId xmlns:a16="http://schemas.microsoft.com/office/drawing/2014/main" id="{D42C374A-D29B-C893-8852-FE6B2243251B}"/>
                  </a:ext>
                </a:extLst>
              </p14:cNvPr>
              <p14:cNvContentPartPr/>
              <p14:nvPr/>
            </p14:nvContentPartPr>
            <p14:xfrm>
              <a:off x="10112183" y="5738625"/>
              <a:ext cx="770760" cy="10080"/>
            </p14:xfrm>
          </p:contentPart>
        </mc:Choice>
        <mc:Fallback xmlns="">
          <p:pic>
            <p:nvPicPr>
              <p:cNvPr id="51" name="Tinta 50">
                <a:extLst>
                  <a:ext uri="{FF2B5EF4-FFF2-40B4-BE49-F238E27FC236}">
                    <a16:creationId xmlns:a16="http://schemas.microsoft.com/office/drawing/2014/main" id="{D42C374A-D29B-C893-8852-FE6B2243251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49543" y="5675985"/>
                <a:ext cx="89640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02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A077C-30F3-373A-BC42-2647D06A1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8DFBE5F-5F87-3185-1F79-F79FBB87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01F37C-0240-EF53-0E42-30B3FDFC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Apresentação de recibo para comprovar compra de mercadoria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beneficiário, após diligência, não apresenta nota fiscal para comprovação da despesa.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apresenta nota fiscal ou devolve o valor da despesa não comprovada.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829661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ADDEF-84AA-B51A-F33C-0772F6833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D01A7F3-760A-4941-12A3-524E069B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00914E-244E-DFCB-58CB-0D3ABC2AD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Pagamento de despesa </a:t>
            </a:r>
            <a:r>
              <a:rPr lang="pt-BR" sz="2000" b="1" i="0" u="sng" dirty="0">
                <a:solidFill>
                  <a:srgbClr val="727176"/>
                </a:solidFill>
                <a:effectLst/>
              </a:rPr>
              <a:t>anterior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à vigência do instrumento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efetuou pagamento da Nota Fiscal de Serviço referente ao serviço de consultoria técnica em período </a:t>
            </a:r>
            <a:r>
              <a:rPr lang="pt-BR" sz="2000" b="0" i="0" u="sng" dirty="0">
                <a:solidFill>
                  <a:srgbClr val="727176"/>
                </a:solidFill>
                <a:effectLst/>
              </a:rPr>
              <a:t>anterior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ao início da vigência do instrumento. Em diligência glosar os valores.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não devolve o valor glosado.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 valor glosado.</a:t>
            </a:r>
            <a:endParaRPr lang="pt-B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93849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71B08-4DED-F3E7-9AA0-9A64B681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438ADE8-4BF2-D7DC-0254-9727A407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1F7FDA-B3AF-D4F7-E856-C22618DB8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Pagamento de despesa </a:t>
            </a:r>
            <a:r>
              <a:rPr lang="pt-BR" sz="2000" b="1" i="0" u="sng" dirty="0">
                <a:solidFill>
                  <a:srgbClr val="727176"/>
                </a:solidFill>
                <a:effectLst/>
              </a:rPr>
              <a:t>anterior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à vigência do instrumento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3EF78C-611E-4DF8-8342-2D25D831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17" y="2209125"/>
            <a:ext cx="6939507" cy="415874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31577DD-2AA2-1FD7-318C-D207C47E7F39}"/>
              </a:ext>
            </a:extLst>
          </p:cNvPr>
          <p:cNvSpPr/>
          <p:nvPr/>
        </p:nvSpPr>
        <p:spPr>
          <a:xfrm>
            <a:off x="6636190" y="2399169"/>
            <a:ext cx="1526733" cy="534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C0AEE89-F648-A40E-7539-05CC3A970357}"/>
              </a:ext>
            </a:extLst>
          </p:cNvPr>
          <p:cNvSpPr/>
          <p:nvPr/>
        </p:nvSpPr>
        <p:spPr>
          <a:xfrm>
            <a:off x="1132113" y="5214795"/>
            <a:ext cx="1140307" cy="362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FB56625-6DD9-2D12-6067-FE0FBA6E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356" y="2209125"/>
            <a:ext cx="2543530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5425-E789-1723-E7D4-3C76B48BE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939A7D7A-F2ED-46DC-34E1-4A644EB5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F5AEA7-CC69-61B9-610D-E9F8678F7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Pagamento de despesa </a:t>
            </a:r>
            <a:r>
              <a:rPr lang="pt-BR" sz="2000" b="1" i="0" u="sng" dirty="0">
                <a:solidFill>
                  <a:srgbClr val="727176"/>
                </a:solidFill>
                <a:effectLst/>
              </a:rPr>
              <a:t>posterior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à vigência do instrumento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TF: Beneficiário efetuou pagamento de Nota Fiscal de Serviço em período posterior ao fim da vigência do instrumento, tendo o fato gerador ocorrido durante a vigência.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Dec. 1.196, art. 37, § 4º A OSC somente poderá pagar despesa em data posterior ao término da vigência da parceria quando o fato gerador da despesa tiver ocorrido durante sua vigência.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Dec. 127, art. 35, inc. VI, exige autorização expressa pelo concedente.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22068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19B53-E271-F43C-C885-19C54D062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5FC1748-68CC-D2C3-0B2F-5BE57271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17FB8D-7FB6-F811-D9FC-4E27CB229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Não aplicação financeira do recurso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não efetuou a aplicação financeira do recurso, conforme verificado no extrato bancário.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O concedente apura quanto seria o valor dos rendimentos da aplicação financeira no período em que o recurso esteve parado na conta. O beneficiário deposita na conta bancária específica do instrumento (caso ainda não tenha expirado a vigência) ou devolve esse valor ao concedente por meio de Depósito Identificado.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beneficiário não ressarce o valor devido.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9600411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DD1D1-8D78-70E1-CDBB-90028A72D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232A08D-FA92-8C18-3E34-990F8B6A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4F781B-B485-BFDC-ABC5-78B2E1074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Não aplicação financeira do recurso 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B6566D-4AAD-4D33-8F55-C4C29B8C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2436357"/>
            <a:ext cx="7160860" cy="35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1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8E27F-A021-8FE3-76EB-1871675D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E91AF-01D6-FE32-C5E7-A9D07B83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>
                <a:solidFill>
                  <a:srgbClr val="A1C84D"/>
                </a:solidFill>
              </a:rPr>
              <a:t>2.3</a:t>
            </a:r>
            <a:r>
              <a:rPr lang="pt-BR">
                <a:solidFill>
                  <a:srgbClr val="7F7F7F"/>
                </a:solidFill>
              </a:rPr>
              <a:t> Interveniente</a:t>
            </a:r>
            <a:endParaRPr lang="pt-BR" dirty="0">
              <a:solidFill>
                <a:srgbClr val="7F7F7F"/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A2C5E5-B525-6EE8-0E32-707C493AC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6C28BE2-3A56-9559-7C96-CAD0FFF9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1" y="1651001"/>
            <a:ext cx="9022029" cy="20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58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9904E-CF55-E78E-EE2F-696B6C95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C1A787E-7727-ECB2-ABE2-9C48EA71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pt-BR" i="0" dirty="0">
                <a:solidFill>
                  <a:srgbClr val="A1C84D"/>
                </a:solidFill>
                <a:effectLst/>
              </a:rPr>
              <a:t>9 – </a:t>
            </a:r>
            <a:r>
              <a:rPr lang="pt-BR" i="0" cap="all" dirty="0">
                <a:solidFill>
                  <a:srgbClr val="727176"/>
                </a:solidFill>
                <a:effectLst/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A45F21-213D-2CD8-F242-0ECEAD817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1600" b="1" i="0" dirty="0">
                <a:solidFill>
                  <a:srgbClr val="727176"/>
                </a:solidFill>
                <a:effectLst/>
              </a:rPr>
              <a:t>Apresentação de documento fiscal sem o preenchimento do campo destinatário (nome do beneficiário)</a:t>
            </a:r>
            <a:endParaRPr lang="pt-BR" sz="1600" dirty="0">
              <a:effectLst/>
            </a:endParaRPr>
          </a:p>
          <a:p>
            <a:pPr marL="0" indent="0" algn="just" rt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Nesse caso não há como comprovar o nexo de causalidade. Em diligência glosar o valor do documento fiscal.</a:t>
            </a:r>
            <a:endParaRPr lang="pt-BR" sz="1600" dirty="0">
              <a:effectLst/>
            </a:endParaRPr>
          </a:p>
          <a:p>
            <a:pPr marL="0" indent="0" algn="just">
              <a:buNone/>
            </a:pPr>
            <a:r>
              <a:rPr lang="pt-BR" sz="1600" dirty="0">
                <a:solidFill>
                  <a:srgbClr val="727176"/>
                </a:solidFill>
              </a:rPr>
              <a:t>Documento fiscal emitido por pessoa jurídica com inscrição estadual – Regulamento do ICMS - Anexo 5 – Obrigações Acessórias. Emissor tem a obrigação de preencher os campos, cabendo ao destinatário indicar os dados.</a:t>
            </a:r>
            <a:endParaRPr lang="pt-BR" sz="1600" dirty="0"/>
          </a:p>
          <a:p>
            <a:pPr marL="0" indent="0" algn="just">
              <a:buNone/>
            </a:pPr>
            <a:r>
              <a:rPr lang="pt-BR" sz="1600" dirty="0">
                <a:solidFill>
                  <a:srgbClr val="727176"/>
                </a:solidFill>
              </a:rPr>
              <a:t>Documento fiscal referente à prestação de serviços, o Município autoriza a emissão desse documento, porém os campos são similares aos que aparecem no Anexo 5.</a:t>
            </a:r>
            <a:endParaRPr lang="pt-BR" sz="1600" dirty="0"/>
          </a:p>
          <a:p>
            <a:pPr marL="0" indent="0" algn="just" rtl="0">
              <a:buNone/>
            </a:pPr>
            <a:r>
              <a:rPr lang="pt-BR" sz="16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16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beneficiário não devolve o valor do documento fiscal.</a:t>
            </a:r>
            <a:endParaRPr lang="pt-BR" sz="1600" dirty="0">
              <a:effectLst/>
            </a:endParaRPr>
          </a:p>
          <a:p>
            <a:pPr marL="0" indent="0" algn="just" rtl="0">
              <a:buNone/>
            </a:pPr>
            <a:r>
              <a:rPr lang="pt-BR" sz="1600" b="0" i="0" dirty="0">
                <a:solidFill>
                  <a:srgbClr val="A1C84D"/>
                </a:solidFill>
                <a:effectLst/>
              </a:rPr>
              <a:t>REGULAR COM RESSALVAS:</a:t>
            </a:r>
            <a:r>
              <a:rPr lang="pt-BR" sz="16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beneficiário devolve o valor do documento fiscal.</a:t>
            </a:r>
            <a:endParaRPr lang="pt-BR" sz="16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528584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F90C-B4E2-E87F-340C-A2F570986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159D497-D860-226F-F9F6-46FB68F9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9 – </a:t>
            </a:r>
            <a:r>
              <a:rPr lang="pt-BR" cap="all" dirty="0">
                <a:solidFill>
                  <a:srgbClr val="727176"/>
                </a:solidFill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B4287D-1818-0AC9-116B-253B38F8DA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Não comprovação de retenção e pagamento dos encargos tributários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O beneficiário não apresentou documentos comprobatórios do pagamento dos encargos tributários (INSS, IRRF, ISS) incidentes sobre os serviços contratados.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rgbClr val="A1C84D"/>
                </a:solidFill>
              </a:rPr>
              <a:t>REGULAR COM RESSALVA:</a:t>
            </a:r>
            <a:r>
              <a:rPr lang="pt-BR" sz="2000" b="1" dirty="0">
                <a:solidFill>
                  <a:srgbClr val="727176"/>
                </a:solidFill>
              </a:rPr>
              <a:t> Não foram previstas despesas</a:t>
            </a:r>
            <a:r>
              <a:rPr lang="pt-BR" sz="2000" dirty="0">
                <a:solidFill>
                  <a:srgbClr val="727176"/>
                </a:solidFill>
              </a:rPr>
              <a:t> no plano de trabalho para o pagamento de tributos e contribuições sociais, mas o beneficiário pagou com recursos próprios, por meio da conta específica do instrumento ou de conta própria.</a:t>
            </a:r>
            <a:endParaRPr lang="pt-BR" sz="2000" dirty="0"/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O analista deve solicitar os comprovantes. A não comprovação resulta em regularidade com ressalvas. Contudo, o concedente deve oficiar o fisco informando acerca do não recolhimento. </a:t>
            </a:r>
            <a:endParaRPr lang="pt-BR" sz="2000" dirty="0">
              <a:effectLst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rgbClr val="A1C84D"/>
                </a:solidFill>
              </a:rPr>
              <a:t>IRREGULAR:</a:t>
            </a:r>
            <a:r>
              <a:rPr lang="pt-BR" sz="2000" b="1" dirty="0">
                <a:solidFill>
                  <a:srgbClr val="727176"/>
                </a:solidFill>
              </a:rPr>
              <a:t> Foram previstas despesas</a:t>
            </a:r>
            <a:r>
              <a:rPr lang="pt-BR" sz="2000" dirty="0">
                <a:solidFill>
                  <a:srgbClr val="727176"/>
                </a:solidFill>
              </a:rPr>
              <a:t> no plano de trabalho para o pagamento de tributos e contribuições sociais. </a:t>
            </a:r>
            <a:endParaRPr lang="pt-BR" sz="2000" dirty="0"/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Deve haver comprovação, se não houver, o valor deve se glosado, como qualquer outra despesa. O concedente deve oficiar o fisco informando acerca do não recolhimento. 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081496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D3E6C-5C8F-A3E6-E8BC-3FD7440C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B6C49AE-E6F8-F88B-886D-4466F1B7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9 – </a:t>
            </a:r>
            <a:r>
              <a:rPr lang="pt-BR" cap="all" dirty="0">
                <a:solidFill>
                  <a:srgbClr val="727176"/>
                </a:solidFill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191313-B2C8-B2E0-FB72-7515352C5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Não apresentação do extrato bancário da conta corrente e da conta investimento</a:t>
            </a:r>
            <a:endParaRPr lang="pt-BR" sz="2000" dirty="0">
              <a:effectLst/>
            </a:endParaRPr>
          </a:p>
          <a:p>
            <a:pPr marL="0" indent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não há como verificar o nexo de causalidade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329252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09333-DAD3-2854-97B7-EF1EAEC3B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C677B3E-37E2-3A48-A992-C7C4C5E1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9 – </a:t>
            </a:r>
            <a:r>
              <a:rPr lang="pt-BR" cap="all" dirty="0">
                <a:solidFill>
                  <a:srgbClr val="727176"/>
                </a:solidFill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5F53F6-420F-72DF-14E2-6CB428EDA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 err="1">
                <a:solidFill>
                  <a:srgbClr val="727176"/>
                </a:solidFill>
                <a:effectLst/>
              </a:rPr>
              <a:t>Autorremuneração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O beneficiário contratou a filha para prestar um serviço, previsto no plano de trabalho, apresentou nota fiscal para comprovar a despesa e justificou a necessidade da contratação. Em diligência solicitar a glosa do valor.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beneficiário não devolve o valor glosado.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 valor glosado.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Dec. 1.196/2017, art. 39, vedações: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III –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adquirir bens ou serviços fornecidos pela própria parceira, por seus dirigentes e respectivos cônjuges </a:t>
            </a:r>
            <a:r>
              <a:rPr lang="pt-BR" sz="2000" b="0" i="0" dirty="0">
                <a:solidFill>
                  <a:srgbClr val="A1C84D"/>
                </a:solidFill>
                <a:effectLst/>
              </a:rPr>
              <a:t>ou parentes em linha reta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, colateral ou por afinidade, até o segundo grau, inclusive nos casos em que fizerem parte do quadro societário da empresa a ser contratada; 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360245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B1E25-980D-370B-4794-B942C466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096C0E-7004-B457-0F6B-D1CF0C5B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9 – </a:t>
            </a:r>
            <a:r>
              <a:rPr lang="pt-BR" cap="all" dirty="0">
                <a:solidFill>
                  <a:srgbClr val="727176"/>
                </a:solidFill>
              </a:rPr>
              <a:t>CASOS PRÁTICOS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4E63D0-149C-7B3D-F865-A657BD297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Falsa declaração de recebimento do material ou serviço 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contratou empresa para prestação de serviço de vigilância que não possuía empregados na época da prestação de serviço e não possui esse tipo de serviço no rol de atividades cadastrado junto a Receita Federal. Em diligência solicitar a glosa do valor.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IRREGULAR: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não devolve o valor glosado.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A1C84D"/>
                </a:solidFill>
                <a:effectLst/>
              </a:rPr>
              <a:t>REGULAR COM RESSALVA: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beneficiário devolve o valor glosado.</a:t>
            </a:r>
            <a:endParaRPr lang="pt-BR" sz="2000" dirty="0">
              <a:effectLst/>
            </a:endParaRP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3082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CB42-0524-5FB9-2822-7957EC762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AE830423-815D-D419-B2F2-E8A95DC9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2.4</a:t>
            </a:r>
            <a:r>
              <a:rPr lang="pt-BR" dirty="0">
                <a:solidFill>
                  <a:srgbClr val="7F7F7F"/>
                </a:solidFill>
              </a:rPr>
              <a:t> Recursos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4F4084-551A-BF7E-41EE-D9479FDB8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CDF1EE-78AA-8D8A-608C-8657AD74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9" y="1789056"/>
            <a:ext cx="9155931" cy="28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6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19A92-BEB2-4C89-500B-9BB9137C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35E3BECF-429E-52DC-334D-0CF2855D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2.5</a:t>
            </a:r>
            <a:r>
              <a:rPr lang="pt-BR" dirty="0">
                <a:solidFill>
                  <a:srgbClr val="7F7F7F"/>
                </a:solidFill>
              </a:rPr>
              <a:t> Demais recursos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FABE760-CCA0-A117-1874-53BE747B6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D7770E-70DD-91CE-5661-2280955E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651000"/>
            <a:ext cx="10515600" cy="34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7E91-FE66-C751-7117-9829ED26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5E634661-7F9E-5D77-6679-323DAE25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>
                <a:solidFill>
                  <a:srgbClr val="A1C84D"/>
                </a:solidFill>
              </a:rPr>
              <a:t>2.6</a:t>
            </a:r>
            <a:r>
              <a:rPr lang="pt-BR">
                <a:solidFill>
                  <a:srgbClr val="7F7F7F"/>
                </a:solidFill>
              </a:rPr>
              <a:t> Metas</a:t>
            </a:r>
            <a:endParaRPr lang="pt-BR" dirty="0">
              <a:solidFill>
                <a:srgbClr val="7F7F7F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CDE4C6-764F-1C1B-8AF3-CA6C02B7F9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D37CBC-A3D0-FE0E-817C-C133377B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651000"/>
            <a:ext cx="10515600" cy="43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90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F375-028B-4548-E4C1-7558F9268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444C7A6D-7F0F-B4C4-3639-460B5462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A1C84D"/>
                </a:solidFill>
              </a:rPr>
              <a:t>2.7</a:t>
            </a:r>
            <a:r>
              <a:rPr lang="pt-BR" dirty="0">
                <a:solidFill>
                  <a:srgbClr val="7F7F7F"/>
                </a:solidFill>
              </a:rPr>
              <a:t> Despesas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3C4EFD-7AD7-CF7C-2F3B-29DDF5054C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717998-5C2A-5553-F5E6-FA617AAE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909"/>
          <a:stretch/>
        </p:blipFill>
        <p:spPr>
          <a:xfrm>
            <a:off x="1244600" y="1651000"/>
            <a:ext cx="6758663" cy="44309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979273-DB0B-EB03-6F25-1039667C0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60" y="1651000"/>
            <a:ext cx="3642214" cy="13012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4DB323-0819-FBE2-6D93-EA39E6EBF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905" y="2952225"/>
            <a:ext cx="3648295" cy="6445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EB8810-C854-3AF3-1B00-4789E3363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071" y="3596758"/>
            <a:ext cx="3652129" cy="19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5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7831-7CC3-25B7-A412-7CF3B14D7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89DED-6F92-8C93-079D-5A6E883A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 3-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SGP-e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04AA68-C9B8-BE9F-1DAF-F7AA8ED30067}"/>
              </a:ext>
            </a:extLst>
          </p:cNvPr>
          <p:cNvSpPr txBox="1"/>
          <p:nvPr/>
        </p:nvSpPr>
        <p:spPr>
          <a:xfrm>
            <a:off x="1056993" y="1763960"/>
            <a:ext cx="103413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pt-BR" b="0" i="0" dirty="0">
                <a:solidFill>
                  <a:srgbClr val="727176"/>
                </a:solidFill>
                <a:effectLst/>
              </a:rPr>
              <a:t>A apresentação dos documentos é uma das etapas da prestação de contas, seja parcial ou final.</a:t>
            </a:r>
          </a:p>
          <a:p>
            <a:pPr algn="just" rtl="0"/>
            <a:endParaRPr lang="pt-BR" dirty="0">
              <a:effectLst/>
            </a:endParaRPr>
          </a:p>
          <a:p>
            <a:pPr algn="just" rtl="0"/>
            <a:r>
              <a:rPr lang="pt-BR" b="0" i="0" dirty="0">
                <a:solidFill>
                  <a:srgbClr val="727176"/>
                </a:solidFill>
                <a:effectLst/>
              </a:rPr>
              <a:t>Se a documentação não for entregue não há como realizar a análise e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as contas serão consideradas não entregues</a:t>
            </a:r>
            <a:r>
              <a:rPr lang="pt-BR" b="0" i="0" dirty="0">
                <a:solidFill>
                  <a:srgbClr val="727176"/>
                </a:solidFill>
                <a:effectLst/>
              </a:rPr>
              <a:t>.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8203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21EF-2C8B-39CE-8AE7-F94707BC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E13FA-D5D8-96EC-F237-DF5AC3F8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3 -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SGP-e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455D61-F58B-CCFB-A319-1C5F1DAF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49" y="1758879"/>
            <a:ext cx="7894621" cy="42967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54B5655A-6CA3-8496-061B-6FE5D477C41F}"/>
                  </a:ext>
                </a:extLst>
              </p14:cNvPr>
              <p14:cNvContentPartPr/>
              <p14:nvPr/>
            </p14:nvContentPartPr>
            <p14:xfrm>
              <a:off x="1357842" y="2652270"/>
              <a:ext cx="691911" cy="45719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54B5655A-6CA3-8496-061B-6FE5D477C4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9842" y="2615985"/>
                <a:ext cx="727551" cy="1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DB44A762-E19A-D44C-10C7-A8FDFFD57CC8}"/>
                  </a:ext>
                </a:extLst>
              </p14:cNvPr>
              <p14:cNvContentPartPr/>
              <p14:nvPr/>
            </p14:nvContentPartPr>
            <p14:xfrm>
              <a:off x="1375641" y="4327119"/>
              <a:ext cx="669969" cy="45719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DB44A762-E19A-D44C-10C7-A8FDFFD57C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7641" y="4290834"/>
                <a:ext cx="705609" cy="117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36054D52-DE99-A58F-FA0E-3566A8F7AE2D}"/>
                  </a:ext>
                </a:extLst>
              </p14:cNvPr>
              <p14:cNvContentPartPr/>
              <p14:nvPr/>
            </p14:nvContentPartPr>
            <p14:xfrm>
              <a:off x="2145383" y="4943025"/>
              <a:ext cx="71280" cy="3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36054D52-DE99-A58F-FA0E-3566A8F7AE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27383" y="4907025"/>
                <a:ext cx="106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C271EA49-4389-42C6-972F-11AD50A89F47}"/>
                  </a:ext>
                </a:extLst>
              </p14:cNvPr>
              <p14:cNvContentPartPr/>
              <p14:nvPr/>
            </p14:nvContentPartPr>
            <p14:xfrm>
              <a:off x="1792223" y="4743945"/>
              <a:ext cx="497160" cy="3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C271EA49-4389-42C6-972F-11AD50A89F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4223" y="4707945"/>
                <a:ext cx="532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CDA33C2D-5B63-589F-8818-C760E4D67D08}"/>
                  </a:ext>
                </a:extLst>
              </p14:cNvPr>
              <p14:cNvContentPartPr/>
              <p14:nvPr/>
            </p14:nvContentPartPr>
            <p14:xfrm>
              <a:off x="1131623" y="4843305"/>
              <a:ext cx="13608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CDA33C2D-5B63-589F-8818-C760E4D67D0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3623" y="4807665"/>
                <a:ext cx="171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13BF38C1-E0F7-811A-7F64-763C3156D9BC}"/>
                  </a:ext>
                </a:extLst>
              </p14:cNvPr>
              <p14:cNvContentPartPr/>
              <p14:nvPr/>
            </p14:nvContentPartPr>
            <p14:xfrm>
              <a:off x="1140263" y="4481145"/>
              <a:ext cx="324720" cy="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13BF38C1-E0F7-811A-7F64-763C3156D9B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2623" y="4445145"/>
                <a:ext cx="360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739E3146-7B3C-A7DE-62D3-0C412F906217}"/>
                  </a:ext>
                </a:extLst>
              </p14:cNvPr>
              <p14:cNvContentPartPr/>
              <p14:nvPr/>
            </p14:nvContentPartPr>
            <p14:xfrm>
              <a:off x="1710863" y="2806425"/>
              <a:ext cx="300240" cy="972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739E3146-7B3C-A7DE-62D3-0C412F90621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92863" y="2770425"/>
                <a:ext cx="33588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7CB8F772-8073-D15B-D501-836D7D7461D4}"/>
                  </a:ext>
                </a:extLst>
              </p14:cNvPr>
              <p14:cNvContentPartPr/>
              <p14:nvPr/>
            </p14:nvContentPartPr>
            <p14:xfrm>
              <a:off x="1131623" y="2914785"/>
              <a:ext cx="241200" cy="3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7CB8F772-8073-D15B-D501-836D7D7461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13623" y="2879145"/>
                <a:ext cx="27684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521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C9F2623-CE2C-7BFB-E5A8-F8B85D02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7F7F7F"/>
                </a:solidFill>
              </a:rPr>
              <a:t>Passo a passo para análise de prestação de contas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6AE1DF4-483E-291F-4C26-E268F2D277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/>
            </a:pPr>
            <a:r>
              <a:rPr lang="pt-BR" dirty="0">
                <a:solidFill>
                  <a:srgbClr val="7F7F7F"/>
                </a:solidFill>
              </a:rPr>
              <a:t>Consultar prestação de contas no SIGEF (módulo Transferências ou Transferências Registro).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/>
            </a:pPr>
            <a:r>
              <a:rPr lang="pt-BR" dirty="0">
                <a:solidFill>
                  <a:srgbClr val="7F7F7F"/>
                </a:solidFill>
              </a:rPr>
              <a:t>Identificar Plano de Trabalho aprovado e alterações (Aditivos e Apostilamentos).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/>
            </a:pPr>
            <a:r>
              <a:rPr lang="pt-BR" dirty="0">
                <a:solidFill>
                  <a:srgbClr val="7F7F7F"/>
                </a:solidFill>
              </a:rPr>
              <a:t>Consultar prestação de contas no SGP-e.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/>
            </a:pPr>
            <a:r>
              <a:rPr lang="pt-BR" dirty="0">
                <a:solidFill>
                  <a:srgbClr val="7F7F7F"/>
                </a:solidFill>
              </a:rPr>
              <a:t>Conciliação:</a:t>
            </a:r>
          </a:p>
          <a:p>
            <a:pPr marL="971550" lvl="1" indent="-514350" algn="just">
              <a:buClr>
                <a:srgbClr val="A1C84D"/>
              </a:buClr>
              <a:buSzPct val="110000"/>
              <a:buFont typeface="+mj-lt"/>
              <a:buAutoNum type="alphaLcParenR"/>
            </a:pPr>
            <a:r>
              <a:rPr lang="pt-BR" dirty="0">
                <a:solidFill>
                  <a:srgbClr val="7F7F7F"/>
                </a:solidFill>
              </a:rPr>
              <a:t>Conciliar Plano de Trabalho com Balancete/dispêndios.</a:t>
            </a:r>
          </a:p>
          <a:p>
            <a:pPr marL="971550" lvl="1" indent="-514350" algn="just">
              <a:buClr>
                <a:srgbClr val="A1C84D"/>
              </a:buClr>
              <a:buSzPct val="110000"/>
              <a:buFont typeface="+mj-lt"/>
              <a:buAutoNum type="alphaLcParenR"/>
            </a:pPr>
            <a:r>
              <a:rPr lang="pt-BR" dirty="0">
                <a:solidFill>
                  <a:srgbClr val="7F7F7F"/>
                </a:solidFill>
              </a:rPr>
              <a:t>Conciliar Balancete/dispêndios com extrato bancário.</a:t>
            </a:r>
          </a:p>
          <a:p>
            <a:pPr marL="971550" lvl="1" indent="-514350" algn="just">
              <a:buClr>
                <a:srgbClr val="A1C84D"/>
              </a:buClr>
              <a:buSzPct val="110000"/>
              <a:buFont typeface="+mj-lt"/>
              <a:buAutoNum type="alphaLcParenR"/>
            </a:pPr>
            <a:r>
              <a:rPr lang="pt-BR" dirty="0">
                <a:solidFill>
                  <a:srgbClr val="7F7F7F"/>
                </a:solidFill>
              </a:rPr>
              <a:t>Conciliar Balancete/ingressos com extrato da aplicação financeira.</a:t>
            </a:r>
          </a:p>
        </p:txBody>
      </p:sp>
    </p:spTree>
    <p:extLst>
      <p:ext uri="{BB962C8B-B14F-4D97-AF65-F5344CB8AC3E}">
        <p14:creationId xmlns:p14="http://schemas.microsoft.com/office/powerpoint/2010/main" val="238457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EDBC6-0E03-E398-FB7E-1041C95E5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3E2F076-9728-9353-3F3A-A5DFBA16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16EF502-18DD-A54F-0B94-B55B2B82E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conciliação bancária é a comparação entre as movimentações financeiras (ingressos e dispêndios) registrados no SIGEF com os extratos bancários fornecidos pelas instituições financeiras.‍ 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objetivo principal da conciliação bancária é garantir a consistência e a precisão das informações financeiras.‍ 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Desta forma, ela ajuda a identificar e corrigir possíveis divergências entre os dispêndios registrados na prestação de contas e as transações efetivamente realizadas no banco. Assim, é possível assegurar que tudo foi devidamente registrado e identificar inconsistências. </a:t>
            </a:r>
          </a:p>
        </p:txBody>
      </p:sp>
    </p:spTree>
    <p:extLst>
      <p:ext uri="{BB962C8B-B14F-4D97-AF65-F5344CB8AC3E}">
        <p14:creationId xmlns:p14="http://schemas.microsoft.com/office/powerpoint/2010/main" val="306177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4AFE9-0BD2-C78C-5253-5F6A324DC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1B3EFB8-9872-6B65-D873-7BF7BF7F4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2CF09AF-638B-7217-82F6-0CBD70D24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a)</a:t>
            </a:r>
            <a:r>
              <a:rPr lang="pt-BR" sz="1800" b="1" dirty="0">
                <a:solidFill>
                  <a:srgbClr val="7F7F7F"/>
                </a:solidFill>
              </a:rPr>
              <a:t> </a:t>
            </a:r>
            <a:r>
              <a:rPr lang="pt-BR" sz="1800" dirty="0">
                <a:solidFill>
                  <a:srgbClr val="7F7F7F"/>
                </a:solidFill>
              </a:rPr>
              <a:t>Conciliar Plano de Trabalho com Balancete/dispêndios.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55951F0-DC84-6F75-9A4C-BC62A9C9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73" b="72022"/>
          <a:stretch/>
        </p:blipFill>
        <p:spPr>
          <a:xfrm>
            <a:off x="1123442" y="2190750"/>
            <a:ext cx="6758663" cy="10659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951872-CA25-CB76-81C8-6C8B66E6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175" b="32399"/>
          <a:stretch/>
        </p:blipFill>
        <p:spPr>
          <a:xfrm>
            <a:off x="1123442" y="3382421"/>
            <a:ext cx="9360889" cy="4379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5926A22-1B70-F49C-D4F3-56430D43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31" b="48130"/>
          <a:stretch/>
        </p:blipFill>
        <p:spPr>
          <a:xfrm>
            <a:off x="1123441" y="4250823"/>
            <a:ext cx="6758663" cy="10659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9AF48A2-B7EC-1BE2-D42E-0EF18BEAD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40" y="5423439"/>
            <a:ext cx="9360889" cy="4379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F0CF4E35-67C4-F433-27B5-AE72D3B2FA82}"/>
                  </a:ext>
                </a:extLst>
              </p14:cNvPr>
              <p14:cNvContentPartPr/>
              <p14:nvPr/>
            </p14:nvContentPartPr>
            <p14:xfrm>
              <a:off x="3828840" y="2266545"/>
              <a:ext cx="1143360" cy="1944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F0CF4E35-67C4-F433-27B5-AE72D3B2FA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2840" y="2194545"/>
                <a:ext cx="12150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99CFD610-F527-421B-B30A-D819043BD02C}"/>
                  </a:ext>
                </a:extLst>
              </p14:cNvPr>
              <p14:cNvContentPartPr/>
              <p14:nvPr/>
            </p14:nvContentPartPr>
            <p14:xfrm>
              <a:off x="6219503" y="2987505"/>
              <a:ext cx="577440" cy="187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99CFD610-F527-421B-B30A-D819043BD0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3503" y="2915505"/>
                <a:ext cx="64908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B0994AB6-3497-83B8-E087-4BD6294458F6}"/>
                  </a:ext>
                </a:extLst>
              </p14:cNvPr>
              <p14:cNvContentPartPr/>
              <p14:nvPr/>
            </p14:nvContentPartPr>
            <p14:xfrm>
              <a:off x="5006303" y="3521385"/>
              <a:ext cx="445680" cy="1908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B0994AB6-3497-83B8-E087-4BD6294458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70303" y="3449385"/>
                <a:ext cx="5173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511FE144-45D4-CB11-F8C9-5E10E2F350EA}"/>
                  </a:ext>
                </a:extLst>
              </p14:cNvPr>
              <p14:cNvContentPartPr/>
              <p14:nvPr/>
            </p14:nvContentPartPr>
            <p14:xfrm>
              <a:off x="4951943" y="3720825"/>
              <a:ext cx="905760" cy="1008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511FE144-45D4-CB11-F8C9-5E10E2F350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15943" y="3648825"/>
                <a:ext cx="9774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4300D98B-64B9-D151-005B-9DD55A644F01}"/>
                  </a:ext>
                </a:extLst>
              </p14:cNvPr>
              <p14:cNvContentPartPr/>
              <p14:nvPr/>
            </p14:nvContentPartPr>
            <p14:xfrm>
              <a:off x="8102663" y="3530385"/>
              <a:ext cx="434880" cy="3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4300D98B-64B9-D151-005B-9DD55A644F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67023" y="3458745"/>
                <a:ext cx="506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23F5A585-6A36-350B-17FC-028BEB5F472E}"/>
                  </a:ext>
                </a:extLst>
              </p14:cNvPr>
              <p14:cNvContentPartPr/>
              <p14:nvPr/>
            </p14:nvContentPartPr>
            <p14:xfrm>
              <a:off x="3829103" y="4343985"/>
              <a:ext cx="1051560" cy="1080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23F5A585-6A36-350B-17FC-028BEB5F472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93463" y="4272345"/>
                <a:ext cx="11232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DE11E81E-989F-0636-AC44-6620DDA39FFB}"/>
                  </a:ext>
                </a:extLst>
              </p14:cNvPr>
              <p14:cNvContentPartPr/>
              <p14:nvPr/>
            </p14:nvContentPartPr>
            <p14:xfrm>
              <a:off x="4988303" y="5476545"/>
              <a:ext cx="1047960" cy="1944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DE11E81E-989F-0636-AC44-6620DDA39FF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2303" y="5404545"/>
                <a:ext cx="1119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C673E009-75B8-A3D1-5E1B-802E9F46FF13}"/>
                  </a:ext>
                </a:extLst>
              </p14:cNvPr>
              <p14:cNvContentPartPr/>
              <p14:nvPr/>
            </p14:nvContentPartPr>
            <p14:xfrm>
              <a:off x="4960943" y="5621265"/>
              <a:ext cx="612360" cy="1980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C673E009-75B8-A3D1-5E1B-802E9F46FF1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24943" y="5549265"/>
                <a:ext cx="68400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EAD8744A-A5AA-CE09-04A0-062C7B5417EE}"/>
                  </a:ext>
                </a:extLst>
              </p14:cNvPr>
              <p14:cNvContentPartPr/>
              <p14:nvPr/>
            </p14:nvContentPartPr>
            <p14:xfrm>
              <a:off x="4933583" y="5802705"/>
              <a:ext cx="751320" cy="36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EAD8744A-A5AA-CE09-04A0-062C7B5417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97943" y="5731065"/>
                <a:ext cx="822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5CCABC77-F5E3-1829-FC55-078ACBBF6DB1}"/>
                  </a:ext>
                </a:extLst>
              </p14:cNvPr>
              <p14:cNvContentPartPr/>
              <p14:nvPr/>
            </p14:nvContentPartPr>
            <p14:xfrm>
              <a:off x="6237503" y="5042385"/>
              <a:ext cx="475920" cy="396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5CCABC77-F5E3-1829-FC55-078ACBBF6DB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01503" y="4970745"/>
                <a:ext cx="5475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982E77B5-0047-3B39-209A-A68B8D35871A}"/>
                  </a:ext>
                </a:extLst>
              </p14:cNvPr>
              <p14:cNvContentPartPr/>
              <p14:nvPr/>
            </p14:nvContentPartPr>
            <p14:xfrm>
              <a:off x="8138663" y="5513265"/>
              <a:ext cx="360" cy="36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982E77B5-0047-3B39-209A-A68B8D3587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02663" y="544162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4066BDD0-EB53-8787-3D5C-F495A49FAF3F}"/>
                  </a:ext>
                </a:extLst>
              </p14:cNvPr>
              <p14:cNvContentPartPr/>
              <p14:nvPr/>
            </p14:nvContentPartPr>
            <p14:xfrm>
              <a:off x="8120303" y="5495265"/>
              <a:ext cx="426240" cy="36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4066BDD0-EB53-8787-3D5C-F495A49FAF3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84303" y="5423265"/>
                <a:ext cx="497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790EA369-952F-E6A5-8F49-76F9D42300FB}"/>
                  </a:ext>
                </a:extLst>
              </p14:cNvPr>
              <p14:cNvContentPartPr/>
              <p14:nvPr/>
            </p14:nvContentPartPr>
            <p14:xfrm>
              <a:off x="4073903" y="2290185"/>
              <a:ext cx="36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790EA369-952F-E6A5-8F49-76F9D42300F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55903" y="2254185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51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737B6-2829-9DB7-44E7-02508714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2491FF9-A8D0-B001-3C70-97DB8FC2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ED6496D-5308-CA27-AFE5-F2ED00627C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a)</a:t>
            </a:r>
            <a:r>
              <a:rPr lang="pt-BR" sz="1800" b="1" dirty="0">
                <a:solidFill>
                  <a:srgbClr val="7F7F7F"/>
                </a:solidFill>
              </a:rPr>
              <a:t> </a:t>
            </a:r>
            <a:r>
              <a:rPr lang="pt-BR" sz="1800" dirty="0">
                <a:solidFill>
                  <a:srgbClr val="7F7F7F"/>
                </a:solidFill>
              </a:rPr>
              <a:t>Conciliar Plano de Trabalho com Balancete/dispêndios.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5DBE6B-BE6A-DA0A-F43F-FB86B3B3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77" b="7892"/>
          <a:stretch/>
        </p:blipFill>
        <p:spPr>
          <a:xfrm>
            <a:off x="1123440" y="2408223"/>
            <a:ext cx="6709020" cy="11497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78927EF-30FE-8F7A-6C21-624A8F4E57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44"/>
          <a:stretch/>
        </p:blipFill>
        <p:spPr>
          <a:xfrm>
            <a:off x="955308" y="3871123"/>
            <a:ext cx="9171257" cy="79674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406B691-40F8-E875-BE88-FAF82364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08" y="4667870"/>
            <a:ext cx="9171257" cy="13510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24E269AF-EBA0-7216-231E-0ACCBCC88306}"/>
                  </a:ext>
                </a:extLst>
              </p14:cNvPr>
              <p14:cNvContentPartPr/>
              <p14:nvPr/>
            </p14:nvContentPartPr>
            <p14:xfrm>
              <a:off x="3648023" y="2506905"/>
              <a:ext cx="2361600" cy="5580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24E269AF-EBA0-7216-231E-0ACCBCC883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2383" y="2434905"/>
                <a:ext cx="243324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63119F81-E742-5FCE-3021-60F8E8E460B2}"/>
                  </a:ext>
                </a:extLst>
              </p14:cNvPr>
              <p14:cNvContentPartPr/>
              <p14:nvPr/>
            </p14:nvContentPartPr>
            <p14:xfrm>
              <a:off x="6065423" y="3240945"/>
              <a:ext cx="541080" cy="360"/>
            </p14:xfrm>
          </p:contentPart>
        </mc:Choice>
        <mc:Fallback xmlns=""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63119F81-E742-5FCE-3021-60F8E8E460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9423" y="3169305"/>
                <a:ext cx="612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57F58547-B507-BF6C-027E-5FDC29AFED5F}"/>
                  </a:ext>
                </a:extLst>
              </p14:cNvPr>
              <p14:cNvContentPartPr/>
              <p14:nvPr/>
            </p14:nvContentPartPr>
            <p14:xfrm>
              <a:off x="3657023" y="3231585"/>
              <a:ext cx="374040" cy="18720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57F58547-B507-BF6C-027E-5FDC29AFED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21383" y="3159945"/>
                <a:ext cx="44568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8466DE1E-22A3-389C-88EA-2B99782C24FB}"/>
                  </a:ext>
                </a:extLst>
              </p14:cNvPr>
              <p14:cNvContentPartPr/>
              <p14:nvPr/>
            </p14:nvContentPartPr>
            <p14:xfrm>
              <a:off x="6826103" y="4118625"/>
              <a:ext cx="523800" cy="10080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8466DE1E-22A3-389C-88EA-2B99782C24F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0103" y="4046985"/>
                <a:ext cx="595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Tinta 29">
                <a:extLst>
                  <a:ext uri="{FF2B5EF4-FFF2-40B4-BE49-F238E27FC236}">
                    <a16:creationId xmlns:a16="http://schemas.microsoft.com/office/drawing/2014/main" id="{2AB7FFD5-93A6-4E5F-7854-E2750FE27E29}"/>
                  </a:ext>
                </a:extLst>
              </p14:cNvPr>
              <p14:cNvContentPartPr/>
              <p14:nvPr/>
            </p14:nvContentPartPr>
            <p14:xfrm>
              <a:off x="6799103" y="4435785"/>
              <a:ext cx="579240" cy="360"/>
            </p14:xfrm>
          </p:contentPart>
        </mc:Choice>
        <mc:Fallback xmlns="">
          <p:pic>
            <p:nvPicPr>
              <p:cNvPr id="30" name="Tinta 29">
                <a:extLst>
                  <a:ext uri="{FF2B5EF4-FFF2-40B4-BE49-F238E27FC236}">
                    <a16:creationId xmlns:a16="http://schemas.microsoft.com/office/drawing/2014/main" id="{2AB7FFD5-93A6-4E5F-7854-E2750FE27E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63103" y="4364145"/>
                <a:ext cx="650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Tinta 30">
                <a:extLst>
                  <a:ext uri="{FF2B5EF4-FFF2-40B4-BE49-F238E27FC236}">
                    <a16:creationId xmlns:a16="http://schemas.microsoft.com/office/drawing/2014/main" id="{AD6C81B8-CE38-2CBB-5768-4D35CC7CFB23}"/>
                  </a:ext>
                </a:extLst>
              </p14:cNvPr>
              <p14:cNvContentPartPr/>
              <p14:nvPr/>
            </p14:nvContentPartPr>
            <p14:xfrm>
              <a:off x="6898463" y="4788945"/>
              <a:ext cx="452520" cy="360"/>
            </p14:xfrm>
          </p:contentPart>
        </mc:Choice>
        <mc:Fallback xmlns="">
          <p:pic>
            <p:nvPicPr>
              <p:cNvPr id="31" name="Tinta 30">
                <a:extLst>
                  <a:ext uri="{FF2B5EF4-FFF2-40B4-BE49-F238E27FC236}">
                    <a16:creationId xmlns:a16="http://schemas.microsoft.com/office/drawing/2014/main" id="{AD6C81B8-CE38-2CBB-5768-4D35CC7CFB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2823" y="4717305"/>
                <a:ext cx="524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" name="Tinta 31">
                <a:extLst>
                  <a:ext uri="{FF2B5EF4-FFF2-40B4-BE49-F238E27FC236}">
                    <a16:creationId xmlns:a16="http://schemas.microsoft.com/office/drawing/2014/main" id="{B8F6B830-DF7A-BD59-FCC9-88A1A40EF5D3}"/>
                  </a:ext>
                </a:extLst>
              </p14:cNvPr>
              <p14:cNvContentPartPr/>
              <p14:nvPr/>
            </p14:nvContentPartPr>
            <p14:xfrm>
              <a:off x="6889463" y="5124105"/>
              <a:ext cx="424800" cy="360"/>
            </p14:xfrm>
          </p:contentPart>
        </mc:Choice>
        <mc:Fallback xmlns="">
          <p:pic>
            <p:nvPicPr>
              <p:cNvPr id="32" name="Tinta 31">
                <a:extLst>
                  <a:ext uri="{FF2B5EF4-FFF2-40B4-BE49-F238E27FC236}">
                    <a16:creationId xmlns:a16="http://schemas.microsoft.com/office/drawing/2014/main" id="{B8F6B830-DF7A-BD59-FCC9-88A1A40EF5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53463" y="5052105"/>
                <a:ext cx="496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Tinta 32">
                <a:extLst>
                  <a:ext uri="{FF2B5EF4-FFF2-40B4-BE49-F238E27FC236}">
                    <a16:creationId xmlns:a16="http://schemas.microsoft.com/office/drawing/2014/main" id="{C4BAD1CB-523F-864B-36C3-8ECA9D8B7E75}"/>
                  </a:ext>
                </a:extLst>
              </p14:cNvPr>
              <p14:cNvContentPartPr/>
              <p14:nvPr/>
            </p14:nvContentPartPr>
            <p14:xfrm>
              <a:off x="6889463" y="5448105"/>
              <a:ext cx="399240" cy="20160"/>
            </p14:xfrm>
          </p:contentPart>
        </mc:Choice>
        <mc:Fallback xmlns="">
          <p:pic>
            <p:nvPicPr>
              <p:cNvPr id="33" name="Tinta 32">
                <a:extLst>
                  <a:ext uri="{FF2B5EF4-FFF2-40B4-BE49-F238E27FC236}">
                    <a16:creationId xmlns:a16="http://schemas.microsoft.com/office/drawing/2014/main" id="{C4BAD1CB-523F-864B-36C3-8ECA9D8B7E7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53463" y="5376105"/>
                <a:ext cx="4708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Tinta 33">
                <a:extLst>
                  <a:ext uri="{FF2B5EF4-FFF2-40B4-BE49-F238E27FC236}">
                    <a16:creationId xmlns:a16="http://schemas.microsoft.com/office/drawing/2014/main" id="{2139101F-7609-E1D3-42E8-936A9C52A9BE}"/>
                  </a:ext>
                </a:extLst>
              </p14:cNvPr>
              <p14:cNvContentPartPr/>
              <p14:nvPr/>
            </p14:nvContentPartPr>
            <p14:xfrm>
              <a:off x="6853103" y="5739345"/>
              <a:ext cx="571320" cy="10080"/>
            </p14:xfrm>
          </p:contentPart>
        </mc:Choice>
        <mc:Fallback xmlns="">
          <p:pic>
            <p:nvPicPr>
              <p:cNvPr id="34" name="Tinta 33">
                <a:extLst>
                  <a:ext uri="{FF2B5EF4-FFF2-40B4-BE49-F238E27FC236}">
                    <a16:creationId xmlns:a16="http://schemas.microsoft.com/office/drawing/2014/main" id="{2139101F-7609-E1D3-42E8-936A9C52A9B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17103" y="5667345"/>
                <a:ext cx="642960" cy="1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72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19541-402C-0824-C6C2-E967708A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44DFF35-BEFA-4F2C-4E6C-4FF13C1C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065A769-9E4F-4E67-55A3-437B429C0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a)</a:t>
            </a:r>
            <a:r>
              <a:rPr lang="pt-BR" sz="1800" b="1" dirty="0">
                <a:solidFill>
                  <a:srgbClr val="7F7F7F"/>
                </a:solidFill>
              </a:rPr>
              <a:t> </a:t>
            </a:r>
            <a:r>
              <a:rPr lang="pt-BR" sz="1800" dirty="0">
                <a:solidFill>
                  <a:srgbClr val="7F7F7F"/>
                </a:solidFill>
              </a:rPr>
              <a:t>Conciliar Plano de Trabalho com Balancete/dispêndios.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A49C0C-758D-846C-EF9C-FBD8913A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54" y="2231541"/>
            <a:ext cx="7459116" cy="16671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1340EA-8702-9E10-F950-197AC278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54" y="4171921"/>
            <a:ext cx="9459645" cy="5239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333D8AFF-31D8-AAA0-1BD1-67B3408B7460}"/>
                  </a:ext>
                </a:extLst>
              </p14:cNvPr>
              <p14:cNvContentPartPr/>
              <p14:nvPr/>
            </p14:nvContentPartPr>
            <p14:xfrm>
              <a:off x="3819120" y="3628785"/>
              <a:ext cx="702720" cy="36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333D8AFF-31D8-AAA0-1BD1-67B3408B74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5480" y="3520785"/>
                <a:ext cx="810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DBB0A4E3-88B0-26B2-C4E2-E49A74C3D08B}"/>
                  </a:ext>
                </a:extLst>
              </p14:cNvPr>
              <p14:cNvContentPartPr/>
              <p14:nvPr/>
            </p14:nvContentPartPr>
            <p14:xfrm>
              <a:off x="4095240" y="2381025"/>
              <a:ext cx="3070080" cy="4788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DBB0A4E3-88B0-26B2-C4E2-E49A74C3D0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41600" y="2273025"/>
                <a:ext cx="317772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5C3CF6E4-2CFF-F348-B26E-BBF430FF5711}"/>
                  </a:ext>
                </a:extLst>
              </p14:cNvPr>
              <p14:cNvContentPartPr/>
              <p14:nvPr/>
            </p14:nvContentPartPr>
            <p14:xfrm>
              <a:off x="5581320" y="4285785"/>
              <a:ext cx="768600" cy="2052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5C3CF6E4-2CFF-F348-B26E-BBF430FF57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7680" y="4177785"/>
                <a:ext cx="8762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8BE646B5-FCDD-B7D7-3FDA-37E9A2CD2E14}"/>
                  </a:ext>
                </a:extLst>
              </p14:cNvPr>
              <p14:cNvContentPartPr/>
              <p14:nvPr/>
            </p14:nvContentPartPr>
            <p14:xfrm>
              <a:off x="7419480" y="4304145"/>
              <a:ext cx="786600" cy="1080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8BE646B5-FCDD-B7D7-3FDA-37E9A2CD2E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65840" y="4196145"/>
                <a:ext cx="89424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97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69E3-3608-1004-4A0B-705FFFBD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052D9C5-A3EC-B710-CBCD-6660C0ED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DFC8E9-4C51-4233-8EAC-75143677E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a)</a:t>
            </a:r>
            <a:r>
              <a:rPr lang="pt-BR" sz="1800" b="1" dirty="0">
                <a:solidFill>
                  <a:srgbClr val="7F7F7F"/>
                </a:solidFill>
              </a:rPr>
              <a:t> </a:t>
            </a:r>
            <a:r>
              <a:rPr lang="pt-BR" sz="1800" dirty="0">
                <a:solidFill>
                  <a:srgbClr val="7F7F7F"/>
                </a:solidFill>
              </a:rPr>
              <a:t>Conciliar Plano de Trabalho com Balancete/dispêndios.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97871B-5F1F-8C88-E52E-10B74B66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00" b="17244"/>
          <a:stretch/>
        </p:blipFill>
        <p:spPr>
          <a:xfrm>
            <a:off x="1294865" y="2124075"/>
            <a:ext cx="7659169" cy="15335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3DFD133-E480-6EA2-158F-DB564048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89" y="4139214"/>
            <a:ext cx="9392961" cy="52394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0A5ABEE-B85B-BF7F-D181-9591E58F74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03"/>
          <a:stretch/>
        </p:blipFill>
        <p:spPr>
          <a:xfrm>
            <a:off x="1190089" y="4663162"/>
            <a:ext cx="9392961" cy="1362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AA01C790-5459-5FD5-30B1-A82183DC5F34}"/>
                  </a:ext>
                </a:extLst>
              </p14:cNvPr>
              <p14:cNvContentPartPr/>
              <p14:nvPr/>
            </p14:nvContentPartPr>
            <p14:xfrm>
              <a:off x="3800040" y="3555705"/>
              <a:ext cx="673920" cy="1620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AA01C790-5459-5FD5-30B1-A82183DC5F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6400" y="3448065"/>
                <a:ext cx="7815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22C494F7-5115-3400-765F-413EF88E403E}"/>
                  </a:ext>
                </a:extLst>
              </p14:cNvPr>
              <p14:cNvContentPartPr/>
              <p14:nvPr/>
            </p14:nvContentPartPr>
            <p14:xfrm>
              <a:off x="7562400" y="4209825"/>
              <a:ext cx="619200" cy="36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22C494F7-5115-3400-765F-413EF88E40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8760" y="4101825"/>
                <a:ext cx="726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948C7F06-9F30-6411-DB2B-B12F34B81A1C}"/>
                  </a:ext>
                </a:extLst>
              </p14:cNvPr>
              <p14:cNvContentPartPr/>
              <p14:nvPr/>
            </p14:nvContentPartPr>
            <p14:xfrm>
              <a:off x="7715040" y="4714545"/>
              <a:ext cx="475560" cy="2880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948C7F06-9F30-6411-DB2B-B12F34B81A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61400" y="4606545"/>
                <a:ext cx="5832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0FA43FD8-7B54-9A99-CEC3-BB3FB43734A3}"/>
                  </a:ext>
                </a:extLst>
              </p14:cNvPr>
              <p14:cNvContentPartPr/>
              <p14:nvPr/>
            </p14:nvContentPartPr>
            <p14:xfrm>
              <a:off x="7676880" y="5505105"/>
              <a:ext cx="682560" cy="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0FA43FD8-7B54-9A99-CEC3-BB3FB43734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3240" y="5397105"/>
                <a:ext cx="790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30738F39-990A-97B2-86B8-4D25B7065655}"/>
                  </a:ext>
                </a:extLst>
              </p14:cNvPr>
              <p14:cNvContentPartPr/>
              <p14:nvPr/>
            </p14:nvContentPartPr>
            <p14:xfrm>
              <a:off x="9534120" y="4200105"/>
              <a:ext cx="505080" cy="1944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30738F39-990A-97B2-86B8-4D25B70656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80120" y="4092105"/>
                <a:ext cx="6127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AF1316E5-57E5-7267-9A1B-789817BAE51B}"/>
                  </a:ext>
                </a:extLst>
              </p14:cNvPr>
              <p14:cNvContentPartPr/>
              <p14:nvPr/>
            </p14:nvContentPartPr>
            <p14:xfrm>
              <a:off x="9677663" y="4752585"/>
              <a:ext cx="398160" cy="36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AF1316E5-57E5-7267-9A1B-789817BAE51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24023" y="4644945"/>
                <a:ext cx="5058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2E12BC0D-96CB-77A5-C245-0C04871BAD76}"/>
                  </a:ext>
                </a:extLst>
              </p14:cNvPr>
              <p14:cNvContentPartPr/>
              <p14:nvPr/>
            </p14:nvContentPartPr>
            <p14:xfrm>
              <a:off x="9614303" y="5440905"/>
              <a:ext cx="444240" cy="36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2E12BC0D-96CB-77A5-C245-0C04871BAD7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60303" y="5332905"/>
                <a:ext cx="551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393D7DF1-1FF8-427E-FC51-59199EC6C976}"/>
                  </a:ext>
                </a:extLst>
              </p14:cNvPr>
              <p14:cNvContentPartPr/>
              <p14:nvPr/>
            </p14:nvContentPartPr>
            <p14:xfrm>
              <a:off x="3838463" y="2235105"/>
              <a:ext cx="3280320" cy="831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393D7DF1-1FF8-427E-FC51-59199EC6C97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4463" y="2127105"/>
                <a:ext cx="33879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CBC99F66-450A-23EB-D5EC-E0114E88B87D}"/>
                  </a:ext>
                </a:extLst>
              </p14:cNvPr>
              <p14:cNvContentPartPr/>
              <p14:nvPr/>
            </p14:nvContentPartPr>
            <p14:xfrm>
              <a:off x="5829968" y="4788585"/>
              <a:ext cx="941040" cy="1908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CBC99F66-450A-23EB-D5EC-E0114E88B87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76328" y="4680945"/>
                <a:ext cx="10486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4AE6A643-77E5-7EF8-1246-801FAC4E888E}"/>
                  </a:ext>
                </a:extLst>
              </p14:cNvPr>
              <p14:cNvContentPartPr/>
              <p14:nvPr/>
            </p14:nvContentPartPr>
            <p14:xfrm>
              <a:off x="5766608" y="4906665"/>
              <a:ext cx="607680" cy="2808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4AE6A643-77E5-7EF8-1246-801FAC4E888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12968" y="4799025"/>
                <a:ext cx="7153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B1B78CB7-E0F6-5AA3-7074-DBB61D21EFB6}"/>
                  </a:ext>
                </a:extLst>
              </p14:cNvPr>
              <p14:cNvContentPartPr/>
              <p14:nvPr/>
            </p14:nvContentPartPr>
            <p14:xfrm>
              <a:off x="5721608" y="5467905"/>
              <a:ext cx="991080" cy="7380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B1B78CB7-E0F6-5AA3-7074-DBB61D21EFB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67608" y="5359905"/>
                <a:ext cx="109872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DF43CFA4-1A43-CF9D-B0AE-F955830F5735}"/>
                  </a:ext>
                </a:extLst>
              </p14:cNvPr>
              <p14:cNvContentPartPr/>
              <p14:nvPr/>
            </p14:nvContentPartPr>
            <p14:xfrm>
              <a:off x="5866328" y="5657985"/>
              <a:ext cx="467640" cy="1908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DF43CFA4-1A43-CF9D-B0AE-F955830F573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12328" y="5550345"/>
                <a:ext cx="5752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EEE2C71F-5AB2-5E0C-550D-1B5CD26A7736}"/>
                  </a:ext>
                </a:extLst>
              </p14:cNvPr>
              <p14:cNvContentPartPr/>
              <p14:nvPr/>
            </p14:nvContentPartPr>
            <p14:xfrm>
              <a:off x="5793608" y="4236705"/>
              <a:ext cx="798840" cy="190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EEE2C71F-5AB2-5E0C-550D-1B5CD26A773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39968" y="4128705"/>
                <a:ext cx="9064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B87528C7-5DEA-2892-5D53-912B28C75585}"/>
                  </a:ext>
                </a:extLst>
              </p14:cNvPr>
              <p14:cNvContentPartPr/>
              <p14:nvPr/>
            </p14:nvContentPartPr>
            <p14:xfrm>
              <a:off x="5766608" y="4379625"/>
              <a:ext cx="1320480" cy="295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B87528C7-5DEA-2892-5D53-912B28C7558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12968" y="4271985"/>
                <a:ext cx="142812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1FDB771C-2753-14E9-D311-82E199AF2326}"/>
                  </a:ext>
                </a:extLst>
              </p14:cNvPr>
              <p14:cNvContentPartPr/>
              <p14:nvPr/>
            </p14:nvContentPartPr>
            <p14:xfrm>
              <a:off x="5784968" y="4517145"/>
              <a:ext cx="788040" cy="972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1FDB771C-2753-14E9-D311-82E199AF232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730968" y="4409145"/>
                <a:ext cx="89568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17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94A0A-FA27-8396-5888-F73A1C88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CD6D87B-F3C4-9131-69AC-646C6235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DB8B5E5-6506-C4FF-9D5D-A3C427EA2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b)</a:t>
            </a:r>
            <a:r>
              <a:rPr lang="pt-BR" sz="1800" b="1" dirty="0">
                <a:solidFill>
                  <a:srgbClr val="7F7F7F"/>
                </a:solidFill>
              </a:rPr>
              <a:t> </a:t>
            </a:r>
            <a:r>
              <a:rPr lang="pt-BR" sz="1800" dirty="0">
                <a:solidFill>
                  <a:srgbClr val="7F7F7F"/>
                </a:solidFill>
              </a:rPr>
              <a:t>Conciliar Balancete/dispêndios e ingressos com extrato bancário.</a:t>
            </a: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3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58FCE6B-A673-20BE-4FDD-5E33E03C0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566" y="1149791"/>
            <a:ext cx="4205382" cy="41827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65EF4B2-1766-5420-D497-2A293612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5"/>
          <a:stretch/>
        </p:blipFill>
        <p:spPr>
          <a:xfrm>
            <a:off x="905053" y="218985"/>
            <a:ext cx="6802760" cy="336780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081C27F-6973-48B4-F15F-AC560BF4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72" y="3619500"/>
            <a:ext cx="6851341" cy="2961346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848541B-CFED-CF6C-72FD-192331F9A04F}"/>
              </a:ext>
            </a:extLst>
          </p:cNvPr>
          <p:cNvSpPr/>
          <p:nvPr/>
        </p:nvSpPr>
        <p:spPr>
          <a:xfrm>
            <a:off x="7885566" y="2315668"/>
            <a:ext cx="4205379" cy="2155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3485963-6A89-8803-173F-6117633FD84A}"/>
              </a:ext>
            </a:extLst>
          </p:cNvPr>
          <p:cNvSpPr/>
          <p:nvPr/>
        </p:nvSpPr>
        <p:spPr>
          <a:xfrm>
            <a:off x="2184336" y="5452096"/>
            <a:ext cx="5050608" cy="1015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FB20577-1FD3-9510-B9CB-508C031BE6C6}"/>
              </a:ext>
            </a:extLst>
          </p:cNvPr>
          <p:cNvSpPr/>
          <p:nvPr/>
        </p:nvSpPr>
        <p:spPr>
          <a:xfrm>
            <a:off x="2183111" y="1394803"/>
            <a:ext cx="4987233" cy="486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4B24025-2EB9-A5C8-1D92-06208E40D85C}"/>
              </a:ext>
            </a:extLst>
          </p:cNvPr>
          <p:cNvSpPr/>
          <p:nvPr/>
        </p:nvSpPr>
        <p:spPr>
          <a:xfrm>
            <a:off x="2183111" y="5004655"/>
            <a:ext cx="5050608" cy="425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1F80EF0-DA8D-4BA7-D5A1-4EF7B224CBDA}"/>
              </a:ext>
            </a:extLst>
          </p:cNvPr>
          <p:cNvSpPr/>
          <p:nvPr/>
        </p:nvSpPr>
        <p:spPr>
          <a:xfrm>
            <a:off x="7885566" y="4445565"/>
            <a:ext cx="4205381" cy="3615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CD0A5A7-E882-F78E-8D7D-E60FFC71A303}"/>
              </a:ext>
            </a:extLst>
          </p:cNvPr>
          <p:cNvSpPr/>
          <p:nvPr/>
        </p:nvSpPr>
        <p:spPr>
          <a:xfrm>
            <a:off x="7885565" y="3744466"/>
            <a:ext cx="4205379" cy="43741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8DE4C8-9E46-CE49-A3BC-BA8226B06A43}"/>
              </a:ext>
            </a:extLst>
          </p:cNvPr>
          <p:cNvSpPr/>
          <p:nvPr/>
        </p:nvSpPr>
        <p:spPr>
          <a:xfrm>
            <a:off x="2183111" y="2719106"/>
            <a:ext cx="4987232" cy="48647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D3ACDA5-A40C-9CD1-7320-93331BA68C14}"/>
              </a:ext>
            </a:extLst>
          </p:cNvPr>
          <p:cNvSpPr/>
          <p:nvPr/>
        </p:nvSpPr>
        <p:spPr>
          <a:xfrm>
            <a:off x="7885565" y="3507341"/>
            <a:ext cx="4205379" cy="20577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272CD1D-5F1F-7917-7F2A-7C4F2E9446AE}"/>
              </a:ext>
            </a:extLst>
          </p:cNvPr>
          <p:cNvSpPr/>
          <p:nvPr/>
        </p:nvSpPr>
        <p:spPr>
          <a:xfrm>
            <a:off x="2183109" y="3232741"/>
            <a:ext cx="4987231" cy="3291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9E5E6A0-8F94-F392-6B26-DA15136CAF3C}"/>
              </a:ext>
            </a:extLst>
          </p:cNvPr>
          <p:cNvSpPr/>
          <p:nvPr/>
        </p:nvSpPr>
        <p:spPr>
          <a:xfrm>
            <a:off x="7893118" y="1585469"/>
            <a:ext cx="4205379" cy="13382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9C24CF5-05AF-CD6E-D50E-9C999C40A077}"/>
              </a:ext>
            </a:extLst>
          </p:cNvPr>
          <p:cNvSpPr/>
          <p:nvPr/>
        </p:nvSpPr>
        <p:spPr>
          <a:xfrm>
            <a:off x="2178852" y="973327"/>
            <a:ext cx="4987231" cy="1764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A836FEB-393F-AE72-297C-DC8576A5442D}"/>
              </a:ext>
            </a:extLst>
          </p:cNvPr>
          <p:cNvSpPr/>
          <p:nvPr/>
        </p:nvSpPr>
        <p:spPr>
          <a:xfrm>
            <a:off x="2178850" y="1902888"/>
            <a:ext cx="4987233" cy="22340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5F657DC9-9858-2E58-C05F-225381AE80D8}"/>
              </a:ext>
            </a:extLst>
          </p:cNvPr>
          <p:cNvSpPr/>
          <p:nvPr/>
        </p:nvSpPr>
        <p:spPr>
          <a:xfrm>
            <a:off x="7893118" y="2560745"/>
            <a:ext cx="4205379" cy="2030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100634E-9DFD-CD8A-8A7E-2B5D54D3B2C5}"/>
              </a:ext>
            </a:extLst>
          </p:cNvPr>
          <p:cNvSpPr/>
          <p:nvPr/>
        </p:nvSpPr>
        <p:spPr>
          <a:xfrm>
            <a:off x="7882564" y="2079405"/>
            <a:ext cx="4205379" cy="203094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D0EA861-5A62-671F-6E6C-79022EDF6F3C}"/>
              </a:ext>
            </a:extLst>
          </p:cNvPr>
          <p:cNvSpPr/>
          <p:nvPr/>
        </p:nvSpPr>
        <p:spPr>
          <a:xfrm>
            <a:off x="2184373" y="4630964"/>
            <a:ext cx="5049346" cy="338969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92653809-D0A8-2972-CBDA-3C7C5867F00C}"/>
              </a:ext>
            </a:extLst>
          </p:cNvPr>
          <p:cNvSpPr/>
          <p:nvPr/>
        </p:nvSpPr>
        <p:spPr>
          <a:xfrm>
            <a:off x="7891616" y="2794622"/>
            <a:ext cx="4205379" cy="20309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C40A2A84-0E74-EF1B-90CF-245316E1F703}"/>
              </a:ext>
            </a:extLst>
          </p:cNvPr>
          <p:cNvSpPr/>
          <p:nvPr/>
        </p:nvSpPr>
        <p:spPr>
          <a:xfrm>
            <a:off x="2178850" y="2475156"/>
            <a:ext cx="4987233" cy="22340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45A59FC0-23C6-9055-4EE2-F14B444A229E}"/>
              </a:ext>
            </a:extLst>
          </p:cNvPr>
          <p:cNvSpPr/>
          <p:nvPr/>
        </p:nvSpPr>
        <p:spPr>
          <a:xfrm>
            <a:off x="7890115" y="3030061"/>
            <a:ext cx="4205379" cy="435348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DA1BE34-A11C-392B-662A-9122B5E3CA56}"/>
              </a:ext>
            </a:extLst>
          </p:cNvPr>
          <p:cNvSpPr/>
          <p:nvPr/>
        </p:nvSpPr>
        <p:spPr>
          <a:xfrm>
            <a:off x="2178850" y="3653237"/>
            <a:ext cx="4987233" cy="937499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16C61D3-C56E-C96D-DAC8-9A83E2C56CF0}"/>
              </a:ext>
            </a:extLst>
          </p:cNvPr>
          <p:cNvSpPr/>
          <p:nvPr/>
        </p:nvSpPr>
        <p:spPr>
          <a:xfrm>
            <a:off x="7893116" y="4212001"/>
            <a:ext cx="4205379" cy="205773"/>
          </a:xfrm>
          <a:prstGeom prst="rect">
            <a:avLst/>
          </a:prstGeom>
          <a:noFill/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75F41807-B5E2-667D-541C-D8EE0B319409}"/>
              </a:ext>
            </a:extLst>
          </p:cNvPr>
          <p:cNvSpPr/>
          <p:nvPr/>
        </p:nvSpPr>
        <p:spPr>
          <a:xfrm>
            <a:off x="2178851" y="2155359"/>
            <a:ext cx="4987231" cy="292006"/>
          </a:xfrm>
          <a:prstGeom prst="rect">
            <a:avLst/>
          </a:prstGeom>
          <a:noFill/>
          <a:ln>
            <a:solidFill>
              <a:srgbClr val="66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C8EFF41D-D208-9D43-BBD2-B381E7F5E838}"/>
              </a:ext>
            </a:extLst>
          </p:cNvPr>
          <p:cNvSpPr/>
          <p:nvPr/>
        </p:nvSpPr>
        <p:spPr>
          <a:xfrm>
            <a:off x="864023" y="973327"/>
            <a:ext cx="492494" cy="226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4034966A-392E-58EB-9F26-32CE8146D4E2}"/>
              </a:ext>
            </a:extLst>
          </p:cNvPr>
          <p:cNvSpPr/>
          <p:nvPr/>
        </p:nvSpPr>
        <p:spPr>
          <a:xfrm>
            <a:off x="7955908" y="1555436"/>
            <a:ext cx="492494" cy="226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1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7A46-11A0-7493-F90A-CB406CA3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ED5EF9D-2097-1F1B-E95A-8F5E8C69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9FE5DD9-BE89-8260-9F6C-93624CE14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endParaRPr lang="pt-BR" sz="18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52EE19-69EF-EFE2-725D-FB3EEF54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99"/>
          <a:stretch/>
        </p:blipFill>
        <p:spPr>
          <a:xfrm>
            <a:off x="925521" y="1962851"/>
            <a:ext cx="7440063" cy="266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4D3A1B8-3965-6148-922A-0FD95DEE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30"/>
          <a:stretch/>
        </p:blipFill>
        <p:spPr>
          <a:xfrm>
            <a:off x="1001731" y="4912199"/>
            <a:ext cx="7363853" cy="1113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4D27105D-7C9F-EEB0-A37A-0172897DE8B0}"/>
                  </a:ext>
                </a:extLst>
              </p14:cNvPr>
              <p14:cNvContentPartPr/>
              <p14:nvPr/>
            </p14:nvContentPartPr>
            <p14:xfrm>
              <a:off x="1158623" y="2452905"/>
              <a:ext cx="6789600" cy="5508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4D27105D-7C9F-EEB0-A37A-0172897DE8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2623" y="2381265"/>
                <a:ext cx="6861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27D8EEA1-6610-5E1F-920F-64F6A5999026}"/>
                  </a:ext>
                </a:extLst>
              </p14:cNvPr>
              <p14:cNvContentPartPr/>
              <p14:nvPr/>
            </p14:nvContentPartPr>
            <p14:xfrm>
              <a:off x="3847463" y="2643345"/>
              <a:ext cx="2597760" cy="280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27D8EEA1-6610-5E1F-920F-64F6A59990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1463" y="2571345"/>
                <a:ext cx="26694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D7404AE5-245F-CE06-7CDE-6586658FE7A9}"/>
                  </a:ext>
                </a:extLst>
              </p14:cNvPr>
              <p14:cNvContentPartPr/>
              <p14:nvPr/>
            </p14:nvContentPartPr>
            <p14:xfrm>
              <a:off x="1123442" y="3132605"/>
              <a:ext cx="6726960" cy="83520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D7404AE5-245F-CE06-7CDE-6586658FE7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7442" y="3060605"/>
                <a:ext cx="67986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34635F0D-FE08-6FA1-CDD3-1BF46A7EC149}"/>
                  </a:ext>
                </a:extLst>
              </p14:cNvPr>
              <p14:cNvContentPartPr/>
              <p14:nvPr/>
            </p14:nvContentPartPr>
            <p14:xfrm>
              <a:off x="3781682" y="3311001"/>
              <a:ext cx="2565720" cy="1008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34635F0D-FE08-6FA1-CDD3-1BF46A7EC1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5682" y="3239001"/>
                <a:ext cx="2637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D07941C5-4C7C-7182-633E-1E82AD6A697B}"/>
                  </a:ext>
                </a:extLst>
              </p14:cNvPr>
              <p14:cNvContentPartPr/>
              <p14:nvPr/>
            </p14:nvContentPartPr>
            <p14:xfrm>
              <a:off x="1158623" y="5373379"/>
              <a:ext cx="6726960" cy="8352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D07941C5-4C7C-7182-633E-1E82AD6A69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2623" y="5301379"/>
                <a:ext cx="67986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CC0CA376-F4C3-FF5F-5E06-DBCB970875FF}"/>
                  </a:ext>
                </a:extLst>
              </p14:cNvPr>
              <p14:cNvContentPartPr/>
              <p14:nvPr/>
            </p14:nvContentPartPr>
            <p14:xfrm>
              <a:off x="3816863" y="5551775"/>
              <a:ext cx="2565720" cy="1008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CC0CA376-F4C3-FF5F-5E06-DBCB970875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80863" y="5479775"/>
                <a:ext cx="2637360" cy="1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052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D5B10-95B4-D025-C372-882A5EDDE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51645DB-F647-7B3B-C809-4DC4EFD7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4 -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CONCILIAÇ</a:t>
            </a:r>
            <a:r>
              <a:rPr lang="pt-BR" dirty="0">
                <a:solidFill>
                  <a:srgbClr val="7F7F7F"/>
                </a:solidFill>
              </a:rPr>
              <a:t>ÃO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EAFABE9-99AA-AF42-DF33-8DFE77091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442" y="1771872"/>
            <a:ext cx="10302031" cy="4253555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A1C84D"/>
                </a:solidFill>
              </a:rPr>
              <a:t>c)</a:t>
            </a:r>
            <a:r>
              <a:rPr lang="pt-BR" sz="1800" b="1" dirty="0">
                <a:solidFill>
                  <a:srgbClr val="7F7F7F"/>
                </a:solidFill>
              </a:rPr>
              <a:t> Conciliar Balancete/ingressos com extrato da aplicação financeira.</a:t>
            </a:r>
          </a:p>
          <a:p>
            <a:pPr marL="0" indent="0">
              <a:buNone/>
            </a:pPr>
            <a:endParaRPr lang="pt-BR" sz="18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C727B6-F129-8E06-89AA-AA87775C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60" y="2197290"/>
            <a:ext cx="10488393" cy="1880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C52F77-AC9E-9679-774E-2927593C0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448"/>
          <a:stretch/>
        </p:blipFill>
        <p:spPr>
          <a:xfrm>
            <a:off x="8775579" y="2537581"/>
            <a:ext cx="2292979" cy="30336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2225F54-0BBD-31AE-28B7-577AC436BE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584"/>
          <a:stretch/>
        </p:blipFill>
        <p:spPr>
          <a:xfrm>
            <a:off x="1123442" y="2481902"/>
            <a:ext cx="2453783" cy="31131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B3C5DD-1FD8-5383-36E9-DE2C1DC06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9423"/>
          <a:stretch/>
        </p:blipFill>
        <p:spPr>
          <a:xfrm>
            <a:off x="3769540" y="2520495"/>
            <a:ext cx="2318296" cy="307454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B6D0EB3-CA70-6DC0-7443-9FB18D1EB9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8448"/>
          <a:stretch/>
        </p:blipFill>
        <p:spPr>
          <a:xfrm>
            <a:off x="6223949" y="2540916"/>
            <a:ext cx="2458448" cy="30541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DB307B15-D937-23AE-36CE-A30F4864E57A}"/>
                  </a:ext>
                </a:extLst>
              </p14:cNvPr>
              <p14:cNvContentPartPr/>
              <p14:nvPr/>
            </p14:nvContentPartPr>
            <p14:xfrm flipV="1">
              <a:off x="2851842" y="5247279"/>
              <a:ext cx="298579" cy="60852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DB307B15-D937-23AE-36CE-A30F4864E5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2834194" y="5210768"/>
                <a:ext cx="334236" cy="134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35FC5D5E-3106-4B79-EEA2-CC60F9A5C836}"/>
                  </a:ext>
                </a:extLst>
              </p14:cNvPr>
              <p14:cNvContentPartPr/>
              <p14:nvPr/>
            </p14:nvContentPartPr>
            <p14:xfrm>
              <a:off x="8026279" y="5307992"/>
              <a:ext cx="223920" cy="468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35FC5D5E-3106-4B79-EEA2-CC60F9A5C8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08639" y="5271992"/>
                <a:ext cx="2595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8E43E5A1-9557-6C56-668D-1F0C85240AD8}"/>
                  </a:ext>
                </a:extLst>
              </p14:cNvPr>
              <p14:cNvContentPartPr/>
              <p14:nvPr/>
            </p14:nvContentPartPr>
            <p14:xfrm>
              <a:off x="5495264" y="5307992"/>
              <a:ext cx="197640" cy="36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8E43E5A1-9557-6C56-668D-1F0C85240A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77264" y="5271992"/>
                <a:ext cx="233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F5E92D2C-0925-9219-6907-BF7A3F6FE106}"/>
                  </a:ext>
                </a:extLst>
              </p14:cNvPr>
              <p14:cNvContentPartPr/>
              <p14:nvPr/>
            </p14:nvContentPartPr>
            <p14:xfrm>
              <a:off x="10412863" y="4645340"/>
              <a:ext cx="234720" cy="36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F5E92D2C-0925-9219-6907-BF7A3F6FE10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94863" y="4609340"/>
                <a:ext cx="270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Tinta 34">
                <a:extLst>
                  <a:ext uri="{FF2B5EF4-FFF2-40B4-BE49-F238E27FC236}">
                    <a16:creationId xmlns:a16="http://schemas.microsoft.com/office/drawing/2014/main" id="{384A6341-ED31-BA86-4199-96AF11DA9AD7}"/>
                  </a:ext>
                </a:extLst>
              </p14:cNvPr>
              <p14:cNvContentPartPr/>
              <p14:nvPr/>
            </p14:nvContentPartPr>
            <p14:xfrm>
              <a:off x="8093303" y="2280825"/>
              <a:ext cx="379800" cy="27720"/>
            </p14:xfrm>
          </p:contentPart>
        </mc:Choice>
        <mc:Fallback xmlns="">
          <p:pic>
            <p:nvPicPr>
              <p:cNvPr id="35" name="Tinta 34">
                <a:extLst>
                  <a:ext uri="{FF2B5EF4-FFF2-40B4-BE49-F238E27FC236}">
                    <a16:creationId xmlns:a16="http://schemas.microsoft.com/office/drawing/2014/main" id="{384A6341-ED31-BA86-4199-96AF11DA9AD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57663" y="2208825"/>
                <a:ext cx="451440" cy="17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7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CD697-696A-D756-909D-2A5C57E36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1F758-665B-E0C1-8054-9348E4B8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7054791-F109-B91E-6048-33D148DDC2DA}"/>
              </a:ext>
            </a:extLst>
          </p:cNvPr>
          <p:cNvSpPr txBox="1"/>
          <p:nvPr/>
        </p:nvSpPr>
        <p:spPr>
          <a:xfrm>
            <a:off x="1222217" y="1720839"/>
            <a:ext cx="101670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</a:p>
          <a:p>
            <a:pPr algn="l" rtl="0">
              <a:buNone/>
            </a:pPr>
            <a:endParaRPr lang="pt-BR" dirty="0">
              <a:effectLst/>
            </a:endParaRPr>
          </a:p>
          <a:p>
            <a:pPr algn="just" rtl="0"/>
            <a:r>
              <a:rPr lang="pt-BR" b="0" i="0" dirty="0">
                <a:solidFill>
                  <a:srgbClr val="727176"/>
                </a:solidFill>
                <a:effectLst/>
              </a:rPr>
              <a:t>Art. 49. A prestação de contas relativa à execução da parceria deverá conter elementos que permitam ao gestor da parceria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avaliar o andamento ou concluir que a parceria foi executada conforme pactuada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com a descrição pormenorizada das atividades realizadas e a comprovação do alcance das metas e dos resultados esperados, até o período de que trata a prestação de contas.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289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3DE56-AC60-6D8F-EB5A-4DB5B8CAE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73BAB3D-A3B1-2797-79C6-F5B36345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7F7F7F"/>
                </a:solidFill>
              </a:rPr>
              <a:t>Passo a passo para análise de prestação de contas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5D6503-2144-F1AB-9D9C-40C1CC9D4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 startAt="5"/>
            </a:pPr>
            <a:r>
              <a:rPr lang="pt-BR" dirty="0">
                <a:solidFill>
                  <a:srgbClr val="7F7F7F"/>
                </a:solidFill>
              </a:rPr>
              <a:t>Analisar dispêndios e seus documentos comprobatórios.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 startAt="5"/>
            </a:pPr>
            <a:r>
              <a:rPr lang="pt-BR" dirty="0">
                <a:solidFill>
                  <a:srgbClr val="7F7F7F"/>
                </a:solidFill>
              </a:rPr>
              <a:t>Analisar os documentos elaborados pelo concedente.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 startAt="5"/>
            </a:pPr>
            <a:r>
              <a:rPr lang="pt-BR" dirty="0">
                <a:solidFill>
                  <a:srgbClr val="7F7F7F"/>
                </a:solidFill>
              </a:rPr>
              <a:t>Analisar a Prestação de Contas Final </a:t>
            </a: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 startAt="5"/>
            </a:pPr>
            <a:r>
              <a:rPr lang="pt-BR" dirty="0">
                <a:solidFill>
                  <a:srgbClr val="7F7F7F"/>
                </a:solidFill>
              </a:rPr>
              <a:t>Emitir Parecer Técnico</a:t>
            </a:r>
            <a:endParaRPr lang="pt-BR" dirty="0">
              <a:solidFill>
                <a:srgbClr val="7F7F7F"/>
              </a:solidFill>
              <a:highlight>
                <a:srgbClr val="FFFF00"/>
              </a:highlight>
            </a:endParaRPr>
          </a:p>
          <a:p>
            <a:pPr marL="514350" indent="-514350" algn="just">
              <a:buClr>
                <a:srgbClr val="A1C84D"/>
              </a:buClr>
              <a:buSzPct val="110000"/>
              <a:buFont typeface="+mj-lt"/>
              <a:buAutoNum type="arabicPeriod" startAt="5"/>
            </a:pPr>
            <a:r>
              <a:rPr lang="pt-BR" dirty="0">
                <a:solidFill>
                  <a:srgbClr val="7F7F7F"/>
                </a:solidFill>
              </a:rPr>
              <a:t>Casos prático</a:t>
            </a:r>
          </a:p>
          <a:p>
            <a:pPr marL="0" indent="0" algn="just">
              <a:buNone/>
            </a:pPr>
            <a:endParaRPr lang="pt-BR" dirty="0"/>
          </a:p>
          <a:p>
            <a:pPr marL="514350" indent="-514350" algn="just">
              <a:buFont typeface="+mj-lt"/>
              <a:buAutoNum type="arabicPeriod" startAt="7"/>
            </a:pPr>
            <a:endParaRPr lang="pt-BR" dirty="0"/>
          </a:p>
          <a:p>
            <a:pPr marL="514350" indent="-514350">
              <a:buFont typeface="+mj-lt"/>
              <a:buAutoNum type="arabicPeriod" startAt="7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7178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65181-73A5-C92F-6137-D3802BA1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12BDC-406E-DFF3-BF65-2D5E62B6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C0075F-9042-E07E-D152-95193B5B07D1}"/>
              </a:ext>
            </a:extLst>
          </p:cNvPr>
          <p:cNvSpPr txBox="1"/>
          <p:nvPr/>
        </p:nvSpPr>
        <p:spPr>
          <a:xfrm>
            <a:off x="1222217" y="1720839"/>
            <a:ext cx="101670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i="0" cap="all" dirty="0">
                <a:solidFill>
                  <a:srgbClr val="727176"/>
                </a:solidFill>
                <a:effectLst/>
              </a:rPr>
              <a:t>Instrução Normativa N. Tc-33/2024</a:t>
            </a:r>
          </a:p>
          <a:p>
            <a:pPr algn="l" rtl="0">
              <a:buNone/>
            </a:pPr>
            <a:endParaRPr lang="pt-BR" cap="all" dirty="0">
              <a:effectLst/>
            </a:endParaRPr>
          </a:p>
          <a:p>
            <a:pPr algn="just" rtl="0"/>
            <a:r>
              <a:rPr lang="pt-BR" b="0" i="0" dirty="0">
                <a:solidFill>
                  <a:srgbClr val="727176"/>
                </a:solidFill>
                <a:effectLst/>
              </a:rPr>
              <a:t>Art. 43. Compete ao responsável pela aplicação dos recursos demonstrar o seu bom e regular emprego no objeto para o qual foram concedidos, mediante a apresentação, na prestação de contas,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de</a:t>
            </a:r>
            <a:r>
              <a:rPr lang="pt-BR" b="0" i="0" dirty="0">
                <a:solidFill>
                  <a:srgbClr val="A1C84D"/>
                </a:solidFill>
                <a:effectLst/>
              </a:rPr>
              <a:t>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elementos que permitam a exata verificação das despesas realizadas, dos respectivos pagamentos e da sua vinculação com o objeto</a:t>
            </a:r>
            <a:r>
              <a:rPr lang="pt-BR" b="0" i="0" dirty="0">
                <a:solidFill>
                  <a:srgbClr val="A1C84D"/>
                </a:solidFill>
                <a:effectLst/>
              </a:rPr>
              <a:t>.</a:t>
            </a:r>
            <a:endParaRPr lang="pt-BR" dirty="0">
              <a:solidFill>
                <a:srgbClr val="A1C84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7155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79B0-395A-B8CC-1161-0CE6FFFC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1920C-1520-8831-BF5C-61FA800F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AC9FDB-C613-8E74-D725-791C238482E5}"/>
              </a:ext>
            </a:extLst>
          </p:cNvPr>
          <p:cNvSpPr txBox="1"/>
          <p:nvPr/>
        </p:nvSpPr>
        <p:spPr>
          <a:xfrm>
            <a:off x="1056993" y="1763960"/>
            <a:ext cx="103413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b="1" dirty="0">
                <a:solidFill>
                  <a:srgbClr val="A1C84D"/>
                </a:solidFill>
              </a:rPr>
              <a:t>Nexo de Causalidade</a:t>
            </a:r>
          </a:p>
          <a:p>
            <a:pPr algn="just">
              <a:buNone/>
            </a:pPr>
            <a:endParaRPr lang="pt-BR" dirty="0">
              <a:solidFill>
                <a:srgbClr val="727176"/>
              </a:solidFill>
            </a:endParaRPr>
          </a:p>
          <a:p>
            <a:pPr algn="just">
              <a:buNone/>
            </a:pPr>
            <a:r>
              <a:rPr lang="pt-BR" dirty="0">
                <a:solidFill>
                  <a:srgbClr val="727176"/>
                </a:solidFill>
              </a:rPr>
              <a:t>“A finalidade da prestação de contas é comprovar que os recursos repassados ao convenente foram gastos com despesas efetuadas para o cumprimento do objeto do convênio ou contrato de repasse, com as características previstas no Plano de Trabalho do convênio, conforme a lição contida no item 12 do Relatório do Acórdão nº 48/2008 - 1º Câmara, publicado no DOU 01 de fevereiro de 2008: </a:t>
            </a:r>
          </a:p>
          <a:p>
            <a:pPr>
              <a:buNone/>
            </a:pPr>
            <a:endParaRPr lang="pt-BR" dirty="0">
              <a:solidFill>
                <a:srgbClr val="727176"/>
              </a:solidFill>
            </a:endParaRPr>
          </a:p>
          <a:p>
            <a:pPr algn="just"/>
            <a:r>
              <a:rPr lang="pt-BR" b="1" dirty="0">
                <a:solidFill>
                  <a:srgbClr val="727176"/>
                </a:solidFill>
              </a:rPr>
              <a:t>Há que se aferir a coerência entre os extratos bancários, a relação de pagamentos efetuados, os comprovantes de despesa, a adequação da forma de pagamento e a pertinência dos bens entregues com os quantitativos e especificações constantes no objeto aprovado</a:t>
            </a:r>
            <a:r>
              <a:rPr lang="pt-BR" dirty="0">
                <a:solidFill>
                  <a:srgbClr val="727176"/>
                </a:solidFill>
              </a:rPr>
              <a:t>”.</a:t>
            </a:r>
          </a:p>
          <a:p>
            <a:pPr algn="just"/>
            <a:endParaRPr lang="pt-BR" dirty="0">
              <a:solidFill>
                <a:srgbClr val="727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6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C9201-5D26-9DBA-40FB-A1F14A41F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4BCD2-0697-60F7-A5A7-451DF75A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EDB0CF-7ED8-2287-326A-E45E4C71BAD4}"/>
              </a:ext>
            </a:extLst>
          </p:cNvPr>
          <p:cNvSpPr txBox="1"/>
          <p:nvPr/>
        </p:nvSpPr>
        <p:spPr>
          <a:xfrm>
            <a:off x="1151261" y="1859339"/>
            <a:ext cx="10341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A1C84D"/>
                </a:solidFill>
              </a:rPr>
              <a:t>Nexo de Causalidade</a:t>
            </a:r>
          </a:p>
          <a:p>
            <a:pPr algn="just"/>
            <a:endParaRPr lang="pt-BR" dirty="0">
              <a:solidFill>
                <a:srgbClr val="727176"/>
              </a:solidFill>
            </a:endParaRPr>
          </a:p>
          <a:p>
            <a:pPr algn="just"/>
            <a:r>
              <a:rPr lang="pt-BR" dirty="0">
                <a:solidFill>
                  <a:srgbClr val="727176"/>
                </a:solidFill>
              </a:rPr>
              <a:t>Decreto 1196/2017</a:t>
            </a:r>
          </a:p>
          <a:p>
            <a:pPr algn="just"/>
            <a:endParaRPr lang="pt-BR" dirty="0">
              <a:solidFill>
                <a:srgbClr val="727176"/>
              </a:solidFill>
            </a:endParaRPr>
          </a:p>
          <a:p>
            <a:pPr algn="just"/>
            <a:r>
              <a:rPr lang="pt-BR" dirty="0">
                <a:solidFill>
                  <a:srgbClr val="727176"/>
                </a:solidFill>
              </a:rPr>
              <a:t>Art.56 [...]</a:t>
            </a:r>
          </a:p>
          <a:p>
            <a:pPr algn="just"/>
            <a:r>
              <a:rPr lang="pt-BR" dirty="0">
                <a:solidFill>
                  <a:srgbClr val="727176"/>
                </a:solidFill>
              </a:rPr>
              <a:t>§ 1º Os dados financeiros serão analisados com o intuito de estabelecer o nexo de causalidade entre as receitas e as despesas realizadas, devendo ser verificada a conformidade destas com as despesas autorizadas e avaliado o cumprimento das cláusulas pactuadas e das normas previstas na Lei federal nº </a:t>
            </a:r>
            <a:r>
              <a:rPr lang="pt-BR" dirty="0">
                <a:solidFill>
                  <a:srgbClr val="72717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13.019</a:t>
            </a:r>
            <a:r>
              <a:rPr lang="pt-BR" dirty="0">
                <a:solidFill>
                  <a:srgbClr val="727176"/>
                </a:solidFill>
              </a:rPr>
              <a:t>, de 2014, neste Decreto e na legislação específica em vigor.</a:t>
            </a: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endParaRPr lang="pt-BR" dirty="0">
              <a:solidFill>
                <a:srgbClr val="727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90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4A276B6B-D013-CE00-2149-1F3E7B934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104069"/>
              </p:ext>
            </p:extLst>
          </p:nvPr>
        </p:nvGraphicFramePr>
        <p:xfrm>
          <a:off x="989814" y="976582"/>
          <a:ext cx="9030879" cy="532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4F14F6FC-0A8B-0CE6-D7AC-E455568EEE0E}"/>
              </a:ext>
            </a:extLst>
          </p:cNvPr>
          <p:cNvSpPr txBox="1"/>
          <p:nvPr/>
        </p:nvSpPr>
        <p:spPr>
          <a:xfrm>
            <a:off x="1064720" y="976582"/>
            <a:ext cx="10341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A1C84D"/>
                </a:solidFill>
              </a:rPr>
              <a:t>Nexo de Causalidade</a:t>
            </a:r>
          </a:p>
          <a:p>
            <a:pPr algn="just"/>
            <a:endParaRPr lang="pt-BR" dirty="0">
              <a:solidFill>
                <a:srgbClr val="727176"/>
              </a:solidFill>
            </a:endParaRPr>
          </a:p>
          <a:p>
            <a:pPr algn="just"/>
            <a:br>
              <a:rPr lang="pt-BR" dirty="0">
                <a:solidFill>
                  <a:srgbClr val="727176"/>
                </a:solidFill>
              </a:rPr>
            </a:br>
            <a:endParaRPr lang="pt-BR" dirty="0">
              <a:solidFill>
                <a:srgbClr val="727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61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ED540-6CAE-8DA8-DD5C-870A23508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454AC1-EACD-7A4A-3B19-3213D8F0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38" y="1767554"/>
            <a:ext cx="6192114" cy="10880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B72129-8F58-CCB4-3077-758981D76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38" y="2874817"/>
            <a:ext cx="6192114" cy="11699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EDD48A-791C-6548-9E7B-F1D0F919B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8" y="4063999"/>
            <a:ext cx="6211167" cy="7526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DC177F-7AB6-A1B7-34F5-41A6F8BF6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537" y="1778227"/>
            <a:ext cx="1484081" cy="53334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97A4C2B-CDB3-D8F8-7A13-01A46ADE6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84"/>
          <a:stretch/>
        </p:blipFill>
        <p:spPr>
          <a:xfrm>
            <a:off x="899538" y="4816661"/>
            <a:ext cx="6192115" cy="1186492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924B85B-528E-F312-927A-66545B30A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A02AA26-B90A-6368-577A-0DE76BC9C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43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BF4D1-5F55-4BF9-D8F7-27A6C19F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1E2F8BF-7B44-2D8E-C62D-EE20A118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75" y="957943"/>
            <a:ext cx="9745534" cy="5000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7617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686F3-DEAA-3818-27CA-0D1CA0CFA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A2CED05-A25B-9B10-CF6D-C9AF839A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4"/>
          <a:stretch>
            <a:fillRect/>
          </a:stretch>
        </p:blipFill>
        <p:spPr>
          <a:xfrm>
            <a:off x="1251809" y="421419"/>
            <a:ext cx="10274512" cy="550911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3128927-CEA6-1C09-258A-F0483628461A}"/>
              </a:ext>
            </a:extLst>
          </p:cNvPr>
          <p:cNvSpPr/>
          <p:nvPr/>
        </p:nvSpPr>
        <p:spPr>
          <a:xfrm>
            <a:off x="2255520" y="5138057"/>
            <a:ext cx="5259977" cy="278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405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716B-057C-0C72-C90B-27E153D5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6E5FAB7-292A-3273-68B8-8B1AF820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37" y="633022"/>
            <a:ext cx="6811326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4A21C-3DB0-24AF-0E95-7EE3A877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7AF79-F302-9715-1171-3FD8FA77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comprobatórios.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1D65BD6-95CE-8F2D-BE6A-D6764F43E8DA}"/>
              </a:ext>
            </a:extLst>
          </p:cNvPr>
          <p:cNvSpPr txBox="1"/>
          <p:nvPr/>
        </p:nvSpPr>
        <p:spPr>
          <a:xfrm>
            <a:off x="1111312" y="1722096"/>
            <a:ext cx="10205519" cy="39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A1C84D"/>
                </a:solidFill>
              </a:rPr>
              <a:t>Relatório parcial de execução do objeto</a:t>
            </a:r>
            <a:endParaRPr lang="pt-BR" dirty="0"/>
          </a:p>
          <a:p>
            <a:pPr marL="285750" indent="-285750" algn="just" rtl="0">
              <a:spcBef>
                <a:spcPts val="500"/>
              </a:spcBef>
              <a:spcAft>
                <a:spcPts val="5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  <a:effectLst/>
              </a:rPr>
              <a:t>Elaborado pela OSC;</a:t>
            </a:r>
          </a:p>
          <a:p>
            <a:pPr marL="285750" indent="-285750" algn="just" rtl="0">
              <a:spcBef>
                <a:spcPts val="500"/>
              </a:spcBef>
              <a:spcAft>
                <a:spcPts val="5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Assinado pelo dirigente máximo;</a:t>
            </a:r>
          </a:p>
          <a:p>
            <a:pPr marL="285750" indent="-285750" algn="just" rtl="0">
              <a:spcBef>
                <a:spcPts val="500"/>
              </a:spcBef>
              <a:spcAft>
                <a:spcPts val="5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  <a:effectLst/>
              </a:rPr>
              <a:t>Atividades e projetos desenvolvidos;</a:t>
            </a:r>
          </a:p>
          <a:p>
            <a:pPr marL="285750" indent="-285750" algn="just" rtl="0">
              <a:spcBef>
                <a:spcPts val="500"/>
              </a:spcBef>
              <a:spcAft>
                <a:spcPts val="5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Comparativo entre metas propostas e resultados alcançados;</a:t>
            </a:r>
          </a:p>
          <a:p>
            <a:pPr marL="285750" indent="-285750" algn="just" rtl="0">
              <a:spcBef>
                <a:spcPts val="500"/>
              </a:spcBef>
              <a:spcAft>
                <a:spcPts val="5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  <a:effectLst/>
              </a:rPr>
              <a:t>Justificativa quando as metas não forem atingidas</a:t>
            </a:r>
            <a:r>
              <a:rPr lang="pt-BR" dirty="0"/>
              <a:t>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1196/17, art. 51, I 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127/11, </a:t>
            </a:r>
            <a:r>
              <a:rPr lang="pt-BR" i="0" dirty="0">
                <a:solidFill>
                  <a:srgbClr val="727176"/>
                </a:solidFill>
                <a:effectLst/>
              </a:rPr>
              <a:t>sem previsão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IN-TC 33/24, Anexo VI, XII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“</a:t>
            </a:r>
            <a:r>
              <a:rPr lang="pt-BR" dirty="0">
                <a:solidFill>
                  <a:srgbClr val="727176"/>
                </a:solidFill>
              </a:rPr>
              <a:t>Relatório sobre a execução física e o cumprimento do objeto do repasse ou de sua </a:t>
            </a:r>
            <a:r>
              <a:rPr lang="pt-BR" b="1" u="sng" dirty="0">
                <a:solidFill>
                  <a:srgbClr val="727176"/>
                </a:solidFill>
              </a:rPr>
              <a:t>etapa</a:t>
            </a:r>
            <a:r>
              <a:rPr lang="pt-BR" dirty="0">
                <a:solidFill>
                  <a:srgbClr val="727176"/>
                </a:solidFill>
              </a:rPr>
              <a:t>...”</a:t>
            </a:r>
          </a:p>
        </p:txBody>
      </p:sp>
    </p:spTree>
    <p:extLst>
      <p:ext uri="{BB962C8B-B14F-4D97-AF65-F5344CB8AC3E}">
        <p14:creationId xmlns:p14="http://schemas.microsoft.com/office/powerpoint/2010/main" val="1753422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5333-DC61-55F2-38D4-3DF353B5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1D4EE-39B5-104F-0DD5-4D1474F7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BF303C-72ED-1D6E-4546-9E81A09F618C}"/>
              </a:ext>
            </a:extLst>
          </p:cNvPr>
          <p:cNvSpPr txBox="1"/>
          <p:nvPr/>
        </p:nvSpPr>
        <p:spPr>
          <a:xfrm>
            <a:off x="1111312" y="1722096"/>
            <a:ext cx="1020551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A1C84D"/>
                </a:solidFill>
              </a:rPr>
              <a:t>Relatório parcial de execução do objeto</a:t>
            </a: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IN-TC 33/24, Anexo VI, XII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“</a:t>
            </a:r>
            <a:r>
              <a:rPr lang="pt-BR" dirty="0">
                <a:solidFill>
                  <a:srgbClr val="727176"/>
                </a:solidFill>
              </a:rPr>
              <a:t>Relatório sobre a execução física e o cumprimento do objeto do repasse ou de sua etapa, contendo as atividades ou projetos desenvolvidos para o cumprimento do objeto e o comparativo de metas propostas com os resultados alcançados, acompanhado dos contratos de prestação de serviço, folders, cartazes do evento, exemplar de publicação impressa, CD, DVD, registros fotográficos, matérias jornalísticas e todos os demais elementos necessários à perfeita comprovação da sua execução”</a:t>
            </a:r>
          </a:p>
        </p:txBody>
      </p:sp>
    </p:spTree>
    <p:extLst>
      <p:ext uri="{BB962C8B-B14F-4D97-AF65-F5344CB8AC3E}">
        <p14:creationId xmlns:p14="http://schemas.microsoft.com/office/powerpoint/2010/main" val="264995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AD6D5-A196-1AF9-B396-C0B33A3F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7BD37-9AFA-16E8-A24A-1A7905A2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–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SIGEF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A0DADD-6E6C-69F4-89BA-1B261577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75" y="1767933"/>
            <a:ext cx="10782425" cy="3193365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2610F4B-0DF1-F440-D2CA-763E770A250D}"/>
              </a:ext>
            </a:extLst>
          </p:cNvPr>
          <p:cNvCxnSpPr>
            <a:cxnSpLocks/>
          </p:cNvCxnSpPr>
          <p:nvPr/>
        </p:nvCxnSpPr>
        <p:spPr>
          <a:xfrm>
            <a:off x="4603378" y="3810016"/>
            <a:ext cx="718868" cy="656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C1B34CE3-5959-E148-0AFD-C50E5A2C6192}"/>
              </a:ext>
            </a:extLst>
          </p:cNvPr>
          <p:cNvSpPr/>
          <p:nvPr/>
        </p:nvSpPr>
        <p:spPr>
          <a:xfrm>
            <a:off x="977775" y="2118511"/>
            <a:ext cx="832918" cy="398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6C20-293D-E760-5D9E-F4BBF101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483EB-21A1-9681-5DFF-7E5CBF58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F65560-0D5C-603E-6AC9-C4888EF2235C}"/>
              </a:ext>
            </a:extLst>
          </p:cNvPr>
          <p:cNvSpPr txBox="1"/>
          <p:nvPr/>
        </p:nvSpPr>
        <p:spPr>
          <a:xfrm>
            <a:off x="1111312" y="1722096"/>
            <a:ext cx="10205519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A1C84D"/>
                </a:solidFill>
              </a:rPr>
              <a:t>Balancete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727176"/>
                </a:solidFill>
                <a:effectLst/>
              </a:rPr>
              <a:t>Documento é emitido por meio do SIGEF, módulo de Transferências - Funcionalidade Imprimir Balancete Prestação de Contas.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1196/17, art. 51, II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- relatório parcial de execução financeira </a:t>
            </a:r>
            <a:r>
              <a:rPr lang="pt-BR" b="1" i="0" dirty="0">
                <a:solidFill>
                  <a:srgbClr val="727176"/>
                </a:solidFill>
                <a:effectLst/>
              </a:rPr>
              <a:t>emitido por meio do SIGEF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e assinado pelo dirigente máximo, contendo a descrição das despesas e receitas efetivamente realizadas e sua vinculação com a execução do objeto, as datas de pagamento e os nomes dos fornecedores e dos prestadores de serviços;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127/11, art. 63, XIII</a:t>
            </a:r>
            <a:endParaRPr lang="pt-BR" b="1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IN-TC 33/24, Anexo VII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- solicita assinatura do tesoureiro também.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8298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79CFE-8950-B3E9-D4EE-A87B93716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53C63C-D07A-C761-8BE7-09C06FFA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79" y="209550"/>
            <a:ext cx="9423772" cy="6000573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AFC8351-F6C0-648E-6A55-010F350346A1}"/>
              </a:ext>
            </a:extLst>
          </p:cNvPr>
          <p:cNvGrpSpPr/>
          <p:nvPr/>
        </p:nvGrpSpPr>
        <p:grpSpPr>
          <a:xfrm>
            <a:off x="1590360" y="5133585"/>
            <a:ext cx="1981800" cy="115200"/>
            <a:chOff x="1590360" y="5133585"/>
            <a:chExt cx="198180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Tinta 3">
                  <a:extLst>
                    <a:ext uri="{FF2B5EF4-FFF2-40B4-BE49-F238E27FC236}">
                      <a16:creationId xmlns:a16="http://schemas.microsoft.com/office/drawing/2014/main" id="{72CDB463-A16C-796A-6B4F-9D8CF7757476}"/>
                    </a:ext>
                  </a:extLst>
                </p14:cNvPr>
                <p14:cNvContentPartPr/>
                <p14:nvPr/>
              </p14:nvContentPartPr>
              <p14:xfrm>
                <a:off x="1609440" y="5133585"/>
                <a:ext cx="848160" cy="20880"/>
              </p14:xfrm>
            </p:contentPart>
          </mc:Choice>
          <mc:Fallback xmlns="">
            <p:pic>
              <p:nvPicPr>
                <p:cNvPr id="4" name="Tinta 3">
                  <a:extLst>
                    <a:ext uri="{FF2B5EF4-FFF2-40B4-BE49-F238E27FC236}">
                      <a16:creationId xmlns:a16="http://schemas.microsoft.com/office/drawing/2014/main" id="{72CDB463-A16C-796A-6B4F-9D8CF775747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46800" y="5070585"/>
                  <a:ext cx="973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Tinta 4">
                  <a:extLst>
                    <a:ext uri="{FF2B5EF4-FFF2-40B4-BE49-F238E27FC236}">
                      <a16:creationId xmlns:a16="http://schemas.microsoft.com/office/drawing/2014/main" id="{DF702810-DDBA-9814-053F-62188B2A48E5}"/>
                    </a:ext>
                  </a:extLst>
                </p14:cNvPr>
                <p14:cNvContentPartPr/>
                <p14:nvPr/>
              </p14:nvContentPartPr>
              <p14:xfrm>
                <a:off x="1590360" y="5200545"/>
                <a:ext cx="896040" cy="47880"/>
              </p14:xfrm>
            </p:contentPart>
          </mc:Choice>
          <mc:Fallback xmlns="">
            <p:pic>
              <p:nvPicPr>
                <p:cNvPr id="5" name="Tinta 4">
                  <a:extLst>
                    <a:ext uri="{FF2B5EF4-FFF2-40B4-BE49-F238E27FC236}">
                      <a16:creationId xmlns:a16="http://schemas.microsoft.com/office/drawing/2014/main" id="{DF702810-DDBA-9814-053F-62188B2A48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27720" y="5137905"/>
                  <a:ext cx="10216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Tinta 7">
                  <a:extLst>
                    <a:ext uri="{FF2B5EF4-FFF2-40B4-BE49-F238E27FC236}">
                      <a16:creationId xmlns:a16="http://schemas.microsoft.com/office/drawing/2014/main" id="{87242A09-869F-08AE-73A8-26629ADEA322}"/>
                    </a:ext>
                  </a:extLst>
                </p14:cNvPr>
                <p14:cNvContentPartPr/>
                <p14:nvPr/>
              </p14:nvContentPartPr>
              <p14:xfrm>
                <a:off x="3104880" y="5237265"/>
                <a:ext cx="467280" cy="11520"/>
              </p14:xfrm>
            </p:contentPart>
          </mc:Choice>
          <mc:Fallback xmlns="">
            <p:pic>
              <p:nvPicPr>
                <p:cNvPr id="8" name="Tinta 7">
                  <a:extLst>
                    <a:ext uri="{FF2B5EF4-FFF2-40B4-BE49-F238E27FC236}">
                      <a16:creationId xmlns:a16="http://schemas.microsoft.com/office/drawing/2014/main" id="{87242A09-869F-08AE-73A8-26629ADEA3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2240" y="5174625"/>
                  <a:ext cx="592920" cy="13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C3410141-D9BD-D603-2749-71419B025215}"/>
                  </a:ext>
                </a:extLst>
              </p14:cNvPr>
              <p14:cNvContentPartPr/>
              <p14:nvPr/>
            </p14:nvContentPartPr>
            <p14:xfrm flipH="1">
              <a:off x="3285600" y="5400345"/>
              <a:ext cx="238680" cy="36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C3410141-D9BD-D603-2749-71419B02521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222695" y="5368845"/>
                <a:ext cx="364131" cy="63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72C29297-F9B8-E646-9A9D-17778CD42E49}"/>
                  </a:ext>
                </a:extLst>
              </p14:cNvPr>
              <p14:cNvContentPartPr/>
              <p14:nvPr/>
            </p14:nvContentPartPr>
            <p14:xfrm>
              <a:off x="1936943" y="5422545"/>
              <a:ext cx="561960" cy="72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72C29297-F9B8-E646-9A9D-17778CD42E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73943" y="5296545"/>
                <a:ext cx="687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78C6589A-69D4-B6EA-7134-578B02AC5DEF}"/>
                  </a:ext>
                </a:extLst>
              </p14:cNvPr>
              <p14:cNvContentPartPr/>
              <p14:nvPr/>
            </p14:nvContentPartPr>
            <p14:xfrm>
              <a:off x="1946303" y="5513265"/>
              <a:ext cx="570600" cy="36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78C6589A-69D4-B6EA-7134-578B02AC5DE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83303" y="5450265"/>
                <a:ext cx="6962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5324C136-F96C-C2F2-C75E-FE78A632876C}"/>
                  </a:ext>
                </a:extLst>
              </p14:cNvPr>
              <p14:cNvContentPartPr/>
              <p14:nvPr/>
            </p14:nvContentPartPr>
            <p14:xfrm>
              <a:off x="3829103" y="5395545"/>
              <a:ext cx="353880" cy="72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5324C136-F96C-C2F2-C75E-FE78A63287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93103" y="5323545"/>
                <a:ext cx="425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B426A8BC-1A16-E0EA-B837-1E346E8BF0BE}"/>
                  </a:ext>
                </a:extLst>
              </p14:cNvPr>
              <p14:cNvContentPartPr/>
              <p14:nvPr/>
            </p14:nvContentPartPr>
            <p14:xfrm>
              <a:off x="3838463" y="5458905"/>
              <a:ext cx="353520" cy="9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B426A8BC-1A16-E0EA-B837-1E346E8BF0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02463" y="5422905"/>
                <a:ext cx="4251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943126FC-DBAA-D760-F063-F649C46A5996}"/>
                  </a:ext>
                </a:extLst>
              </p14:cNvPr>
              <p14:cNvContentPartPr/>
              <p14:nvPr/>
            </p14:nvContentPartPr>
            <p14:xfrm>
              <a:off x="2869703" y="5404545"/>
              <a:ext cx="43920" cy="36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943126FC-DBAA-D760-F063-F649C46A599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34063" y="5368905"/>
                <a:ext cx="115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D52BAB84-1401-FC43-00BE-0CDC5E4A31E6}"/>
                  </a:ext>
                </a:extLst>
              </p14:cNvPr>
              <p14:cNvContentPartPr/>
              <p14:nvPr/>
            </p14:nvContentPartPr>
            <p14:xfrm>
              <a:off x="2860343" y="5449545"/>
              <a:ext cx="74880" cy="9432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D52BAB84-1401-FC43-00BE-0CDC5E4A31E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24703" y="5413905"/>
                <a:ext cx="1465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4ABDBABF-3D29-95D6-2D2F-7383E3EBE29E}"/>
                  </a:ext>
                </a:extLst>
              </p14:cNvPr>
              <p14:cNvContentPartPr/>
              <p14:nvPr/>
            </p14:nvContentPartPr>
            <p14:xfrm>
              <a:off x="1638143" y="5712345"/>
              <a:ext cx="552960" cy="72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4ABDBABF-3D29-95D6-2D2F-7383E3EBE29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02143" y="5640345"/>
                <a:ext cx="6246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A0FAAA2B-9782-617A-C6A5-12B53CD93FF1}"/>
                  </a:ext>
                </a:extLst>
              </p14:cNvPr>
              <p14:cNvContentPartPr/>
              <p14:nvPr/>
            </p14:nvContentPartPr>
            <p14:xfrm>
              <a:off x="1629503" y="5794065"/>
              <a:ext cx="534600" cy="72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A0FAAA2B-9782-617A-C6A5-12B53CD93FF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93503" y="5722065"/>
                <a:ext cx="606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99BB7BEA-E80D-21C7-F0CF-3532ECFDBDA7}"/>
                  </a:ext>
                </a:extLst>
              </p14:cNvPr>
              <p14:cNvContentPartPr/>
              <p14:nvPr/>
            </p14:nvContentPartPr>
            <p14:xfrm>
              <a:off x="6744743" y="5069385"/>
              <a:ext cx="408240" cy="1872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99BB7BEA-E80D-21C7-F0CF-3532ECFDBDA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81743" y="5006745"/>
                <a:ext cx="53388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DDD1F379-3176-0BCA-9A62-39084AEBA057}"/>
                  </a:ext>
                </a:extLst>
              </p14:cNvPr>
              <p14:cNvContentPartPr/>
              <p14:nvPr/>
            </p14:nvContentPartPr>
            <p14:xfrm>
              <a:off x="6816743" y="5196465"/>
              <a:ext cx="422640" cy="360"/>
            </p14:xfrm>
          </p:contentPart>
        </mc:Choice>
        <mc:Fallback xmlns=""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DDD1F379-3176-0BCA-9A62-39084AEBA05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54103" y="5133825"/>
                <a:ext cx="5482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A1CDD523-4B1D-E1C3-7346-8F82653D50E4}"/>
                  </a:ext>
                </a:extLst>
              </p14:cNvPr>
              <p14:cNvContentPartPr/>
              <p14:nvPr/>
            </p14:nvContentPartPr>
            <p14:xfrm>
              <a:off x="7187903" y="5404545"/>
              <a:ext cx="281160" cy="360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A1CDD523-4B1D-E1C3-7346-8F82653D50E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25263" y="5341905"/>
                <a:ext cx="4068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Tinta 29">
                <a:extLst>
                  <a:ext uri="{FF2B5EF4-FFF2-40B4-BE49-F238E27FC236}">
                    <a16:creationId xmlns:a16="http://schemas.microsoft.com/office/drawing/2014/main" id="{6D7830E2-6876-9EC0-9D31-07D776D6BCDF}"/>
                  </a:ext>
                </a:extLst>
              </p14:cNvPr>
              <p14:cNvContentPartPr/>
              <p14:nvPr/>
            </p14:nvContentPartPr>
            <p14:xfrm>
              <a:off x="7187903" y="5504265"/>
              <a:ext cx="272160" cy="9360"/>
            </p14:xfrm>
          </p:contentPart>
        </mc:Choice>
        <mc:Fallback xmlns="">
          <p:pic>
            <p:nvPicPr>
              <p:cNvPr id="30" name="Tinta 29">
                <a:extLst>
                  <a:ext uri="{FF2B5EF4-FFF2-40B4-BE49-F238E27FC236}">
                    <a16:creationId xmlns:a16="http://schemas.microsoft.com/office/drawing/2014/main" id="{6D7830E2-6876-9EC0-9D31-07D776D6BCD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24903" y="5441265"/>
                <a:ext cx="3978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Tinta 30">
                <a:extLst>
                  <a:ext uri="{FF2B5EF4-FFF2-40B4-BE49-F238E27FC236}">
                    <a16:creationId xmlns:a16="http://schemas.microsoft.com/office/drawing/2014/main" id="{7137FD2C-E6D7-C9C7-C91D-38FC9574F0A9}"/>
                  </a:ext>
                </a:extLst>
              </p14:cNvPr>
              <p14:cNvContentPartPr/>
              <p14:nvPr/>
            </p14:nvContentPartPr>
            <p14:xfrm>
              <a:off x="7912583" y="5431545"/>
              <a:ext cx="82080" cy="360"/>
            </p14:xfrm>
          </p:contentPart>
        </mc:Choice>
        <mc:Fallback xmlns="">
          <p:pic>
            <p:nvPicPr>
              <p:cNvPr id="31" name="Tinta 30">
                <a:extLst>
                  <a:ext uri="{FF2B5EF4-FFF2-40B4-BE49-F238E27FC236}">
                    <a16:creationId xmlns:a16="http://schemas.microsoft.com/office/drawing/2014/main" id="{7137FD2C-E6D7-C9C7-C91D-38FC9574F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849583" y="5368905"/>
                <a:ext cx="2077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Tinta 31">
                <a:extLst>
                  <a:ext uri="{FF2B5EF4-FFF2-40B4-BE49-F238E27FC236}">
                    <a16:creationId xmlns:a16="http://schemas.microsoft.com/office/drawing/2014/main" id="{61752CCC-7D49-7DD3-AA1D-A3ADC3831A71}"/>
                  </a:ext>
                </a:extLst>
              </p14:cNvPr>
              <p14:cNvContentPartPr/>
              <p14:nvPr/>
            </p14:nvContentPartPr>
            <p14:xfrm>
              <a:off x="7930583" y="5504265"/>
              <a:ext cx="63360" cy="10080"/>
            </p14:xfrm>
          </p:contentPart>
        </mc:Choice>
        <mc:Fallback xmlns="">
          <p:pic>
            <p:nvPicPr>
              <p:cNvPr id="32" name="Tinta 31">
                <a:extLst>
                  <a:ext uri="{FF2B5EF4-FFF2-40B4-BE49-F238E27FC236}">
                    <a16:creationId xmlns:a16="http://schemas.microsoft.com/office/drawing/2014/main" id="{61752CCC-7D49-7DD3-AA1D-A3ADC3831A7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867583" y="5441265"/>
                <a:ext cx="1890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3" name="Tinta 32">
                <a:extLst>
                  <a:ext uri="{FF2B5EF4-FFF2-40B4-BE49-F238E27FC236}">
                    <a16:creationId xmlns:a16="http://schemas.microsoft.com/office/drawing/2014/main" id="{B554B717-A8BB-998F-CDAD-A04ED6D0597F}"/>
                  </a:ext>
                </a:extLst>
              </p14:cNvPr>
              <p14:cNvContentPartPr/>
              <p14:nvPr/>
            </p14:nvContentPartPr>
            <p14:xfrm>
              <a:off x="6799103" y="5703345"/>
              <a:ext cx="204480" cy="19080"/>
            </p14:xfrm>
          </p:contentPart>
        </mc:Choice>
        <mc:Fallback xmlns="">
          <p:pic>
            <p:nvPicPr>
              <p:cNvPr id="33" name="Tinta 32">
                <a:extLst>
                  <a:ext uri="{FF2B5EF4-FFF2-40B4-BE49-F238E27FC236}">
                    <a16:creationId xmlns:a16="http://schemas.microsoft.com/office/drawing/2014/main" id="{B554B717-A8BB-998F-CDAD-A04ED6D0597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36103" y="5640345"/>
                <a:ext cx="3301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Tinta 33">
                <a:extLst>
                  <a:ext uri="{FF2B5EF4-FFF2-40B4-BE49-F238E27FC236}">
                    <a16:creationId xmlns:a16="http://schemas.microsoft.com/office/drawing/2014/main" id="{39FB09DE-600D-7251-6B1D-CC8AD3395DDB}"/>
                  </a:ext>
                </a:extLst>
              </p14:cNvPr>
              <p14:cNvContentPartPr/>
              <p14:nvPr/>
            </p14:nvContentPartPr>
            <p14:xfrm>
              <a:off x="6780743" y="5812065"/>
              <a:ext cx="247680" cy="9720"/>
            </p14:xfrm>
          </p:contentPart>
        </mc:Choice>
        <mc:Fallback xmlns="">
          <p:pic>
            <p:nvPicPr>
              <p:cNvPr id="34" name="Tinta 33">
                <a:extLst>
                  <a:ext uri="{FF2B5EF4-FFF2-40B4-BE49-F238E27FC236}">
                    <a16:creationId xmlns:a16="http://schemas.microsoft.com/office/drawing/2014/main" id="{39FB09DE-600D-7251-6B1D-CC8AD3395DD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18103" y="5749425"/>
                <a:ext cx="37332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5" name="Tinta 34">
                <a:extLst>
                  <a:ext uri="{FF2B5EF4-FFF2-40B4-BE49-F238E27FC236}">
                    <a16:creationId xmlns:a16="http://schemas.microsoft.com/office/drawing/2014/main" id="{E4E06A85-7F19-8060-E5A4-8A0122EA7B89}"/>
                  </a:ext>
                </a:extLst>
              </p14:cNvPr>
              <p14:cNvContentPartPr/>
              <p14:nvPr/>
            </p14:nvContentPartPr>
            <p14:xfrm>
              <a:off x="8229383" y="5205105"/>
              <a:ext cx="212760" cy="9720"/>
            </p14:xfrm>
          </p:contentPart>
        </mc:Choice>
        <mc:Fallback xmlns="">
          <p:pic>
            <p:nvPicPr>
              <p:cNvPr id="35" name="Tinta 34">
                <a:extLst>
                  <a:ext uri="{FF2B5EF4-FFF2-40B4-BE49-F238E27FC236}">
                    <a16:creationId xmlns:a16="http://schemas.microsoft.com/office/drawing/2014/main" id="{E4E06A85-7F19-8060-E5A4-8A0122EA7B8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166383" y="5142105"/>
                <a:ext cx="3384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6" name="Tinta 35">
                <a:extLst>
                  <a:ext uri="{FF2B5EF4-FFF2-40B4-BE49-F238E27FC236}">
                    <a16:creationId xmlns:a16="http://schemas.microsoft.com/office/drawing/2014/main" id="{DCAEBC82-F6D8-04A4-26DC-D825E824955A}"/>
                  </a:ext>
                </a:extLst>
              </p14:cNvPr>
              <p14:cNvContentPartPr/>
              <p14:nvPr/>
            </p14:nvContentPartPr>
            <p14:xfrm>
              <a:off x="8491823" y="5395545"/>
              <a:ext cx="82080" cy="360"/>
            </p14:xfrm>
          </p:contentPart>
        </mc:Choice>
        <mc:Fallback xmlns="">
          <p:pic>
            <p:nvPicPr>
              <p:cNvPr id="36" name="Tinta 35">
                <a:extLst>
                  <a:ext uri="{FF2B5EF4-FFF2-40B4-BE49-F238E27FC236}">
                    <a16:creationId xmlns:a16="http://schemas.microsoft.com/office/drawing/2014/main" id="{DCAEBC82-F6D8-04A4-26DC-D825E824955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428823" y="5332905"/>
                <a:ext cx="2077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8" name="Tinta 37">
                <a:extLst>
                  <a:ext uri="{FF2B5EF4-FFF2-40B4-BE49-F238E27FC236}">
                    <a16:creationId xmlns:a16="http://schemas.microsoft.com/office/drawing/2014/main" id="{F2534572-D899-8341-EBD2-7DB21F8708B3}"/>
                  </a:ext>
                </a:extLst>
              </p14:cNvPr>
              <p14:cNvContentPartPr/>
              <p14:nvPr/>
            </p14:nvContentPartPr>
            <p14:xfrm>
              <a:off x="8917343" y="5404545"/>
              <a:ext cx="353520" cy="360"/>
            </p14:xfrm>
          </p:contentPart>
        </mc:Choice>
        <mc:Fallback xmlns="">
          <p:pic>
            <p:nvPicPr>
              <p:cNvPr id="38" name="Tinta 37">
                <a:extLst>
                  <a:ext uri="{FF2B5EF4-FFF2-40B4-BE49-F238E27FC236}">
                    <a16:creationId xmlns:a16="http://schemas.microsoft.com/office/drawing/2014/main" id="{F2534572-D899-8341-EBD2-7DB21F8708B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854343" y="5341545"/>
                <a:ext cx="4791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Tinta 38">
                <a:extLst>
                  <a:ext uri="{FF2B5EF4-FFF2-40B4-BE49-F238E27FC236}">
                    <a16:creationId xmlns:a16="http://schemas.microsoft.com/office/drawing/2014/main" id="{E6B8D422-012D-9B91-A9ED-D8FAFC94DBDD}"/>
                  </a:ext>
                </a:extLst>
              </p14:cNvPr>
              <p14:cNvContentPartPr/>
              <p14:nvPr/>
            </p14:nvContentPartPr>
            <p14:xfrm>
              <a:off x="7070183" y="5711985"/>
              <a:ext cx="54000" cy="9720"/>
            </p14:xfrm>
          </p:contentPart>
        </mc:Choice>
        <mc:Fallback xmlns="">
          <p:pic>
            <p:nvPicPr>
              <p:cNvPr id="39" name="Tinta 38">
                <a:extLst>
                  <a:ext uri="{FF2B5EF4-FFF2-40B4-BE49-F238E27FC236}">
                    <a16:creationId xmlns:a16="http://schemas.microsoft.com/office/drawing/2014/main" id="{E6B8D422-012D-9B91-A9ED-D8FAFC94DBD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007543" y="5649345"/>
                <a:ext cx="1796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" name="Tinta 39">
                <a:extLst>
                  <a:ext uri="{FF2B5EF4-FFF2-40B4-BE49-F238E27FC236}">
                    <a16:creationId xmlns:a16="http://schemas.microsoft.com/office/drawing/2014/main" id="{F123E219-DFD3-EAEE-9FD6-C92E727CBA0B}"/>
                  </a:ext>
                </a:extLst>
              </p14:cNvPr>
              <p14:cNvContentPartPr/>
              <p14:nvPr/>
            </p14:nvContentPartPr>
            <p14:xfrm>
              <a:off x="7097543" y="5802705"/>
              <a:ext cx="51480" cy="360"/>
            </p14:xfrm>
          </p:contentPart>
        </mc:Choice>
        <mc:Fallback xmlns="">
          <p:pic>
            <p:nvPicPr>
              <p:cNvPr id="40" name="Tinta 39">
                <a:extLst>
                  <a:ext uri="{FF2B5EF4-FFF2-40B4-BE49-F238E27FC236}">
                    <a16:creationId xmlns:a16="http://schemas.microsoft.com/office/drawing/2014/main" id="{F123E219-DFD3-EAEE-9FD6-C92E727CBA0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34903" y="5740065"/>
                <a:ext cx="1771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5861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7459B-D5B5-91B2-29DD-A9033ACE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593435-34A4-82C5-0726-36D8D3A1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28BCB4-98AF-25AA-B169-BB251E44E62D}"/>
              </a:ext>
            </a:extLst>
          </p:cNvPr>
          <p:cNvSpPr txBox="1"/>
          <p:nvPr/>
        </p:nvSpPr>
        <p:spPr>
          <a:xfrm>
            <a:off x="1192794" y="1610410"/>
            <a:ext cx="10205519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Bens permanentes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relação dos bens permanentes adquiridos, produzidos ou transformados;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 indicação da localização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i="0" dirty="0">
                <a:solidFill>
                  <a:srgbClr val="727176"/>
                </a:solidFill>
                <a:effectLst/>
              </a:rPr>
              <a:t>fotografias</a:t>
            </a:r>
          </a:p>
          <a:p>
            <a:pPr algn="just" rtl="0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1196/17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51, III e V</a:t>
            </a:r>
            <a:endParaRPr lang="pt-BR" dirty="0">
              <a:effectLst/>
            </a:endParaRPr>
          </a:p>
          <a:p>
            <a:pPr algn="just" rtl="0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63, IX</a:t>
            </a:r>
            <a:endParaRPr lang="pt-BR" dirty="0">
              <a:effectLst/>
            </a:endParaRPr>
          </a:p>
          <a:p>
            <a:pPr algn="just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33/14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Anexo VI</a:t>
            </a:r>
          </a:p>
          <a:p>
            <a:pPr algn="just"/>
            <a:endParaRPr lang="pt-BR" sz="1600" dirty="0">
              <a:solidFill>
                <a:srgbClr val="727176"/>
              </a:solidFill>
            </a:endParaRPr>
          </a:p>
          <a:p>
            <a:pPr algn="just" rtl="0"/>
            <a:endParaRPr lang="pt-BR" dirty="0">
              <a:effectLst/>
            </a:endParaRPr>
          </a:p>
          <a:p>
            <a:pPr algn="just"/>
            <a:r>
              <a:rPr lang="pt-BR" u="sng" dirty="0">
                <a:solidFill>
                  <a:srgbClr val="727176"/>
                </a:solidFill>
              </a:rPr>
              <a:t>Decreto nº 1196/17,</a:t>
            </a:r>
            <a:r>
              <a:rPr lang="pt-BR" b="1" u="sng" dirty="0">
                <a:solidFill>
                  <a:srgbClr val="727176"/>
                </a:solidFill>
              </a:rPr>
              <a:t> </a:t>
            </a:r>
            <a:r>
              <a:rPr lang="pt-BR" u="sng" dirty="0">
                <a:solidFill>
                  <a:srgbClr val="727176"/>
                </a:solidFill>
              </a:rPr>
              <a:t>art. 30, XX e Decreto 127/11, art. 48: </a:t>
            </a:r>
            <a:r>
              <a:rPr lang="pt-BR" dirty="0">
                <a:solidFill>
                  <a:srgbClr val="727176"/>
                </a:solidFill>
              </a:rPr>
              <a:t>nos equipamentos e materiais permanentes adquiridos deve ser identificado o número do instrumento e a menção à participação do Estado na execução da parceria.</a:t>
            </a: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1798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64456C7-BF35-D2CA-E0D9-301411797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63" y="737257"/>
            <a:ext cx="7356316" cy="53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8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7459B-D5B5-91B2-29DD-A9033ACE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593435-34A4-82C5-0726-36D8D3A1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28BCB4-98AF-25AA-B169-BB251E44E62D}"/>
              </a:ext>
            </a:extLst>
          </p:cNvPr>
          <p:cNvSpPr txBox="1"/>
          <p:nvPr/>
        </p:nvSpPr>
        <p:spPr>
          <a:xfrm>
            <a:off x="1192794" y="1610410"/>
            <a:ext cx="10205519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Documentos comprobatórios originais</a:t>
            </a:r>
            <a:r>
              <a:rPr lang="pt-BR" b="0" i="0" dirty="0">
                <a:solidFill>
                  <a:srgbClr val="A1C84D"/>
                </a:solidFill>
                <a:effectLst/>
              </a:rPr>
              <a:t>* </a:t>
            </a:r>
            <a:r>
              <a:rPr lang="pt-BR" b="1" i="0" dirty="0">
                <a:solidFill>
                  <a:srgbClr val="A1C84D"/>
                </a:solidFill>
                <a:effectLst/>
              </a:rPr>
              <a:t>das despesas realizadas: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</a:t>
            </a:r>
            <a:r>
              <a:rPr lang="pt-BR" b="0" i="0" dirty="0">
                <a:solidFill>
                  <a:srgbClr val="A1C84D"/>
                </a:solidFill>
                <a:effectLst/>
              </a:rPr>
              <a:t>Documento Fiscal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(Nota fiscal, DANFE e cupom fiscal) ou </a:t>
            </a:r>
            <a:r>
              <a:rPr lang="pt-BR" b="0" i="0" dirty="0">
                <a:solidFill>
                  <a:srgbClr val="A1C84D"/>
                </a:solidFill>
                <a:effectLst/>
              </a:rPr>
              <a:t>recibo</a:t>
            </a:r>
            <a:r>
              <a:rPr lang="pt-BR" b="0" i="0" dirty="0">
                <a:solidFill>
                  <a:srgbClr val="727176"/>
                </a:solidFill>
                <a:effectLst/>
              </a:rPr>
              <a:t>; 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Relatório-resumo de viagem, ordens de tráfego, bilhetes de passagem;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Guias de recolhimento de encargos sociais e de tributos;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Faturas, duplicatas, etc. 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 Ordens bancárias e comprovantes de transferência eletrônica; </a:t>
            </a:r>
            <a:endParaRPr lang="pt-BR" dirty="0"/>
          </a:p>
          <a:p>
            <a:pPr algn="just" rtl="0">
              <a:buClr>
                <a:srgbClr val="A1C84D"/>
              </a:buClr>
            </a:pPr>
            <a:endParaRPr lang="pt-BR" b="1" i="0" dirty="0">
              <a:solidFill>
                <a:srgbClr val="727176"/>
              </a:solidFill>
              <a:effectLst/>
            </a:endParaRPr>
          </a:p>
          <a:p>
            <a:pPr algn="just" rtl="0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1196/17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51, XVI, XVII</a:t>
            </a:r>
            <a:endParaRPr lang="pt-BR" dirty="0">
              <a:effectLst/>
            </a:endParaRPr>
          </a:p>
          <a:p>
            <a:pPr algn="just" rtl="0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63</a:t>
            </a:r>
            <a:endParaRPr lang="pt-BR" dirty="0">
              <a:effectLst/>
            </a:endParaRPr>
          </a:p>
          <a:p>
            <a:pPr algn="just">
              <a:buClr>
                <a:srgbClr val="A1C84D"/>
              </a:buClr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33/14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Anexo VI</a:t>
            </a:r>
          </a:p>
          <a:p>
            <a:pPr algn="just"/>
            <a:endParaRPr lang="pt-BR" sz="1600" dirty="0">
              <a:solidFill>
                <a:srgbClr val="727176"/>
              </a:solidFill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8335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14C4991-DFA8-C2EB-8878-67AA5CC6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3946FDC-54AB-0BC3-52DC-1A75904C01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2000" b="1" dirty="0">
              <a:solidFill>
                <a:srgbClr val="A1C84D"/>
              </a:solidFill>
              <a:effectLst/>
            </a:endParaRPr>
          </a:p>
          <a:p>
            <a:pPr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51. [...]</a:t>
            </a: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1º O documento fiscal, para fins de comprovação de despesa, 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deve indicar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: 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 -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a data de emissão, o nome, o endereço do destinatário e o número do registro no CNPJ; 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II -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a descrição precisa do objeto da despesa, quantidade, marca, tipo, modelo, qualidade e demais elementos que permitam sua perfeita identificação, não sendo admitidas descrições genéricas; e 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III -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os valores, unitário e total, de cada mercadoria ou serviço e o valor total da operação.</a:t>
            </a:r>
            <a:endParaRPr lang="pt-BR" sz="2000" dirty="0">
              <a:effectLst/>
            </a:endParaRPr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89067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3BD9D-6053-E0B6-D2E8-05454359A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138147C-A475-D0E6-9321-7EF77486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C541A3F-F2D4-37F4-0167-1C688D96F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2000" b="1" dirty="0">
              <a:solidFill>
                <a:srgbClr val="A1C84D"/>
              </a:solidFill>
              <a:effectLst/>
            </a:endParaRPr>
          </a:p>
          <a:p>
            <a:pPr algn="l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sz="2000" dirty="0">
              <a:effectLst/>
            </a:endParaRP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51. [...]</a:t>
            </a:r>
          </a:p>
          <a:p>
            <a:pPr marL="0" indent="0" algn="just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4º Os documentos fiscais e recibos deverão ser apresentados em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primeira via original, preenchidos com clareza e sem emendas, borrões, rasuras, acréscimos ou entrelinhas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que possam comprometer a sua credibilidade, devendo o fornecedor ou prestador incluir o número do instrumento da parceria no documento.</a:t>
            </a:r>
          </a:p>
        </p:txBody>
      </p:sp>
    </p:spTree>
    <p:extLst>
      <p:ext uri="{BB962C8B-B14F-4D97-AF65-F5344CB8AC3E}">
        <p14:creationId xmlns:p14="http://schemas.microsoft.com/office/powerpoint/2010/main" val="3943614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2ABE-EFE4-C729-497C-B350DA91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9445F1-44A6-7BF4-C981-8EC72DC8BC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930" y="698639"/>
            <a:ext cx="10515600" cy="4406900"/>
          </a:xfrm>
        </p:spPr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A1C84D"/>
                </a:solidFill>
              </a:rPr>
              <a:t>E</a:t>
            </a:r>
            <a:r>
              <a:rPr lang="pt-BR" sz="1600" b="1" i="0" dirty="0">
                <a:solidFill>
                  <a:srgbClr val="A1C84D"/>
                </a:solidFill>
                <a:effectLst/>
              </a:rPr>
              <a:t>xpressão “Convênio”, seguido do número do instrumento</a:t>
            </a:r>
            <a:endParaRPr lang="pt-BR" sz="2400" b="1" dirty="0">
              <a:solidFill>
                <a:srgbClr val="A1C84D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6FD456-2824-F64C-0723-5AE6CDDB8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002"/>
          <a:stretch/>
        </p:blipFill>
        <p:spPr>
          <a:xfrm>
            <a:off x="5848311" y="2825092"/>
            <a:ext cx="4943419" cy="15337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8BE7EA-DC1C-5BAB-BF8F-1CC39FB96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30" y="2336088"/>
            <a:ext cx="3344321" cy="374837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A1093B5-9522-64C6-B02A-D7D2EFB756E7}"/>
              </a:ext>
            </a:extLst>
          </p:cNvPr>
          <p:cNvSpPr/>
          <p:nvPr/>
        </p:nvSpPr>
        <p:spPr>
          <a:xfrm>
            <a:off x="1100930" y="5450186"/>
            <a:ext cx="2067783" cy="584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DE659E4-15BB-ED97-FC34-839F008D42D5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277354" y="3955911"/>
            <a:ext cx="2498530" cy="17658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1F05FE40-97B0-26AB-1322-DF25E2730CFD}"/>
              </a:ext>
            </a:extLst>
          </p:cNvPr>
          <p:cNvSpPr/>
          <p:nvPr/>
        </p:nvSpPr>
        <p:spPr>
          <a:xfrm>
            <a:off x="5775884" y="3752208"/>
            <a:ext cx="1898440" cy="407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1B369B0E-AF8D-92D0-2EBF-DFD08F8C47EC}"/>
                  </a:ext>
                </a:extLst>
              </p14:cNvPr>
              <p14:cNvContentPartPr/>
              <p14:nvPr/>
            </p14:nvContentPartPr>
            <p14:xfrm>
              <a:off x="3216014" y="5709382"/>
              <a:ext cx="537480" cy="48240"/>
            </p14:xfrm>
          </p:contentPart>
        </mc:Choice>
        <mc:Fallback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1B369B0E-AF8D-92D0-2EBF-DFD08F8C47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8014" y="5691382"/>
                <a:ext cx="573120" cy="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68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2DA1-E982-640C-7DFB-C4B3CBA7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7292DF-58CB-B880-4BBF-0B70943E2C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102" y="664896"/>
            <a:ext cx="10515600" cy="4406900"/>
          </a:xfrm>
        </p:spPr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A1C84D"/>
                </a:solidFill>
              </a:rPr>
              <a:t>E</a:t>
            </a:r>
            <a:r>
              <a:rPr lang="pt-BR" sz="1600" b="1" i="0" dirty="0">
                <a:solidFill>
                  <a:srgbClr val="A1C84D"/>
                </a:solidFill>
                <a:effectLst/>
              </a:rPr>
              <a:t>xpressão “Convênio”, seguido do número do instrumento</a:t>
            </a:r>
            <a:endParaRPr lang="pt-BR" sz="2400" b="1" dirty="0">
              <a:solidFill>
                <a:srgbClr val="A1C84D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6BAC3E-9275-A563-8569-2A3E4184A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30" r="31453"/>
          <a:stretch/>
        </p:blipFill>
        <p:spPr>
          <a:xfrm>
            <a:off x="5597518" y="2798777"/>
            <a:ext cx="5401380" cy="176587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0FD1886-95DF-B678-4770-3C632ACBC013}"/>
              </a:ext>
            </a:extLst>
          </p:cNvPr>
          <p:cNvSpPr/>
          <p:nvPr/>
        </p:nvSpPr>
        <p:spPr>
          <a:xfrm>
            <a:off x="7835756" y="2868346"/>
            <a:ext cx="1898440" cy="407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B8BA7E-07A8-23FC-EF89-285DEAE5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02" y="2170099"/>
            <a:ext cx="3337720" cy="407333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C43E315-2C94-987C-13E8-222CCE2B8745}"/>
              </a:ext>
            </a:extLst>
          </p:cNvPr>
          <p:cNvSpPr/>
          <p:nvPr/>
        </p:nvSpPr>
        <p:spPr>
          <a:xfrm>
            <a:off x="1193102" y="3898649"/>
            <a:ext cx="2245684" cy="584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8DC2CD1-4252-1FC6-37B4-0DA210B58F55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499774" y="3072049"/>
            <a:ext cx="4335982" cy="11665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6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12780-D5AC-DC27-4300-292278BE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04DC2DA-CE9A-C1C2-3CE0-186B74D4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/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F7D7585-0257-46CA-EE47-A2B0A619B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2000" b="1" dirty="0">
              <a:solidFill>
                <a:srgbClr val="A1C84D"/>
              </a:solidFill>
              <a:effectLst/>
            </a:endParaRPr>
          </a:p>
          <a:p>
            <a:pPr algn="l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sz="2000" dirty="0">
              <a:effectLst/>
            </a:endParaRP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51. [...]</a:t>
            </a: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5º Os documentos de que trata o § 4º deste artigo deverão conter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declaração do responsável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certificando que o material foi recebido ou que o serviço foi prestado.</a:t>
            </a:r>
          </a:p>
          <a:p>
            <a:pPr marL="0" indent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6º Quando não for possível discriminar adequadamente os bens ou serviços no documento fiscal ou recibo, o</a:t>
            </a:r>
            <a:r>
              <a:rPr lang="pt-BR" sz="2000" b="1" i="0" dirty="0">
                <a:solidFill>
                  <a:srgbClr val="727176"/>
                </a:solidFill>
                <a:effectLst/>
              </a:rPr>
              <a:t>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emitente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deverá fornecer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termo complementando as informações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para que fiquem claramente evidenciados todos os elementos caracterizadores da despesa e demonstrada sua vinculação com o objeto do repasse.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69479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5BE5372-F9DF-0E8D-CE07-94EAEA4C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46" y="1819730"/>
            <a:ext cx="7382905" cy="42056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4EB545-6641-E512-1B64-F963F897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– </a:t>
            </a:r>
            <a:r>
              <a:rPr lang="pt-BR" dirty="0">
                <a:solidFill>
                  <a:srgbClr val="7F7F7F"/>
                </a:solidFill>
              </a:rPr>
              <a:t>Consultar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Prestação de Constas no SIGEF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FDB1111-0AA4-AFD4-2738-EA68071F54D8}"/>
              </a:ext>
            </a:extLst>
          </p:cNvPr>
          <p:cNvCxnSpPr>
            <a:cxnSpLocks/>
          </p:cNvCxnSpPr>
          <p:nvPr/>
        </p:nvCxnSpPr>
        <p:spPr>
          <a:xfrm>
            <a:off x="1271702" y="2279979"/>
            <a:ext cx="647632" cy="6660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930F3-A733-6078-6BD0-25A2C0D1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45A474-E341-8CE3-373B-F1464D6FFC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A1C84D"/>
                </a:solidFill>
              </a:rPr>
              <a:t>Declaração do responsável</a:t>
            </a: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AD7D26-186E-47CB-75FA-3B78F012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30" y="2012538"/>
            <a:ext cx="3632995" cy="407192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1652DEE-5B7C-F5A4-765D-A86F45F23B2C}"/>
              </a:ext>
            </a:extLst>
          </p:cNvPr>
          <p:cNvSpPr/>
          <p:nvPr/>
        </p:nvSpPr>
        <p:spPr>
          <a:xfrm>
            <a:off x="3248025" y="5500252"/>
            <a:ext cx="876300" cy="584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D96C102-EAA2-718C-2863-E0BC8244B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0" y="2398551"/>
            <a:ext cx="3632995" cy="206089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CADF9F11-D713-B0E3-E191-0FC62C595644}"/>
              </a:ext>
            </a:extLst>
          </p:cNvPr>
          <p:cNvCxnSpPr/>
          <p:nvPr/>
        </p:nvCxnSpPr>
        <p:spPr>
          <a:xfrm flipV="1">
            <a:off x="4124325" y="3543300"/>
            <a:ext cx="2321832" cy="2181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1758D900-C1C5-DBB5-A77D-36E518354F79}"/>
                  </a:ext>
                </a:extLst>
              </p14:cNvPr>
              <p14:cNvContentPartPr/>
              <p14:nvPr/>
            </p14:nvContentPartPr>
            <p14:xfrm>
              <a:off x="8248810" y="3232169"/>
              <a:ext cx="103320" cy="295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1758D900-C1C5-DBB5-A77D-36E518354F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30810" y="3124169"/>
                <a:ext cx="13896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2276D7BA-2BBF-6130-AC30-CE8570C1E921}"/>
                  </a:ext>
                </a:extLst>
              </p14:cNvPr>
              <p14:cNvContentPartPr/>
              <p14:nvPr/>
            </p14:nvContentPartPr>
            <p14:xfrm>
              <a:off x="7502890" y="3325769"/>
              <a:ext cx="443520" cy="10692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2276D7BA-2BBF-6130-AC30-CE8570C1E9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4890" y="3307769"/>
                <a:ext cx="4791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69FD56D7-8890-1605-8F98-5818ADEE347C}"/>
                  </a:ext>
                </a:extLst>
              </p14:cNvPr>
              <p14:cNvContentPartPr/>
              <p14:nvPr/>
            </p14:nvContentPartPr>
            <p14:xfrm>
              <a:off x="8295250" y="3222809"/>
              <a:ext cx="491760" cy="17280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69FD56D7-8890-1605-8F98-5818ADEE34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7250" y="3205169"/>
                <a:ext cx="5274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C68C7526-E4B6-CEDE-4005-03D6954FADF9}"/>
                  </a:ext>
                </a:extLst>
              </p14:cNvPr>
              <p14:cNvContentPartPr/>
              <p14:nvPr/>
            </p14:nvContentPartPr>
            <p14:xfrm>
              <a:off x="9238090" y="3183569"/>
              <a:ext cx="520200" cy="13464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C68C7526-E4B6-CEDE-4005-03D6954FADF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20090" y="3165929"/>
                <a:ext cx="5558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13D7AE10-CBBD-E14C-3831-4E2B472EF20D}"/>
                  </a:ext>
                </a:extLst>
              </p14:cNvPr>
              <p14:cNvContentPartPr/>
              <p14:nvPr/>
            </p14:nvContentPartPr>
            <p14:xfrm>
              <a:off x="3403568" y="5676345"/>
              <a:ext cx="570960" cy="6372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13D7AE10-CBBD-E14C-3831-4E2B472EF2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94568" y="5667345"/>
                <a:ext cx="588600" cy="8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64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72021-FBE0-0E3B-3FB4-DF17E4AD6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1018D20-FD72-23EE-00FE-5DAFC0ACB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963" y="2365448"/>
            <a:ext cx="4089491" cy="2093429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AE6439-84C9-DC6A-3A58-9381899A5E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Clr>
                <a:srgbClr val="A1C84D"/>
              </a:buClr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A1C84D"/>
                </a:solidFill>
              </a:rPr>
              <a:t>Declaração do responsável</a:t>
            </a:r>
            <a:endParaRPr lang="pt-BR" sz="2400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AE614B90-885F-DA9F-6CF6-A3E8AD70B428}"/>
                  </a:ext>
                </a:extLst>
              </p14:cNvPr>
              <p14:cNvContentPartPr/>
              <p14:nvPr/>
            </p14:nvContentPartPr>
            <p14:xfrm>
              <a:off x="8248810" y="3232169"/>
              <a:ext cx="103320" cy="295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AE614B90-885F-DA9F-6CF6-A3E8AD70B4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30872" y="3125470"/>
                <a:ext cx="138836" cy="24256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m 4">
            <a:extLst>
              <a:ext uri="{FF2B5EF4-FFF2-40B4-BE49-F238E27FC236}">
                <a16:creationId xmlns:a16="http://schemas.microsoft.com/office/drawing/2014/main" id="{51C81FAC-CB7D-F94F-8203-BAF7318526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0722"/>
          <a:stretch>
            <a:fillRect/>
          </a:stretch>
        </p:blipFill>
        <p:spPr>
          <a:xfrm>
            <a:off x="1132114" y="1523094"/>
            <a:ext cx="5051051" cy="4751109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F6B1F077-6095-C349-31C8-81496D6F7D93}"/>
              </a:ext>
            </a:extLst>
          </p:cNvPr>
          <p:cNvCxnSpPr>
            <a:cxnSpLocks/>
          </p:cNvCxnSpPr>
          <p:nvPr/>
        </p:nvCxnSpPr>
        <p:spPr>
          <a:xfrm flipV="1">
            <a:off x="6095999" y="3789575"/>
            <a:ext cx="1483152" cy="1518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F72AE05C-898D-844C-80C8-5BF90E42E348}"/>
              </a:ext>
            </a:extLst>
          </p:cNvPr>
          <p:cNvSpPr/>
          <p:nvPr/>
        </p:nvSpPr>
        <p:spPr>
          <a:xfrm>
            <a:off x="3964462" y="4633911"/>
            <a:ext cx="2131537" cy="1090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FC8C7C-0F9D-7525-71F8-897CBCCE1CB2}"/>
              </a:ext>
            </a:extLst>
          </p:cNvPr>
          <p:cNvSpPr/>
          <p:nvPr/>
        </p:nvSpPr>
        <p:spPr>
          <a:xfrm>
            <a:off x="7614777" y="2365447"/>
            <a:ext cx="4209049" cy="20934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0A087469-027D-C356-EEFA-F71CE9421D95}"/>
                  </a:ext>
                </a:extLst>
              </p14:cNvPr>
              <p14:cNvContentPartPr/>
              <p14:nvPr/>
            </p14:nvContentPartPr>
            <p14:xfrm>
              <a:off x="8389570" y="3948929"/>
              <a:ext cx="1509120" cy="1980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0A087469-027D-C356-EEFA-F71CE9421D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930" y="3886289"/>
                <a:ext cx="16347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33FBAD44-C96D-41CD-364D-5D75FA8FE5FD}"/>
                  </a:ext>
                </a:extLst>
              </p14:cNvPr>
              <p14:cNvContentPartPr/>
              <p14:nvPr/>
            </p14:nvContentPartPr>
            <p14:xfrm>
              <a:off x="8257450" y="4269689"/>
              <a:ext cx="1290960" cy="1944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33FBAD44-C96D-41CD-364D-5D75FA8FE5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94450" y="4207049"/>
                <a:ext cx="14166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AC62517D-51FF-5C19-FD63-F11400C6FD3E}"/>
                  </a:ext>
                </a:extLst>
              </p14:cNvPr>
              <p14:cNvContentPartPr/>
              <p14:nvPr/>
            </p14:nvContentPartPr>
            <p14:xfrm>
              <a:off x="4402210" y="5412689"/>
              <a:ext cx="849240" cy="2772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AC62517D-51FF-5C19-FD63-F11400C6FD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4210" y="5394689"/>
                <a:ext cx="8848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DF567E6E-7C28-12C3-B6C5-8908D684460C}"/>
                  </a:ext>
                </a:extLst>
              </p14:cNvPr>
              <p14:cNvContentPartPr/>
              <p14:nvPr/>
            </p14:nvContentPartPr>
            <p14:xfrm>
              <a:off x="4345330" y="5589809"/>
              <a:ext cx="632160" cy="2844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DF567E6E-7C28-12C3-B6C5-8908D68446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7330" y="5571809"/>
                <a:ext cx="667800" cy="6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61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7FC23-BE13-5E4A-7C90-78A926F16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D8689AE-5809-CAC1-686B-B598B043B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2000" b="1" dirty="0">
              <a:solidFill>
                <a:srgbClr val="A1C84D"/>
              </a:solidFill>
              <a:effectLst/>
            </a:endParaRPr>
          </a:p>
          <a:p>
            <a:pPr algn="l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Convênio – Decreto 127/11</a:t>
            </a:r>
            <a:endParaRPr lang="pt-BR" sz="2000" dirty="0">
              <a:effectLst/>
            </a:endParaRP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63. [...] </a:t>
            </a: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1º A nota fiscal, para fins de comprovação da despesa do convênio, deverá obedecer aos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requisitos de validade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e preenchimento exigidos pela legislação tributária.</a:t>
            </a: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3º O documento comprobatório da despesa deverá conter a expressão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“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Convênio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”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, seguido do número do instrumento e declaração do responsável certificando que o material foi recebido ou o serviço prestado.</a:t>
            </a:r>
          </a:p>
          <a:p>
            <a:pPr marL="0" indent="0" algn="l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4º Nos casos em que o convenente for </a:t>
            </a:r>
            <a:r>
              <a:rPr lang="pt-BR" sz="2000" b="1" i="0" dirty="0">
                <a:solidFill>
                  <a:srgbClr val="A1C84D"/>
                </a:solidFill>
                <a:effectLst/>
              </a:rPr>
              <a:t>entidade privada sem fins lucrativos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, a prestação de contas será feita com os documentos comprobatórios originais.</a:t>
            </a:r>
            <a:endParaRPr lang="pt-BR" sz="2000" dirty="0"/>
          </a:p>
        </p:txBody>
      </p:sp>
      <p:sp>
        <p:nvSpPr>
          <p:cNvPr id="2" name="Título 4">
            <a:extLst>
              <a:ext uri="{FF2B5EF4-FFF2-40B4-BE49-F238E27FC236}">
                <a16:creationId xmlns:a16="http://schemas.microsoft.com/office/drawing/2014/main" id="{27A6C94E-50FE-5523-E18A-721D4585C6AB}"/>
              </a:ext>
            </a:extLst>
          </p:cNvPr>
          <p:cNvSpPr txBox="1">
            <a:spLocks/>
          </p:cNvSpPr>
          <p:nvPr/>
        </p:nvSpPr>
        <p:spPr>
          <a:xfrm>
            <a:off x="635000" y="832573"/>
            <a:ext cx="11125200" cy="666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000">
                <a:solidFill>
                  <a:srgbClr val="A1C84D"/>
                </a:solidFill>
              </a:rPr>
              <a:t>5-</a:t>
            </a:r>
            <a:r>
              <a:rPr lang="pt-BR" sz="3000"/>
              <a:t> </a:t>
            </a:r>
            <a:r>
              <a:rPr lang="pt-BR" sz="300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831060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62B0D-6CA3-3889-BC18-BA3EA5EA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50D89-2ED4-04B6-FE62-D692AD92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3AF2E5-F5AC-051E-7964-813FFF77DDB4}"/>
              </a:ext>
            </a:extLst>
          </p:cNvPr>
          <p:cNvSpPr txBox="1"/>
          <p:nvPr/>
        </p:nvSpPr>
        <p:spPr>
          <a:xfrm>
            <a:off x="1165634" y="1728105"/>
            <a:ext cx="1020551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Declaração do responsável, nos documentos comprobatórios das despesas, certificando que o material foi recebido e/ou o serviço prestado, e que está conforme as especificações neles consignadas.</a:t>
            </a:r>
            <a:endParaRPr lang="pt-BR" sz="2000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Decreto nº 1196/17 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– art. 51, §5º</a:t>
            </a:r>
            <a:endParaRPr lang="pt-BR" sz="2000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Decreto nº 127/11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, art. 63, §3º</a:t>
            </a:r>
            <a:endParaRPr lang="pt-BR" sz="2000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IN TC 33/24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, Anexo VI</a:t>
            </a:r>
            <a:endParaRPr lang="pt-BR" sz="2000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Essa declaração pode ser feita em um documento apartado, no qual o beneficiário certifica em conjunto que recebeu todos os materiais e serviços de todas as despesas.</a:t>
            </a:r>
            <a:endParaRPr lang="pt-BR" sz="2000" b="1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6400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DA436-8958-9472-B810-5723C608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47D3A46-AB3F-FB44-E83A-9831F4BE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8DB3589-C11B-7F97-0FF9-40482B6E0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noFill/>
        </p:spPr>
        <p:txBody>
          <a:bodyPr/>
          <a:lstStyle/>
          <a:p>
            <a:pPr algn="just"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2000" b="1" dirty="0">
              <a:solidFill>
                <a:srgbClr val="A1C84D"/>
              </a:solidFill>
              <a:effectLst/>
            </a:endParaRPr>
          </a:p>
          <a:p>
            <a:pPr algn="just" rtl="0">
              <a:buNone/>
            </a:pPr>
            <a:r>
              <a:rPr lang="pt-BR" sz="2000" b="1" i="0" dirty="0">
                <a:solidFill>
                  <a:srgbClr val="727176"/>
                </a:solidFill>
                <a:effectLst/>
              </a:rPr>
              <a:t>Instrução Normativa TC-33/2024</a:t>
            </a:r>
          </a:p>
          <a:p>
            <a:pPr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35.[...]</a:t>
            </a:r>
          </a:p>
          <a:p>
            <a:pPr marL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1º Será dispensado o encaminhamento dos documentos originais e em primeira via quando forem incluídos, pelo beneficiário dos recursos, em plataforma eletrônica com garantia de origem pelo seu signatário, por certificação digital.</a:t>
            </a:r>
          </a:p>
          <a:p>
            <a:pPr algn="just" rtl="0">
              <a:buNone/>
            </a:pPr>
            <a:endParaRPr lang="pt-BR" sz="2000" b="0" i="0" dirty="0">
              <a:solidFill>
                <a:srgbClr val="727176"/>
              </a:solidFill>
              <a:effectLst/>
            </a:endParaRPr>
          </a:p>
          <a:p>
            <a:pPr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Art. 36.[...]</a:t>
            </a:r>
            <a:endParaRPr lang="pt-BR" sz="2000" dirty="0">
              <a:effectLst/>
            </a:endParaRPr>
          </a:p>
          <a:p>
            <a:pPr marL="0" indent="0" algn="just" rtl="0">
              <a:buNone/>
            </a:pPr>
            <a:r>
              <a:rPr lang="pt-BR" sz="2000" b="0" i="0" dirty="0">
                <a:solidFill>
                  <a:srgbClr val="727176"/>
                </a:solidFill>
                <a:effectLst/>
              </a:rPr>
              <a:t>§ 1º A Nota Fiscal Eletrônica (NF-e) poderá ser representada no processo de prestação de contas por meio do Documento Auxiliar da Nota Fiscal Eletrônica (</a:t>
            </a:r>
            <a:r>
              <a:rPr lang="pt-BR" sz="2000" b="0" i="0" dirty="0" err="1">
                <a:solidFill>
                  <a:srgbClr val="727176"/>
                </a:solidFill>
                <a:effectLst/>
              </a:rPr>
              <a:t>Danfe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), cuja autenticidade será verificada por meio de sua chave de acesso. </a:t>
            </a:r>
            <a:endParaRPr lang="pt-BR" sz="2000" dirty="0">
              <a:effectLst/>
            </a:endParaRPr>
          </a:p>
          <a:p>
            <a:pPr marL="0" algn="just" rtl="0">
              <a:buNone/>
            </a:pPr>
            <a:endParaRPr lang="pt-B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4216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EDD1-42AF-CDDF-34B1-A15E6CC10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463AA55-11D2-44E7-371E-22EC296C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D4F3D16-0B79-5805-7EB5-76BB78AD8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2000" b="1" i="0" dirty="0">
                <a:solidFill>
                  <a:srgbClr val="A1C84D"/>
                </a:solidFill>
                <a:effectLst/>
              </a:rPr>
              <a:t>a)</a:t>
            </a:r>
            <a:r>
              <a:rPr lang="pt-BR" sz="2000" b="0" i="0" dirty="0">
                <a:solidFill>
                  <a:srgbClr val="727176"/>
                </a:solidFill>
                <a:effectLst/>
              </a:rPr>
              <a:t> Documentos fiscais</a:t>
            </a:r>
            <a:endParaRPr lang="pt-BR" sz="2000" dirty="0"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C681E3-9D93-28BE-2463-8A7E4E68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2161172"/>
            <a:ext cx="7586050" cy="3864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F3F0BC3-5515-0A82-18D3-B74F142C298B}"/>
              </a:ext>
            </a:extLst>
          </p:cNvPr>
          <p:cNvSpPr/>
          <p:nvPr/>
        </p:nvSpPr>
        <p:spPr>
          <a:xfrm>
            <a:off x="1030330" y="3972273"/>
            <a:ext cx="10338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endParaRPr lang="pt-BR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983CA0-7A10-66FD-46EB-E3FC769DABDA}"/>
              </a:ext>
            </a:extLst>
          </p:cNvPr>
          <p:cNvSpPr/>
          <p:nvPr/>
        </p:nvSpPr>
        <p:spPr>
          <a:xfrm>
            <a:off x="1017906" y="4245545"/>
            <a:ext cx="8699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500CA7-47E1-4AF0-1C1A-E0E3C1AE3277}"/>
              </a:ext>
            </a:extLst>
          </p:cNvPr>
          <p:cNvSpPr/>
          <p:nvPr/>
        </p:nvSpPr>
        <p:spPr>
          <a:xfrm>
            <a:off x="1233993" y="4545976"/>
            <a:ext cx="10742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7B7C17D-948F-F95B-F4C2-7E282E345CA8}"/>
              </a:ext>
            </a:extLst>
          </p:cNvPr>
          <p:cNvSpPr/>
          <p:nvPr/>
        </p:nvSpPr>
        <p:spPr>
          <a:xfrm>
            <a:off x="1620570" y="4046899"/>
            <a:ext cx="1074242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9EB6006-106F-CCA7-64DD-372BA00614F9}"/>
              </a:ext>
            </a:extLst>
          </p:cNvPr>
          <p:cNvSpPr/>
          <p:nvPr/>
        </p:nvSpPr>
        <p:spPr>
          <a:xfrm>
            <a:off x="1547249" y="4335099"/>
            <a:ext cx="1181666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7105FDA-AF03-CCB1-3F54-6F433BF5851D}"/>
              </a:ext>
            </a:extLst>
          </p:cNvPr>
          <p:cNvSpPr/>
          <p:nvPr/>
        </p:nvSpPr>
        <p:spPr>
          <a:xfrm>
            <a:off x="1891845" y="4632351"/>
            <a:ext cx="887804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619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8FBF0-18A1-182E-5E4D-3A5DFCD70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40277E-33B9-EA53-DB1B-FD4F8B50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466BBA2-8BD6-1A76-816F-4028BA394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endParaRPr lang="pt-BR" sz="2000" dirty="0"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B7A458-0606-2C40-2DE1-CDC1B1FB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421"/>
          <a:stretch/>
        </p:blipFill>
        <p:spPr>
          <a:xfrm>
            <a:off x="1132114" y="1771871"/>
            <a:ext cx="5811894" cy="42535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63E4081-D61C-B586-A54D-F6E916BF2527}"/>
              </a:ext>
            </a:extLst>
          </p:cNvPr>
          <p:cNvSpPr/>
          <p:nvPr/>
        </p:nvSpPr>
        <p:spPr>
          <a:xfrm>
            <a:off x="1007808" y="3772217"/>
            <a:ext cx="10338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endParaRPr lang="pt-BR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C844EFB-B3D1-3CE9-C039-C238A9D86DBE}"/>
              </a:ext>
            </a:extLst>
          </p:cNvPr>
          <p:cNvSpPr/>
          <p:nvPr/>
        </p:nvSpPr>
        <p:spPr>
          <a:xfrm>
            <a:off x="1628853" y="3859370"/>
            <a:ext cx="1074242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54174A0-C20E-03EA-3ADC-AA317FB6B955}"/>
              </a:ext>
            </a:extLst>
          </p:cNvPr>
          <p:cNvSpPr txBox="1"/>
          <p:nvPr/>
        </p:nvSpPr>
        <p:spPr>
          <a:xfrm>
            <a:off x="7152239" y="1771871"/>
            <a:ext cx="460796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pt-BR" sz="1600" b="1" i="0" dirty="0">
                <a:solidFill>
                  <a:srgbClr val="A1C84D"/>
                </a:solidFill>
                <a:effectLst/>
              </a:rPr>
              <a:t>A)</a:t>
            </a:r>
            <a:r>
              <a:rPr lang="pt-BR" sz="1600" b="1" i="0" dirty="0">
                <a:solidFill>
                  <a:srgbClr val="727176"/>
                </a:solidFill>
                <a:effectLst/>
              </a:rPr>
              <a:t> Situação Favorecido: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campo não editável, será preenchido automaticamente pelo sistema informando se a empresa que emitiu o documento fiscal está ativa ou não. </a:t>
            </a:r>
            <a:endParaRPr lang="pt-BR" sz="1600" dirty="0">
              <a:effectLst/>
            </a:endParaRPr>
          </a:p>
          <a:p>
            <a:pPr algn="just" rtl="0"/>
            <a:r>
              <a:rPr lang="pt-BR" sz="1600" b="0" i="0" dirty="0">
                <a:solidFill>
                  <a:srgbClr val="A1C84D"/>
                </a:solidFill>
                <a:effectLst/>
              </a:rPr>
              <a:t>Mensagens que podem aparecer: </a:t>
            </a:r>
            <a:endParaRPr lang="pt-BR" sz="1600" b="1" dirty="0">
              <a:solidFill>
                <a:srgbClr val="727176"/>
              </a:solidFill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Empresa Ativa na Data do Pagamento 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/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/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; </a:t>
            </a: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Empresa Inativa na data do pagamento 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/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/</a:t>
            </a:r>
            <a:r>
              <a:rPr lang="pt-BR" sz="1600" b="0" i="0" dirty="0" err="1">
                <a:solidFill>
                  <a:srgbClr val="727176"/>
                </a:solidFill>
                <a:effectLst/>
              </a:rPr>
              <a:t>xxxx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 (situação irregular) ou sem exigência de inscrição em SC (verificar a regularidade no Estado/Município origem);</a:t>
            </a:r>
            <a:endParaRPr lang="pt-BR" sz="1600" dirty="0">
              <a:solidFill>
                <a:srgbClr val="727176"/>
              </a:solidFill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A verificação de Empresa Ativa está indisponível no momento. Significa que a integração não está funcionando.</a:t>
            </a:r>
            <a:endParaRPr lang="pt-BR" sz="1600" dirty="0">
              <a:effectLst/>
            </a:endParaRPr>
          </a:p>
        </p:txBody>
      </p:sp>
      <p:pic>
        <p:nvPicPr>
          <p:cNvPr id="13" name="Gráfico 12" descr="Seta: reta estrutura de tópicos">
            <a:extLst>
              <a:ext uri="{FF2B5EF4-FFF2-40B4-BE49-F238E27FC236}">
                <a16:creationId xmlns:a16="http://schemas.microsoft.com/office/drawing/2014/main" id="{35EEC056-DC19-4489-5BD4-8188E613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71818" y="3472335"/>
            <a:ext cx="368929" cy="368929"/>
          </a:xfrm>
          <a:prstGeom prst="rect">
            <a:avLst/>
          </a:prstGeom>
        </p:spPr>
      </p:pic>
      <p:pic>
        <p:nvPicPr>
          <p:cNvPr id="14" name="Gráfico 13" descr="Seta: reta estrutura de tópicos">
            <a:extLst>
              <a:ext uri="{FF2B5EF4-FFF2-40B4-BE49-F238E27FC236}">
                <a16:creationId xmlns:a16="http://schemas.microsoft.com/office/drawing/2014/main" id="{A5FF4851-99CD-EFDC-8E18-55440F203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68314" y="4114536"/>
            <a:ext cx="368929" cy="368929"/>
          </a:xfrm>
          <a:prstGeom prst="rect">
            <a:avLst/>
          </a:prstGeom>
        </p:spPr>
      </p:pic>
      <p:pic>
        <p:nvPicPr>
          <p:cNvPr id="15" name="Gráfico 14" descr="Seta: reta estrutura de tópicos">
            <a:extLst>
              <a:ext uri="{FF2B5EF4-FFF2-40B4-BE49-F238E27FC236}">
                <a16:creationId xmlns:a16="http://schemas.microsoft.com/office/drawing/2014/main" id="{47203E96-33DD-9549-6BB0-F987BD4F0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81715" y="5235658"/>
            <a:ext cx="368929" cy="3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10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66E8A-9CA3-DD2D-152F-C9995018C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9FA9DE1-603A-D59E-9C5D-91195213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7D9221-CC61-1CB7-BEDF-F28832A6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791"/>
          <a:stretch/>
        </p:blipFill>
        <p:spPr>
          <a:xfrm>
            <a:off x="1132114" y="1771872"/>
            <a:ext cx="5857161" cy="42535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F8CA5B7-8022-1E08-52FE-B42EBDCFE047}"/>
              </a:ext>
            </a:extLst>
          </p:cNvPr>
          <p:cNvSpPr/>
          <p:nvPr/>
        </p:nvSpPr>
        <p:spPr>
          <a:xfrm>
            <a:off x="1030330" y="3972273"/>
            <a:ext cx="10338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t-BR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pt-BR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21F97D-881F-C939-0424-C427D77041AF}"/>
              </a:ext>
            </a:extLst>
          </p:cNvPr>
          <p:cNvSpPr/>
          <p:nvPr/>
        </p:nvSpPr>
        <p:spPr>
          <a:xfrm>
            <a:off x="1017906" y="4091641"/>
            <a:ext cx="8699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8E2FA2C-AC4E-1254-EC88-C4E5B21402D7}"/>
              </a:ext>
            </a:extLst>
          </p:cNvPr>
          <p:cNvSpPr/>
          <p:nvPr/>
        </p:nvSpPr>
        <p:spPr>
          <a:xfrm>
            <a:off x="1547249" y="4181195"/>
            <a:ext cx="1181666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3245E66-C2FE-7D21-FC6C-94B95C6FC75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091058" y="1771650"/>
            <a:ext cx="466914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rtl="0">
              <a:buNone/>
            </a:pPr>
            <a:r>
              <a:rPr lang="pt-BR" sz="1600" b="1" dirty="0">
                <a:solidFill>
                  <a:srgbClr val="A1C84D"/>
                </a:solidFill>
              </a:rPr>
              <a:t>B</a:t>
            </a:r>
            <a:r>
              <a:rPr lang="pt-BR" sz="1600" b="1" i="0" dirty="0">
                <a:solidFill>
                  <a:srgbClr val="A1C84D"/>
                </a:solidFill>
                <a:effectLst/>
              </a:rPr>
              <a:t>)</a:t>
            </a:r>
            <a:r>
              <a:rPr lang="pt-BR" sz="1600" b="1" i="0" dirty="0">
                <a:solidFill>
                  <a:srgbClr val="727176"/>
                </a:solidFill>
                <a:effectLst/>
              </a:rPr>
              <a:t> Validação NF Eletrônica: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campo não editável, será preenchido automaticamente pelo sistema informando se a nota fiscal eletrônica é válida ou não.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A1C84D"/>
                </a:solidFill>
                <a:effectLst/>
              </a:rPr>
              <a:t>Mensagens que podem aparecer: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dirty="0">
                <a:solidFill>
                  <a:srgbClr val="A1C84D"/>
                </a:solidFill>
              </a:rPr>
              <a:t>     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A Nota Fiscal Eletrônica informada está presente no banco de dados da SEF e não está cancelada;</a:t>
            </a:r>
          </a:p>
          <a:p>
            <a:pPr mar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 NF Eletrônica inválida. A Nota Fiscal Eletrônica informada não está presente no banco de dados da SEF ou está cancelada;</a:t>
            </a:r>
            <a:endParaRPr lang="pt-BR" sz="1600" dirty="0">
              <a:solidFill>
                <a:srgbClr val="727176"/>
              </a:solidFill>
            </a:endParaRPr>
          </a:p>
          <a:p>
            <a:pPr mar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 A verificação de Nota Fiscal Eletrônica Autorizada está indisponível no momento. Significa que a integração não está funcionando.</a:t>
            </a:r>
            <a:endParaRPr lang="pt-BR" sz="1600" dirty="0">
              <a:effectLst/>
            </a:endParaRPr>
          </a:p>
        </p:txBody>
      </p:sp>
      <p:pic>
        <p:nvPicPr>
          <p:cNvPr id="12" name="Gráfico 11" descr="Seta: reta estrutura de tópicos">
            <a:extLst>
              <a:ext uri="{FF2B5EF4-FFF2-40B4-BE49-F238E27FC236}">
                <a16:creationId xmlns:a16="http://schemas.microsoft.com/office/drawing/2014/main" id="{32DE43E2-16F7-B37C-07A3-F940E9DF4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71818" y="3246002"/>
            <a:ext cx="368929" cy="368929"/>
          </a:xfrm>
          <a:prstGeom prst="rect">
            <a:avLst/>
          </a:prstGeom>
        </p:spPr>
      </p:pic>
      <p:pic>
        <p:nvPicPr>
          <p:cNvPr id="14" name="Gráfico 13" descr="Seta: reta estrutura de tópicos">
            <a:extLst>
              <a:ext uri="{FF2B5EF4-FFF2-40B4-BE49-F238E27FC236}">
                <a16:creationId xmlns:a16="http://schemas.microsoft.com/office/drawing/2014/main" id="{F6910298-BFFB-7B9B-9BD1-A6D882BC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35156" y="4862309"/>
            <a:ext cx="368929" cy="368929"/>
          </a:xfrm>
          <a:prstGeom prst="rect">
            <a:avLst/>
          </a:prstGeom>
        </p:spPr>
      </p:pic>
      <p:pic>
        <p:nvPicPr>
          <p:cNvPr id="15" name="Gráfico 14" descr="Seta: reta estrutura de tópicos">
            <a:extLst>
              <a:ext uri="{FF2B5EF4-FFF2-40B4-BE49-F238E27FC236}">
                <a16:creationId xmlns:a16="http://schemas.microsoft.com/office/drawing/2014/main" id="{D8F0C6E5-90A5-9302-340A-A879EBD7D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35157" y="4038595"/>
            <a:ext cx="368929" cy="3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2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9692-990D-2D0A-5F02-9C44E7FA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6241C69-B6CC-BFE3-5165-4AD518D6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CC98ABA-1632-EA0C-A0C1-A5A2F9745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3046" y="1771872"/>
            <a:ext cx="4687154" cy="4253555"/>
          </a:xfrm>
        </p:spPr>
        <p:txBody>
          <a:bodyPr/>
          <a:lstStyle/>
          <a:p>
            <a:pPr marL="0" indent="0" algn="just" rtl="0">
              <a:buNone/>
            </a:pPr>
            <a:r>
              <a:rPr lang="pt-BR" sz="1600" b="1" i="0" dirty="0">
                <a:solidFill>
                  <a:srgbClr val="A1C84D"/>
                </a:solidFill>
                <a:effectLst/>
              </a:rPr>
              <a:t>C) Validação AIDF – Autorização de Impressão de Documentos Fiscais</a:t>
            </a:r>
            <a:endParaRPr lang="pt-BR" sz="1600" b="1" i="0" dirty="0">
              <a:solidFill>
                <a:srgbClr val="727176"/>
              </a:solidFill>
              <a:effectLst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campo não editável, será preenchido automaticamente pelo sistema informando se a nota fiscal possui autorização de impressão ou não.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A1C84D"/>
                </a:solidFill>
                <a:effectLst/>
              </a:rPr>
              <a:t>Mensagens que podem aparecer: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 A AIDF informada possui impressão autorizada;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 AIDF inválido - a AIDF informada não possui impressão autorizada. Esta mensagem é um alerta para o analista verificar a autenticidade da nota;     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     A verificação de Documento com Impressão Autorizada está indisponível no momento. Significa que a integração não está funcionando.</a:t>
            </a:r>
            <a:endParaRPr lang="pt-BR" sz="1600" dirty="0"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2F0ECE-3CFD-A157-DC3D-7B7D4336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029"/>
          <a:stretch/>
        </p:blipFill>
        <p:spPr>
          <a:xfrm>
            <a:off x="1132114" y="1771872"/>
            <a:ext cx="5839054" cy="425355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E069EA-47B6-33D1-A14E-C618763915C0}"/>
              </a:ext>
            </a:extLst>
          </p:cNvPr>
          <p:cNvSpPr/>
          <p:nvPr/>
        </p:nvSpPr>
        <p:spPr>
          <a:xfrm>
            <a:off x="1214123" y="4447887"/>
            <a:ext cx="10742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E1FB3DD-00CA-E169-1B76-8ED0226AA145}"/>
              </a:ext>
            </a:extLst>
          </p:cNvPr>
          <p:cNvSpPr/>
          <p:nvPr/>
        </p:nvSpPr>
        <p:spPr>
          <a:xfrm>
            <a:off x="1886743" y="4520226"/>
            <a:ext cx="887804" cy="225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Seta: reta estrutura de tópicos">
            <a:extLst>
              <a:ext uri="{FF2B5EF4-FFF2-40B4-BE49-F238E27FC236}">
                <a16:creationId xmlns:a16="http://schemas.microsoft.com/office/drawing/2014/main" id="{3E17C58D-3D4C-6669-AA0A-9F39CF76F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15990" y="3668919"/>
            <a:ext cx="368929" cy="368929"/>
          </a:xfrm>
          <a:prstGeom prst="rect">
            <a:avLst/>
          </a:prstGeom>
        </p:spPr>
      </p:pic>
      <p:pic>
        <p:nvPicPr>
          <p:cNvPr id="12" name="Gráfico 11" descr="Seta: reta estrutura de tópicos">
            <a:extLst>
              <a:ext uri="{FF2B5EF4-FFF2-40B4-BE49-F238E27FC236}">
                <a16:creationId xmlns:a16="http://schemas.microsoft.com/office/drawing/2014/main" id="{B1132994-6BFD-7196-C552-53810B24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15990" y="4263422"/>
            <a:ext cx="368929" cy="368929"/>
          </a:xfrm>
          <a:prstGeom prst="rect">
            <a:avLst/>
          </a:prstGeom>
        </p:spPr>
      </p:pic>
      <p:pic>
        <p:nvPicPr>
          <p:cNvPr id="13" name="Gráfico 12" descr="Seta: reta estrutura de tópicos">
            <a:extLst>
              <a:ext uri="{FF2B5EF4-FFF2-40B4-BE49-F238E27FC236}">
                <a16:creationId xmlns:a16="http://schemas.microsoft.com/office/drawing/2014/main" id="{0C65C214-7AEA-7704-A165-78A36DCA6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15989" y="5289059"/>
            <a:ext cx="368929" cy="3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3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6F1FE-D451-0B02-4655-6D574F54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398EC46-BD86-DED5-C4D9-299D86B7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0A91D7B-9954-3423-F0FA-E93ED2746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1600" b="1" i="0" dirty="0">
                <a:solidFill>
                  <a:srgbClr val="A1C84D"/>
                </a:solidFill>
                <a:effectLst/>
              </a:rPr>
              <a:t>Documentos fiscais</a:t>
            </a:r>
            <a:endParaRPr lang="pt-BR" sz="1600" b="1" dirty="0">
              <a:solidFill>
                <a:srgbClr val="A1C84D"/>
              </a:solidFill>
            </a:endParaRPr>
          </a:p>
          <a:p>
            <a:pPr>
              <a:buNone/>
            </a:pPr>
            <a:r>
              <a:rPr lang="pt-BR" sz="1600" b="1" i="0" dirty="0">
                <a:solidFill>
                  <a:srgbClr val="727176"/>
                </a:solidFill>
                <a:effectLst/>
              </a:rPr>
              <a:t>Notas fiscais de outros estados ou municipais: </a:t>
            </a:r>
            <a:endParaRPr lang="pt-BR" sz="1600" dirty="0"/>
          </a:p>
          <a:p>
            <a:pPr algn="just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Analistas devem usar o código de verificação presente nas Notas para avaliar a autenticidade do documento juntos ao emissor. </a:t>
            </a:r>
            <a:endParaRPr lang="pt-BR" sz="1600" dirty="0">
              <a:effectLst/>
            </a:endParaRPr>
          </a:p>
          <a:p>
            <a:pPr marL="0" algn="l" rtl="0">
              <a:buNone/>
            </a:pPr>
            <a:endParaRPr lang="pt-BR" sz="2000" dirty="0"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DEE4B4-DC57-D975-843F-B5A59D61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17" y="3562368"/>
            <a:ext cx="3238952" cy="16385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BC6711E-9316-BB04-FDD3-0FC7E5B0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86" y="3695736"/>
            <a:ext cx="3943900" cy="137179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2BC6118-9E90-090C-3670-4DDB6EF5A353}"/>
              </a:ext>
            </a:extLst>
          </p:cNvPr>
          <p:cNvSpPr/>
          <p:nvPr/>
        </p:nvSpPr>
        <p:spPr>
          <a:xfrm>
            <a:off x="8772394" y="4381631"/>
            <a:ext cx="109055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0BCAECC-27AD-FB56-0CDE-381D9C602CF1}"/>
              </a:ext>
            </a:extLst>
          </p:cNvPr>
          <p:cNvSpPr/>
          <p:nvPr/>
        </p:nvSpPr>
        <p:spPr>
          <a:xfrm>
            <a:off x="8881449" y="4932383"/>
            <a:ext cx="109055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8465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A373C-6D6D-B568-9364-06BB0C90A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8C2680-602A-AFB5-088D-E8D34002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95" y="1767405"/>
            <a:ext cx="7869442" cy="42636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A9579C-F1A7-8D25-565F-50CC3597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–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SIGEF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FD28CCC-054A-90A3-4DE8-FF1124E57E60}"/>
              </a:ext>
            </a:extLst>
          </p:cNvPr>
          <p:cNvSpPr/>
          <p:nvPr/>
        </p:nvSpPr>
        <p:spPr>
          <a:xfrm>
            <a:off x="2027976" y="3837153"/>
            <a:ext cx="1819747" cy="235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272E535-4EA2-DAC0-66EE-B76145B70738}"/>
              </a:ext>
            </a:extLst>
          </p:cNvPr>
          <p:cNvSpPr/>
          <p:nvPr/>
        </p:nvSpPr>
        <p:spPr>
          <a:xfrm>
            <a:off x="1591902" y="4341348"/>
            <a:ext cx="1819747" cy="2353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387C4C81-28FB-D6F6-95F2-AC19CF0CB433}"/>
              </a:ext>
            </a:extLst>
          </p:cNvPr>
          <p:cNvCxnSpPr>
            <a:cxnSpLocks/>
          </p:cNvCxnSpPr>
          <p:nvPr/>
        </p:nvCxnSpPr>
        <p:spPr>
          <a:xfrm>
            <a:off x="6096000" y="5042778"/>
            <a:ext cx="620479" cy="301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083C60DC-2ABC-8BA2-37E6-5E7AA69C6811}"/>
              </a:ext>
            </a:extLst>
          </p:cNvPr>
          <p:cNvSpPr/>
          <p:nvPr/>
        </p:nvSpPr>
        <p:spPr>
          <a:xfrm>
            <a:off x="5010497" y="3837153"/>
            <a:ext cx="1819747" cy="235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0D3935D1-943F-442A-2E34-8BAEA229801E}"/>
                  </a:ext>
                </a:extLst>
              </p14:cNvPr>
              <p14:cNvContentPartPr/>
              <p14:nvPr/>
            </p14:nvContentPartPr>
            <p14:xfrm>
              <a:off x="2724608" y="3584385"/>
              <a:ext cx="1798200" cy="2880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0D3935D1-943F-442A-2E34-8BAEA22980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8968" y="3548745"/>
                <a:ext cx="1869840" cy="10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28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D602F-C42C-3727-7F59-7F8655976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E22D27A-09E0-1B55-7C4B-D724E5C6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9760E25-E3CA-80EA-3020-7E9407BAF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1600" b="1" dirty="0">
                <a:solidFill>
                  <a:srgbClr val="A1C84D"/>
                </a:solidFill>
              </a:rPr>
              <a:t>Recibo</a:t>
            </a:r>
            <a:endParaRPr lang="pt-BR" sz="1600" dirty="0"/>
          </a:p>
          <a:p>
            <a:pPr>
              <a:buNone/>
            </a:pPr>
            <a:r>
              <a:rPr lang="pt-BR" sz="1600" b="1" i="0" dirty="0">
                <a:solidFill>
                  <a:srgbClr val="727176"/>
                </a:solidFill>
                <a:effectLst/>
              </a:rPr>
              <a:t>Termo de Fomento e de Colaboração – Decreto 1.196/17 </a:t>
            </a:r>
            <a:endParaRPr lang="pt-BR" sz="1600" dirty="0"/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Art. 51. [...]</a:t>
            </a:r>
            <a:endParaRPr lang="pt-BR" sz="1600" dirty="0">
              <a:effectLst/>
            </a:endParaRPr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§ 2º Admite-se a apresentação de </a:t>
            </a:r>
            <a:r>
              <a:rPr lang="pt-BR" sz="1600" b="1" i="0" dirty="0">
                <a:solidFill>
                  <a:srgbClr val="A1C84D"/>
                </a:solidFill>
                <a:effectLst/>
              </a:rPr>
              <a:t>recibo</a:t>
            </a:r>
            <a:r>
              <a:rPr lang="pt-BR" sz="1600" b="0" i="0" dirty="0">
                <a:solidFill>
                  <a:srgbClr val="A1C84D"/>
                </a:solidFill>
                <a:effectLst/>
              </a:rPr>
              <a:t> 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apenas quando se tratar de prestação de serviços por contribuinte que não esteja obrigado a emitir documento fiscal, na forma da legislação tributária.</a:t>
            </a:r>
            <a:endParaRPr lang="pt-BR" sz="1600" dirty="0">
              <a:effectLst/>
            </a:endParaRPr>
          </a:p>
          <a:p>
            <a:pPr marL="0">
              <a:buNone/>
            </a:pPr>
            <a:endParaRPr lang="pt-BR" sz="1600" b="0" i="0" dirty="0">
              <a:solidFill>
                <a:srgbClr val="727176"/>
              </a:solidFill>
              <a:effectLst/>
            </a:endParaRPr>
          </a:p>
          <a:p>
            <a:pPr marL="0">
              <a:buNone/>
            </a:pPr>
            <a:endParaRPr lang="pt-BR" sz="1600" b="0" i="0" dirty="0">
              <a:solidFill>
                <a:srgbClr val="727176"/>
              </a:solidFill>
              <a:effectLst/>
            </a:endParaRPr>
          </a:p>
          <a:p>
            <a:pPr marL="0">
              <a:buNone/>
            </a:pPr>
            <a:r>
              <a:rPr lang="pt-BR" sz="1600" b="1" i="0" dirty="0">
                <a:solidFill>
                  <a:srgbClr val="727176"/>
                </a:solidFill>
                <a:effectLst/>
              </a:rPr>
              <a:t>Convênio – Decreto 127/11 </a:t>
            </a:r>
            <a:endParaRPr lang="pt-BR" sz="1600" dirty="0"/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Art. 63. [...]</a:t>
            </a:r>
            <a:endParaRPr lang="pt-BR" sz="1600" dirty="0">
              <a:effectLst/>
            </a:endParaRPr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§ 2º Admite-se a apresentação de </a:t>
            </a:r>
            <a:r>
              <a:rPr lang="pt-BR" sz="1600" b="1" i="0" dirty="0">
                <a:solidFill>
                  <a:srgbClr val="A1C84D"/>
                </a:solidFill>
                <a:effectLst/>
              </a:rPr>
              <a:t>recibo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 apenas quando se tratar de prestação de serviços por contribuinte que não esteja obrigado a emitir documento fiscal, na forma da legislação tributária, o qual deverá conter, no mínimo, descrição precisa e específica dos serviços prestados, nome, endereço, número do documento de identidade e do CPF do emitente, valor pago, de forma numérica e por extenso, e discriminação das deduções efetuadas, se for o caso.</a:t>
            </a:r>
            <a:endParaRPr lang="pt-BR" sz="1600" dirty="0">
              <a:effectLst/>
            </a:endParaRPr>
          </a:p>
          <a:p>
            <a:pPr marL="0" algn="l" rtl="0">
              <a:buNone/>
            </a:pPr>
            <a:endParaRPr lang="pt-B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4252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19114-4658-8E21-3FB0-A026BB984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723317D-076D-5C36-708C-04F7F8FF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37E9013-0A9C-5C7D-53FE-F2DF4D1BE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1600" b="1" i="0" dirty="0">
                <a:solidFill>
                  <a:srgbClr val="A1C84D"/>
                </a:solidFill>
                <a:effectLst/>
              </a:rPr>
              <a:t>Recibo</a:t>
            </a:r>
            <a:endParaRPr lang="pt-BR" sz="1600" b="1" dirty="0">
              <a:solidFill>
                <a:srgbClr val="A1C84D"/>
              </a:solidFill>
            </a:endParaRPr>
          </a:p>
          <a:p>
            <a:pPr>
              <a:buNone/>
            </a:pPr>
            <a:r>
              <a:rPr lang="pt-BR" sz="1600" b="1" i="0" dirty="0">
                <a:solidFill>
                  <a:srgbClr val="727176"/>
                </a:solidFill>
                <a:effectLst/>
              </a:rPr>
              <a:t>INSTRUÇÃO NORMATIVA N. TC-33/2024 </a:t>
            </a:r>
            <a:endParaRPr lang="pt-BR" sz="1600" dirty="0"/>
          </a:p>
          <a:p>
            <a:pPr marL="0">
              <a:buNone/>
            </a:pPr>
            <a:r>
              <a:rPr lang="pt-BR" sz="1600" b="0" i="0" dirty="0">
                <a:solidFill>
                  <a:srgbClr val="A1C84D"/>
                </a:solidFill>
                <a:effectLst/>
              </a:rPr>
              <a:t>Convênio, Termo de Fomento e Termo de Colaboração</a:t>
            </a:r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Art. 38. Admite-se a apresentação de recibo, </a:t>
            </a:r>
            <a:r>
              <a:rPr lang="pt-BR" sz="1600" b="1" i="0" dirty="0">
                <a:solidFill>
                  <a:srgbClr val="727176"/>
                </a:solidFill>
                <a:effectLst/>
              </a:rPr>
              <a:t>inclusive os emitidos por plataforma eletrônica de aplicativos</a:t>
            </a:r>
            <a:r>
              <a:rPr lang="pt-BR" sz="1600" b="0" i="0" dirty="0">
                <a:solidFill>
                  <a:srgbClr val="727176"/>
                </a:solidFill>
                <a:effectLst/>
              </a:rPr>
              <a:t>, apenas quando se tratar de prestação de serviços por contribuinte que não esteja obrigado a emitir documento fiscal, na forma da legislação tributária. </a:t>
            </a:r>
            <a:endParaRPr lang="pt-BR" sz="1600" dirty="0">
              <a:solidFill>
                <a:srgbClr val="A1C84D"/>
              </a:solidFill>
            </a:endParaRPr>
          </a:p>
          <a:p>
            <a:pPr marL="0">
              <a:buNone/>
            </a:pPr>
            <a:r>
              <a:rPr lang="pt-BR" sz="1600" b="0" i="0" dirty="0">
                <a:solidFill>
                  <a:srgbClr val="727176"/>
                </a:solidFill>
                <a:effectLst/>
              </a:rPr>
              <a:t>Parágrafo único. O recibo conterá, no mínimo, a descrição precisa e específica dos serviços prestados, o nome, o endereço, o CPF ou o CNPJ do emitente, o valor pago, de forma numérica e por extenso, e a discriminação das deduções efetuadas, se for o caso</a:t>
            </a:r>
            <a:endParaRPr lang="pt-BR" sz="1600" dirty="0">
              <a:effectLst/>
            </a:endParaRPr>
          </a:p>
          <a:p>
            <a:pPr marL="0">
              <a:buNone/>
            </a:pPr>
            <a:endParaRPr lang="pt-B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8073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019D-FC3A-B5E2-CC70-71021F7A0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FD2A182-CDE6-346E-1393-C438B7F7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59553A-6D56-C727-F7E8-B61EECE6B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pt-BR" sz="1600" b="1" i="0" dirty="0">
                <a:solidFill>
                  <a:srgbClr val="A1C84D"/>
                </a:solidFill>
                <a:effectLst/>
              </a:rPr>
              <a:t>Folha de Pagamento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sz="1600" dirty="0">
                <a:solidFill>
                  <a:srgbClr val="727176"/>
                </a:solidFill>
              </a:rPr>
              <a:t>o holerite, contendo nome, cargo, número de matrícula e CPF do empregado, valor e descrição de cada parcela da remuneração, descontos, valor líquido a pagar e período de competência;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sz="1600" dirty="0">
                <a:solidFill>
                  <a:srgbClr val="727176"/>
                </a:solidFill>
              </a:rPr>
              <a:t>comprovação do recolhimento da contribuição previdenciária, do FGTS e demais encargos;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sz="1600" dirty="0">
                <a:solidFill>
                  <a:srgbClr val="727176"/>
                </a:solidFill>
              </a:rPr>
              <a:t>comprovante do depósito bancário em favor do credor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sz="1600" dirty="0">
              <a:solidFill>
                <a:srgbClr val="727176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None/>
            </a:pPr>
            <a:r>
              <a:rPr lang="pt-BR" sz="1600" b="1" dirty="0">
                <a:solidFill>
                  <a:srgbClr val="727176"/>
                </a:solidFill>
              </a:rPr>
              <a:t>Decreto nº 1196/17 </a:t>
            </a:r>
            <a:r>
              <a:rPr lang="pt-BR" sz="1600" dirty="0">
                <a:solidFill>
                  <a:srgbClr val="727176"/>
                </a:solidFill>
              </a:rPr>
              <a:t>– art. 51, §9º, I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None/>
            </a:pPr>
            <a:r>
              <a:rPr lang="pt-BR" sz="1600" b="1" dirty="0">
                <a:solidFill>
                  <a:srgbClr val="727176"/>
                </a:solidFill>
              </a:rPr>
              <a:t>Decreto nº 127/11</a:t>
            </a:r>
            <a:r>
              <a:rPr lang="pt-BR" sz="1600" dirty="0">
                <a:solidFill>
                  <a:srgbClr val="727176"/>
                </a:solidFill>
              </a:rPr>
              <a:t>, sem previsão específica</a:t>
            </a:r>
            <a:endParaRPr lang="pt-BR" sz="1600" dirty="0"/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None/>
            </a:pPr>
            <a:r>
              <a:rPr lang="pt-BR" sz="1600" b="1" dirty="0">
                <a:solidFill>
                  <a:srgbClr val="727176"/>
                </a:solidFill>
              </a:rPr>
              <a:t>IN TC 33/14</a:t>
            </a:r>
            <a:r>
              <a:rPr lang="pt-BR" sz="1600" dirty="0">
                <a:solidFill>
                  <a:srgbClr val="727176"/>
                </a:solidFill>
              </a:rPr>
              <a:t>, art. 39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None/>
            </a:pPr>
            <a:endParaRPr lang="pt-BR" sz="1600" dirty="0">
              <a:solidFill>
                <a:srgbClr val="727176"/>
              </a:solidFill>
            </a:endParaRPr>
          </a:p>
          <a:p>
            <a:pPr>
              <a:buNone/>
            </a:pPr>
            <a:endParaRPr lang="pt-BR" sz="1600" b="1" dirty="0">
              <a:solidFill>
                <a:srgbClr val="A1C84D"/>
              </a:solidFill>
            </a:endParaRPr>
          </a:p>
          <a:p>
            <a:pPr marL="0">
              <a:buNone/>
            </a:pPr>
            <a:endParaRPr lang="pt-B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1764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10860E9-EEDC-6FE8-39A3-C49E2197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24" b="8798"/>
          <a:stretch/>
        </p:blipFill>
        <p:spPr>
          <a:xfrm>
            <a:off x="1288592" y="235390"/>
            <a:ext cx="5175581" cy="63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62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8FB40-EEA2-15D9-C8F5-FDC297F85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E6E6C-472D-551C-D413-2F221DE6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D05F53-928E-CEC9-0A40-B8DAF457D85E}"/>
              </a:ext>
            </a:extLst>
          </p:cNvPr>
          <p:cNvSpPr txBox="1"/>
          <p:nvPr/>
        </p:nvSpPr>
        <p:spPr>
          <a:xfrm>
            <a:off x="1192794" y="1610410"/>
            <a:ext cx="1020551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Extratos bancários da conta corrente vinculada e da aplicação financeira, com a movimentação completa do período.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endParaRPr lang="pt-BR" b="0" i="0" dirty="0">
              <a:solidFill>
                <a:srgbClr val="727176"/>
              </a:solidFill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1196/17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51, XX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63, II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Anexo VI</a:t>
            </a:r>
            <a:endParaRPr lang="pt-BR" dirty="0">
              <a:effectLst/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7257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EB79498-9F95-2658-FBE4-07ECD166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49" y="399831"/>
            <a:ext cx="6241200" cy="60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248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E5E3-33B4-9D34-A8A3-5774B9F87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546C1B-6C78-609A-F681-B78371C2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69" y="271864"/>
            <a:ext cx="7582958" cy="61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00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7B09-3DE8-8FB6-99C4-AB08294E0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9A566-3AE6-BE0C-2C72-1386E6C2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B3C8C5-8615-6CB2-532F-C60A560EA5A3}"/>
              </a:ext>
            </a:extLst>
          </p:cNvPr>
          <p:cNvSpPr txBox="1"/>
          <p:nvPr/>
        </p:nvSpPr>
        <p:spPr>
          <a:xfrm>
            <a:off x="1165634" y="1610410"/>
            <a:ext cx="10205519" cy="442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Despesas com cursos, palestras, seminários, treinamento, capacitação e congêneres: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Nome dos participantes;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O número do CPF;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Assinaturas;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Nome do palestrante;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Tema abordado;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A carga horária;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Local;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Data de realização; e</a:t>
            </a:r>
            <a:endParaRPr lang="pt-BR" dirty="0">
              <a:effectLst/>
            </a:endParaRPr>
          </a:p>
          <a:p>
            <a:pPr algn="just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Outros elementos capazes de comprovar a realização do objeto.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VIII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art. 63, X</a:t>
            </a:r>
            <a:endParaRPr lang="pt-BR" dirty="0">
              <a:effectLst/>
            </a:endParaRPr>
          </a:p>
          <a:p>
            <a:pPr algn="just" rtl="0"/>
            <a:r>
              <a:rPr lang="pt-BR" b="1" dirty="0">
                <a:solidFill>
                  <a:srgbClr val="727176"/>
                </a:solidFill>
              </a:rPr>
              <a:t>I</a:t>
            </a:r>
            <a:r>
              <a:rPr lang="pt-BR" b="1" i="0" dirty="0">
                <a:solidFill>
                  <a:srgbClr val="727176"/>
                </a:solidFill>
                <a:effectLst/>
              </a:rPr>
              <a:t>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art. 44, § 7º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88827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7896-AE3D-095B-621E-91AC8B81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A5954-8E6E-7E96-6635-94F0303C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84027A-414F-A31A-9DD5-A8188FF68CD4}"/>
              </a:ext>
            </a:extLst>
          </p:cNvPr>
          <p:cNvSpPr txBox="1"/>
          <p:nvPr/>
        </p:nvSpPr>
        <p:spPr>
          <a:xfrm>
            <a:off x="1165634" y="1728105"/>
            <a:ext cx="1020551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 com serviços de assessoria e assistência de consultoria, promoção de eventos, seminários, capacitação e congêneres; segurança e vigilância: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Detalhamento das horas técnicas dos profissionais envolvidos;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Qualificação dos profissionais;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Data, quantidades e número de horas trabalhadas;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Custos unitário e total; e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Justificativas.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IX e X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127/11,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</a:t>
            </a:r>
            <a:r>
              <a:rPr lang="pt-BR" dirty="0">
                <a:solidFill>
                  <a:srgbClr val="727176"/>
                </a:solidFill>
              </a:rPr>
              <a:t>a</a:t>
            </a:r>
            <a:r>
              <a:rPr lang="pt-BR" b="0" i="0" dirty="0">
                <a:solidFill>
                  <a:srgbClr val="727176"/>
                </a:solidFill>
                <a:effectLst/>
              </a:rPr>
              <a:t>rt. 63, V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33/24,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art. 44 § 5º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3991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55E12-704F-CCDA-7757-954E52EF6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438B4-FAF7-86A5-59F0-2DE0B0CC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269A5E-2052-8B15-2FE6-7FC11B7F8134}"/>
              </a:ext>
            </a:extLst>
          </p:cNvPr>
          <p:cNvSpPr txBox="1"/>
          <p:nvPr/>
        </p:nvSpPr>
        <p:spPr>
          <a:xfrm>
            <a:off x="1165634" y="1728105"/>
            <a:ext cx="1020551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 com aquisição ou conserto de veículo automotor: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Cópia do certificado de propriedade.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1196/17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51, XI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nº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sem previsão expressa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Anexo VI</a:t>
            </a:r>
            <a:endParaRPr lang="pt-BR" dirty="0"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A1C84D"/>
                </a:solidFill>
              </a:rPr>
              <a:t>Despesa com lubrificantes:</a:t>
            </a: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 Placa do veículo</a:t>
            </a: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Decreto nº 1196/17</a:t>
            </a:r>
            <a:r>
              <a:rPr lang="pt-BR" dirty="0">
                <a:solidFill>
                  <a:srgbClr val="727176"/>
                </a:solidFill>
              </a:rPr>
              <a:t> – art. 51, §3º</a:t>
            </a: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Decreto nº 127/11</a:t>
            </a:r>
            <a:r>
              <a:rPr lang="pt-BR" dirty="0">
                <a:solidFill>
                  <a:srgbClr val="727176"/>
                </a:solidFill>
              </a:rPr>
              <a:t>, sem previsão expressa</a:t>
            </a: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IN TC 33/24</a:t>
            </a:r>
            <a:r>
              <a:rPr lang="pt-BR" dirty="0">
                <a:solidFill>
                  <a:srgbClr val="727176"/>
                </a:solidFill>
              </a:rPr>
              <a:t>, art. 13, § 3º</a:t>
            </a:r>
            <a:endParaRPr lang="pt-BR" dirty="0"/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492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AA147-28D6-F298-7326-B4939286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961BC836-A698-AC78-5AE0-E4D2DA804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12" y="1788975"/>
            <a:ext cx="10764188" cy="42364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F66A7F-45F5-2E3D-63DF-8F95825E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–</a:t>
            </a:r>
            <a:r>
              <a:rPr lang="pt-BR" dirty="0"/>
              <a:t>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SIGEF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A87537D-1C8A-3C84-2835-5111C88AE3F0}"/>
              </a:ext>
            </a:extLst>
          </p:cNvPr>
          <p:cNvCxnSpPr>
            <a:cxnSpLocks/>
          </p:cNvCxnSpPr>
          <p:nvPr/>
        </p:nvCxnSpPr>
        <p:spPr>
          <a:xfrm>
            <a:off x="7781144" y="1619077"/>
            <a:ext cx="718868" cy="656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3BFD77A6-C625-2E62-A9BE-ECE40EF7351E}"/>
              </a:ext>
            </a:extLst>
          </p:cNvPr>
          <p:cNvSpPr/>
          <p:nvPr/>
        </p:nvSpPr>
        <p:spPr>
          <a:xfrm>
            <a:off x="996012" y="1807081"/>
            <a:ext cx="832918" cy="398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9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14BCAC-1295-A7C9-E674-3EFFC4DA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44" y="153485"/>
            <a:ext cx="7760788" cy="5897119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A3E58E6-35FD-F4E2-8703-4143D7FB90A9}"/>
              </a:ext>
            </a:extLst>
          </p:cNvPr>
          <p:cNvSpPr/>
          <p:nvPr/>
        </p:nvSpPr>
        <p:spPr>
          <a:xfrm>
            <a:off x="1823284" y="1208636"/>
            <a:ext cx="2636195" cy="5155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421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1F4C6-6041-9FB0-AEB6-4EA3AD914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28E90-58DA-887A-D3E7-F1DA5E30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1E96C1-0268-29DE-437B-0F202FF30899}"/>
              </a:ext>
            </a:extLst>
          </p:cNvPr>
          <p:cNvSpPr txBox="1"/>
          <p:nvPr/>
        </p:nvSpPr>
        <p:spPr>
          <a:xfrm>
            <a:off x="1094840" y="1736229"/>
            <a:ext cx="1020551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 com combustível: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Relatório de abastecimento de combustível contendo a placa do veículo;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Numeração do hodômetro;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Data; e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Quantidade, valores unitários e totais de cada abastecimento.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1196/17,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art. 51, XII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127/11,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art. 63, XI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I</a:t>
            </a:r>
            <a:r>
              <a:rPr lang="pt-BR" b="1" i="0" dirty="0">
                <a:solidFill>
                  <a:srgbClr val="727176"/>
                </a:solidFill>
                <a:effectLst/>
              </a:rPr>
              <a:t>N-TC 33/24,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art. 36, § 3º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62296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7ABAC54-8D94-D27C-BFAB-BB94CBE92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73" y="372389"/>
            <a:ext cx="8754697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8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8535-C7D8-F405-2350-CB1D068AD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90CCB-DD16-A748-39E5-83D00777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E18848-0285-EE53-6159-1CD4CE31AD2B}"/>
              </a:ext>
            </a:extLst>
          </p:cNvPr>
          <p:cNvSpPr txBox="1"/>
          <p:nvPr/>
        </p:nvSpPr>
        <p:spPr>
          <a:xfrm>
            <a:off x="1094840" y="1746212"/>
            <a:ext cx="1020551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Locação de veículo para transporte de pessoas:</a:t>
            </a:r>
          </a:p>
          <a:p>
            <a:pPr marL="285750" indent="-285750" algn="l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727176"/>
                </a:solidFill>
                <a:effectLst/>
              </a:rPr>
              <a:t>Relação de passageiros transportados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1196/12, </a:t>
            </a:r>
            <a:r>
              <a:rPr lang="pt-BR" i="0" dirty="0">
                <a:solidFill>
                  <a:srgbClr val="727176"/>
                </a:solidFill>
                <a:effectLst/>
              </a:rPr>
              <a:t>art. 51, XIII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Decreto 127/11, </a:t>
            </a:r>
            <a:r>
              <a:rPr lang="pt-BR" i="0" dirty="0">
                <a:solidFill>
                  <a:srgbClr val="727176"/>
                </a:solidFill>
                <a:effectLst/>
              </a:rPr>
              <a:t>art. 63, XII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IN-TC 33/24, </a:t>
            </a:r>
            <a:r>
              <a:rPr lang="pt-BR" i="0" dirty="0">
                <a:solidFill>
                  <a:srgbClr val="727176"/>
                </a:solidFill>
                <a:effectLst/>
              </a:rPr>
              <a:t>art. 44, § 8º</a:t>
            </a:r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11147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71FC-EBC4-9285-1B7F-634E54D82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69E43-A749-1619-7D0D-88810588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8B3318-F8EE-C35F-6AF4-0996095B47B6}"/>
              </a:ext>
            </a:extLst>
          </p:cNvPr>
          <p:cNvSpPr txBox="1"/>
          <p:nvPr/>
        </p:nvSpPr>
        <p:spPr>
          <a:xfrm>
            <a:off x="1165634" y="1610410"/>
            <a:ext cx="1020551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Materiais para distribuição gratuita (doação):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Termo de doação;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Relação dos beneficiados com nome; número do CPF ou RG; endereço e telefone;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Assinaturas (IN TC 14/12); e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Elementos comprobatórios da distribuição (matérias jornalísticas, registro fotográfico, filmagem, </a:t>
            </a:r>
            <a:r>
              <a:rPr lang="pt-BR" b="0" i="0" dirty="0" err="1">
                <a:solidFill>
                  <a:srgbClr val="727176"/>
                </a:solidFill>
                <a:effectLst/>
              </a:rPr>
              <a:t>etc</a:t>
            </a:r>
            <a:r>
              <a:rPr lang="pt-BR" b="0" i="0" dirty="0">
                <a:solidFill>
                  <a:srgbClr val="727176"/>
                </a:solidFill>
                <a:effectLst/>
              </a:rPr>
              <a:t>)</a:t>
            </a:r>
            <a:endParaRPr lang="pt-BR" dirty="0">
              <a:effectLst/>
            </a:endParaRPr>
          </a:p>
          <a:p>
            <a:pPr algn="just" rtl="0"/>
            <a:endParaRPr lang="pt-BR" b="0" i="0" dirty="0">
              <a:solidFill>
                <a:srgbClr val="727176"/>
              </a:solidFill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VII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64, V (PC final)</a:t>
            </a:r>
            <a:endParaRPr lang="pt-BR" dirty="0">
              <a:effectLst/>
            </a:endParaRPr>
          </a:p>
          <a:p>
            <a:pPr algn="just" rtl="0"/>
            <a:r>
              <a:rPr lang="pt-BR" b="1" dirty="0">
                <a:solidFill>
                  <a:srgbClr val="727176"/>
                </a:solidFill>
              </a:rPr>
              <a:t>I</a:t>
            </a:r>
            <a:r>
              <a:rPr lang="pt-BR" b="1" i="0" dirty="0">
                <a:solidFill>
                  <a:srgbClr val="727176"/>
                </a:solidFill>
                <a:effectLst/>
              </a:rPr>
              <a:t>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44, §11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1359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A24CD-4FAA-E985-9328-E140FB51F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A270C-F8DA-DAB9-8AFA-49420324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00CFAB-7575-0B3D-8DA4-D80AEF372486}"/>
              </a:ext>
            </a:extLst>
          </p:cNvPr>
          <p:cNvSpPr txBox="1"/>
          <p:nvPr/>
        </p:nvSpPr>
        <p:spPr>
          <a:xfrm>
            <a:off x="1165634" y="1610410"/>
            <a:ext cx="1020551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Obra ou serviço de engenharia: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Laudo técnico de cada medição, assinado pelo engenheiro responsável, em caso de obras; 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Registros fotográficos da situação anterior e posterior às obras ou reformas realizadas;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Declaração do responsável com sucinta caracterização das etapas efetuadas;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Termo de recebimento ao término;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Anotação de Responsabilidade Técnica (ART) da execução e da fiscalização; 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Comprovantes de pagamento dos encargos tributários e sociais, quando houver; e</a:t>
            </a:r>
            <a:endParaRPr lang="pt-BR" dirty="0">
              <a:effectLst/>
            </a:endParaRPr>
          </a:p>
          <a:p>
            <a:pPr algn="l" rtl="0">
              <a:spcBef>
                <a:spcPts val="300"/>
              </a:spcBef>
              <a:spcAft>
                <a:spcPts val="3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Alvará de construção.</a:t>
            </a:r>
          </a:p>
          <a:p>
            <a:pPr algn="l" rtl="0">
              <a:spcBef>
                <a:spcPts val="300"/>
              </a:spcBef>
              <a:spcAft>
                <a:spcPts val="300"/>
              </a:spcAft>
            </a:pP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IV,V, XVIII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63, VI, VIII, IX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IN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 art. 44, §10, anexo VII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62822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47B9CB-DF5F-89E7-66D1-025CB4E2E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44" y="1740889"/>
            <a:ext cx="10781887" cy="337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8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25B1C-D46D-5C8C-8CE3-C649F749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33EDB4-9AA5-ED7E-B469-08C8D4E2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98" y="442496"/>
            <a:ext cx="10128362" cy="5812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41109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417B1-F678-0655-1500-8F2CE0254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0D0771-5378-1561-CC91-8C86C841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834" y="237680"/>
            <a:ext cx="8181604" cy="60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7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C182-B9F6-62D5-263F-1790DFB84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B9279C-6B3E-DA56-6E93-5A41AE78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4" y="245578"/>
            <a:ext cx="8257084" cy="58818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5E25661C-7D36-81A4-2915-39999CE80D05}"/>
                  </a:ext>
                </a:extLst>
              </p14:cNvPr>
              <p14:cNvContentPartPr/>
              <p14:nvPr/>
            </p14:nvContentPartPr>
            <p14:xfrm>
              <a:off x="1526322" y="1319682"/>
              <a:ext cx="1018080" cy="36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5E25661C-7D36-81A4-2915-39999CE80D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0322" y="1283682"/>
                <a:ext cx="10897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157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3883C-EACC-3F9F-BC19-1862C5D5F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0B2BC-A1CD-AC5B-1A04-384A5927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–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SIGEF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9AB73F-A838-A634-A6CD-CE657B8F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23"/>
          <a:stretch/>
        </p:blipFill>
        <p:spPr>
          <a:xfrm>
            <a:off x="1134325" y="1771871"/>
            <a:ext cx="9376748" cy="424266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37391071-382C-33C2-AAA5-0DB5567E2B43}"/>
              </a:ext>
            </a:extLst>
          </p:cNvPr>
          <p:cNvCxnSpPr>
            <a:cxnSpLocks/>
          </p:cNvCxnSpPr>
          <p:nvPr/>
        </p:nvCxnSpPr>
        <p:spPr>
          <a:xfrm>
            <a:off x="1734940" y="1983469"/>
            <a:ext cx="718868" cy="656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316146B9-DCD3-8F4B-11D7-51AA003D5A70}"/>
              </a:ext>
            </a:extLst>
          </p:cNvPr>
          <p:cNvCxnSpPr>
            <a:cxnSpLocks/>
          </p:cNvCxnSpPr>
          <p:nvPr/>
        </p:nvCxnSpPr>
        <p:spPr>
          <a:xfrm>
            <a:off x="1688162" y="2869198"/>
            <a:ext cx="718868" cy="656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6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C3D00-4E05-FAF9-7777-85143729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CECB7-6DF2-0CC9-255B-A78BDEC5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A1BD1E-A0BA-4701-B575-4265BA09CCCD}"/>
              </a:ext>
            </a:extLst>
          </p:cNvPr>
          <p:cNvSpPr txBox="1"/>
          <p:nvPr/>
        </p:nvSpPr>
        <p:spPr>
          <a:xfrm>
            <a:off x="1165634" y="1610410"/>
            <a:ext cx="10205519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Despesas com publicidade:</a:t>
            </a:r>
            <a:endParaRPr lang="pt-BR" dirty="0">
              <a:effectLst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memorial descritivo da campanha de publicidade;</a:t>
            </a:r>
            <a:endParaRPr lang="pt-BR" dirty="0">
              <a:effectLst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cópia da autorização de divulgação e/ou do contrato de publicidade;</a:t>
            </a:r>
            <a:endParaRPr lang="pt-BR" dirty="0">
              <a:effectLst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exemplar do material impresso, quando se tratar de publicidade escrita;</a:t>
            </a:r>
            <a:endParaRPr lang="pt-BR" dirty="0">
              <a:effectLst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cópia do áudio ou vídeo da matéria veiculada e comprovante da emissora indicando as datas e os horários das inserções, quando se tratar de publicidade radiofônica ou televisiva; e</a:t>
            </a:r>
            <a:endParaRPr lang="pt-BR" dirty="0">
              <a:effectLst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cópia da tabela oficial de preços do veículo de divulgação e demonstrativo da procedência dos valores cobrados.</a:t>
            </a:r>
            <a:endParaRPr lang="pt-BR" dirty="0">
              <a:effectLst/>
            </a:endParaRPr>
          </a:p>
          <a:p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§7º</a:t>
            </a:r>
            <a:endParaRPr lang="pt-BR" dirty="0">
              <a:effectLst/>
            </a:endParaRPr>
          </a:p>
          <a:p>
            <a:r>
              <a:rPr lang="pt-BR" b="1" i="0" dirty="0">
                <a:solidFill>
                  <a:srgbClr val="727176"/>
                </a:solidFill>
                <a:effectLst/>
              </a:rPr>
              <a:t>Decreto 127/11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sem previsão</a:t>
            </a:r>
            <a:endParaRPr lang="pt-BR" dirty="0">
              <a:effectLst/>
            </a:endParaRPr>
          </a:p>
          <a:p>
            <a:r>
              <a:rPr lang="pt-BR" b="1" i="0" dirty="0">
                <a:solidFill>
                  <a:srgbClr val="727176"/>
                </a:solidFill>
                <a:effectLst/>
              </a:rPr>
              <a:t>IN 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40</a:t>
            </a:r>
            <a:endParaRPr lang="pt-BR" dirty="0">
              <a:effectLst/>
            </a:endParaRP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66786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D0D36C6-FA41-40A1-669C-C99D306EE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94"/>
          <a:stretch>
            <a:fillRect/>
          </a:stretch>
        </p:blipFill>
        <p:spPr>
          <a:xfrm>
            <a:off x="1064403" y="962192"/>
            <a:ext cx="9750132" cy="49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07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FB39-8FCC-02C4-2655-9694ADD76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57C17-89C1-412F-A643-52C1CEF7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F9E931-D5FE-BFC4-6EF0-9711CCAEE8A3}"/>
              </a:ext>
            </a:extLst>
          </p:cNvPr>
          <p:cNvSpPr txBox="1"/>
          <p:nvPr/>
        </p:nvSpPr>
        <p:spPr>
          <a:xfrm>
            <a:off x="1274276" y="1669744"/>
            <a:ext cx="1048592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Despesas de Custeio e remuneração da equipe dimensionada no plano de trabalho: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 memória de cálculo de rateio das despesas - em caso de não haver dedicação integral ao objeto da parceria, contendo o valor integral da despesa e o detalhamento da divisão dos custos;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o holerite, contendo nome, cargo, número de matrícula e CPF do empregado, valor e descrição de cada parcela da remuneração, descontos, valor líquido a pagar e período de competência; e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a comprovação do recolhimento da contribuição previdenciária, do FGTS e demais encargos</a:t>
            </a:r>
            <a:endParaRPr lang="pt-BR" dirty="0">
              <a:effectLst/>
            </a:endParaRPr>
          </a:p>
          <a:p>
            <a:pPr algn="just" rtl="0"/>
            <a:endParaRPr lang="pt-BR" b="0" i="0" dirty="0">
              <a:solidFill>
                <a:srgbClr val="727176"/>
              </a:solidFill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51, XIX, §§ 8º e 9º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sem previsão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490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AA79-2167-31C8-5439-D11F73079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9FC97-B533-9159-07DF-FDD9B38B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CF4314-96D7-B01E-ED3F-2F7FD0D23C7E}"/>
              </a:ext>
            </a:extLst>
          </p:cNvPr>
          <p:cNvSpPr txBox="1"/>
          <p:nvPr/>
        </p:nvSpPr>
        <p:spPr>
          <a:xfrm>
            <a:off x="1165634" y="1695251"/>
            <a:ext cx="10205519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Locação de imóveis, bens móveis, materiais ou equipamentos: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Contratos de locação;</a:t>
            </a:r>
            <a:endParaRPr lang="pt-BR" dirty="0">
              <a:effectLst/>
            </a:endParaRPr>
          </a:p>
          <a:p>
            <a:pPr algn="l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Memorial descritivo que especifique o tipo de estrutura e equipamentos utilizados;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Quantidades;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Marcas;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Potência;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Prazo de locação; e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 Demais informações que permitam sua perfeita identificação.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0" dirty="0">
              <a:solidFill>
                <a:srgbClr val="727176"/>
              </a:solidFill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 TC 33/24,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art. 44, § 9º</a:t>
            </a:r>
            <a:endParaRPr lang="pt-BR" dirty="0">
              <a:effectLst/>
            </a:endParaRP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80845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903C67-DB00-8E61-9A63-9F42B230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02" y="1264596"/>
            <a:ext cx="10763747" cy="455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54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97973-0A8B-7748-7990-D354D3476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8B3F1-DBC6-10CA-D070-C28E527A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A1C84D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5-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Analisar dispêndios e seus documentos comprobatórios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F51F44-F9EE-4D41-B334-4AE660B1D45C}"/>
              </a:ext>
            </a:extLst>
          </p:cNvPr>
          <p:cNvSpPr txBox="1"/>
          <p:nvPr/>
        </p:nvSpPr>
        <p:spPr>
          <a:xfrm>
            <a:off x="1165634" y="1695251"/>
            <a:ext cx="10205519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Comprovação da contrapartida</a:t>
            </a:r>
            <a:endParaRPr lang="pt-BR" dirty="0">
              <a:effectLst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Mesmo processo de prestação de contas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Mesmas regras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b="1" dirty="0">
                <a:solidFill>
                  <a:srgbClr val="A1C84D"/>
                </a:solidFill>
              </a:rPr>
              <a:t>Contrapartida em bens e serviços: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Forma de aferição é clausula mínima dos instrumentos.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dirty="0"/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b="1" dirty="0">
                <a:solidFill>
                  <a:srgbClr val="727176"/>
                </a:solidFill>
              </a:rPr>
              <a:t>Decreto 127/11</a:t>
            </a:r>
            <a:r>
              <a:rPr lang="pt-BR" dirty="0">
                <a:solidFill>
                  <a:srgbClr val="727176"/>
                </a:solidFill>
              </a:rPr>
              <a:t>, art. 32, IV e art. 63-A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b="1" dirty="0">
                <a:solidFill>
                  <a:srgbClr val="727176"/>
                </a:solidFill>
              </a:rPr>
              <a:t>Decreto 1196/17</a:t>
            </a:r>
            <a:r>
              <a:rPr lang="pt-BR" dirty="0">
                <a:solidFill>
                  <a:srgbClr val="727176"/>
                </a:solidFill>
              </a:rPr>
              <a:t>, art. 30, IV e art. 52</a:t>
            </a:r>
          </a:p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87750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905B-827B-8767-9710-941F5345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17801-94CD-8594-A32B-7D42FAC1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32573"/>
            <a:ext cx="11557000" cy="666027"/>
          </a:xfrm>
        </p:spPr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>
                <a:solidFill>
                  <a:prstClr val="black"/>
                </a:solidFill>
              </a:rPr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95DFCA-33FF-BF97-E2EC-A2C2F5C5C25B}"/>
              </a:ext>
            </a:extLst>
          </p:cNvPr>
          <p:cNvSpPr txBox="1"/>
          <p:nvPr/>
        </p:nvSpPr>
        <p:spPr>
          <a:xfrm>
            <a:off x="1111312" y="1722096"/>
            <a:ext cx="1020551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A1C84D"/>
                </a:solidFill>
                <a:effectLst/>
              </a:rPr>
              <a:t>Parecer do Conselho Fiscal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727176"/>
                </a:solidFill>
              </a:rPr>
              <a:t>Exclusivo</a:t>
            </a:r>
            <a:r>
              <a:rPr lang="pt-BR" dirty="0">
                <a:solidFill>
                  <a:srgbClr val="727176"/>
                </a:solidFill>
              </a:rPr>
              <a:t> para convênios celebrados com entidades sem fins lucrativos.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727176"/>
                </a:solidFill>
                <a:effectLst/>
              </a:rPr>
              <a:t>O Conselho Fiscal deve manifestar-se quanto à:</a:t>
            </a:r>
            <a:endParaRPr lang="pt-BR" dirty="0">
              <a:effectLst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Abertura automática da conta;</a:t>
            </a:r>
            <a:endParaRPr lang="pt-BR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Atendimento da finalidade pactuada.</a:t>
            </a:r>
            <a:endParaRPr lang="pt-BR" dirty="0"/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1196/17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- sem previsão 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Dec. 127/11, art. 64, VIII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(PC final)</a:t>
            </a:r>
            <a:endParaRPr lang="pt-BR" dirty="0">
              <a:effectLst/>
            </a:endParaRPr>
          </a:p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pt-BR" b="1" i="0" dirty="0">
                <a:solidFill>
                  <a:srgbClr val="727176"/>
                </a:solidFill>
                <a:effectLst/>
              </a:rPr>
              <a:t>IN-TC 33/24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Anexo VI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7767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E33FD-2BD4-60C4-F7E1-66544810C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565F9-A90C-C6C2-78F1-A4D87160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000" dirty="0">
                <a:solidFill>
                  <a:srgbClr val="A1C84D"/>
                </a:solidFill>
              </a:rPr>
              <a:t>5-</a:t>
            </a:r>
            <a:r>
              <a:rPr lang="pt-BR" sz="3000" dirty="0">
                <a:solidFill>
                  <a:prstClr val="black"/>
                </a:solidFill>
              </a:rPr>
              <a:t> </a:t>
            </a:r>
            <a:r>
              <a:rPr lang="pt-BR" sz="3000" dirty="0">
                <a:solidFill>
                  <a:srgbClr val="7F7F7F"/>
                </a:solidFill>
              </a:rPr>
              <a:t>Analisar dispêndios e seus documentos comprobatórios</a:t>
            </a:r>
            <a:endParaRPr lang="pt-BR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BB9146-CC1E-87C2-BE7E-B4060D72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26" y="1498600"/>
            <a:ext cx="3824972" cy="4784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2C37EB40-8572-7F5A-1CF7-8B223903B2F0}"/>
                  </a:ext>
                </a:extLst>
              </p14:cNvPr>
              <p14:cNvContentPartPr/>
              <p14:nvPr/>
            </p14:nvContentPartPr>
            <p14:xfrm>
              <a:off x="2688779" y="5357830"/>
              <a:ext cx="24012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2C37EB40-8572-7F5A-1CF7-8B223903B2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2779" y="5321830"/>
                <a:ext cx="311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C83FB372-D34F-8322-D3FB-76C89DC3256F}"/>
                  </a:ext>
                </a:extLst>
              </p14:cNvPr>
              <p14:cNvContentPartPr/>
              <p14:nvPr/>
            </p14:nvContentPartPr>
            <p14:xfrm>
              <a:off x="3171899" y="5354230"/>
              <a:ext cx="108720" cy="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C83FB372-D34F-8322-D3FB-76C89DC325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5779" y="5318230"/>
                <a:ext cx="180598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30F956AF-F8E3-4F1A-2E2A-A4D82A136D10}"/>
                  </a:ext>
                </a:extLst>
              </p14:cNvPr>
              <p14:cNvContentPartPr/>
              <p14:nvPr/>
            </p14:nvContentPartPr>
            <p14:xfrm>
              <a:off x="4134899" y="5354230"/>
              <a:ext cx="264600" cy="39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30F956AF-F8E3-4F1A-2E2A-A4D82A136D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8899" y="5318230"/>
                <a:ext cx="3362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95126903-C007-A1DD-A6D7-4824680E3BDB}"/>
                  </a:ext>
                </a:extLst>
              </p14:cNvPr>
              <p14:cNvContentPartPr/>
              <p14:nvPr/>
            </p14:nvContentPartPr>
            <p14:xfrm>
              <a:off x="4656539" y="5348830"/>
              <a:ext cx="118800" cy="756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95126903-C007-A1DD-A6D7-4824680E3B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0539" y="5312830"/>
                <a:ext cx="1904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821F25D4-2501-EC38-FC15-2D2426E46705}"/>
                  </a:ext>
                </a:extLst>
              </p14:cNvPr>
              <p14:cNvContentPartPr/>
              <p14:nvPr/>
            </p14:nvContentPartPr>
            <p14:xfrm>
              <a:off x="3408419" y="6063331"/>
              <a:ext cx="358560" cy="396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821F25D4-2501-EC38-FC15-2D2426E4670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72419" y="6027331"/>
                <a:ext cx="4302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0324BF10-FD46-670A-6C91-87E22369D824}"/>
                  </a:ext>
                </a:extLst>
              </p14:cNvPr>
              <p14:cNvContentPartPr/>
              <p14:nvPr/>
            </p14:nvContentPartPr>
            <p14:xfrm>
              <a:off x="3971546" y="6059804"/>
              <a:ext cx="229680" cy="360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0324BF10-FD46-670A-6C91-87E22369D8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35546" y="6023804"/>
                <a:ext cx="30132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150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DB80-D8AE-1A10-B5C9-ED83129C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5ECC6-48E6-E2BA-07C7-ACF3B1A3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Analisar os documentos elaborados internamente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FDB87E-5223-3224-B9BE-9FFAF26DE243}"/>
              </a:ext>
            </a:extLst>
          </p:cNvPr>
          <p:cNvSpPr txBox="1"/>
          <p:nvPr/>
        </p:nvSpPr>
        <p:spPr>
          <a:xfrm>
            <a:off x="1274276" y="1669744"/>
            <a:ext cx="10485924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análise da prestação de contas considerará os relatórios elaborados internamente: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Relatório de Visita Técnica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Relatório de acompanhamento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Laudo Técnico de Vistoria;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Relatório Técnico de Monitoramento e Avaliação (art. 59 da Lei nº </a:t>
            </a:r>
            <a:r>
              <a:rPr lang="pt-BR" u="sng" dirty="0">
                <a:solidFill>
                  <a:schemeClr val="tx1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13.019</a:t>
            </a:r>
            <a:r>
              <a:rPr lang="pt-B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14)</a:t>
            </a:r>
          </a:p>
          <a:p>
            <a:pPr algn="just" rtl="0"/>
            <a:endParaRPr lang="pt-BR" b="1" i="0" dirty="0">
              <a:solidFill>
                <a:srgbClr val="727176"/>
              </a:solidFill>
              <a:effectLst/>
            </a:endParaRPr>
          </a:p>
          <a:p>
            <a:pPr algn="just" rtl="0"/>
            <a:endParaRPr lang="pt-BR" b="1" i="0" dirty="0">
              <a:solidFill>
                <a:srgbClr val="727176"/>
              </a:solidFill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45, §4º e art. 56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</a:t>
            </a:r>
            <a:r>
              <a:rPr lang="pt-BR" dirty="0">
                <a:solidFill>
                  <a:srgbClr val="727176"/>
                </a:solidFill>
              </a:rPr>
              <a:t>58 a 61</a:t>
            </a:r>
          </a:p>
          <a:p>
            <a:pPr algn="just" rtl="0"/>
            <a:endParaRPr lang="pt-BR" dirty="0">
              <a:solidFill>
                <a:srgbClr val="727176"/>
              </a:solidFill>
              <a:effectLst/>
            </a:endParaRPr>
          </a:p>
          <a:p>
            <a:pPr algn="just"/>
            <a:r>
              <a:rPr lang="pt-BR" dirty="0">
                <a:solidFill>
                  <a:srgbClr val="727176"/>
                </a:solidFill>
              </a:rPr>
              <a:t>*Atualmente esse valor é R$1.000.000,00</a:t>
            </a:r>
          </a:p>
          <a:p>
            <a:pPr algn="just"/>
            <a:r>
              <a:rPr lang="pt-BR" dirty="0">
                <a:solidFill>
                  <a:srgbClr val="727176"/>
                </a:solidFill>
              </a:rPr>
              <a:t>Estes documentos devem ser juntados aos autos da prestação de contas, caso não estejam, o analista deverá providenciar a inclusão.</a:t>
            </a: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69733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92718CB-AAA9-F289-240C-B5BCAB1F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838987"/>
            <a:ext cx="10444900" cy="4670924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8B83635-195D-21D7-4826-0AC472410B2B}"/>
              </a:ext>
            </a:extLst>
          </p:cNvPr>
          <p:cNvCxnSpPr>
            <a:cxnSpLocks/>
          </p:cNvCxnSpPr>
          <p:nvPr/>
        </p:nvCxnSpPr>
        <p:spPr>
          <a:xfrm>
            <a:off x="4845377" y="3429000"/>
            <a:ext cx="779678" cy="6400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3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D7C89-ACFE-869E-D5A1-8579FF5C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0E562-DE14-1C42-079B-9932256C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A1C84D"/>
                </a:solidFill>
              </a:rPr>
              <a:t>1 - 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Consultar Prestação de Constas no SIGEF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7EFF778-1FE2-790D-F22B-BC1447765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97" y="1804654"/>
            <a:ext cx="9693748" cy="4218575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916D62B-C791-B431-3596-313AF1983E5A}"/>
              </a:ext>
            </a:extLst>
          </p:cNvPr>
          <p:cNvCxnSpPr>
            <a:cxnSpLocks/>
          </p:cNvCxnSpPr>
          <p:nvPr/>
        </p:nvCxnSpPr>
        <p:spPr>
          <a:xfrm>
            <a:off x="1738265" y="3503691"/>
            <a:ext cx="729164" cy="4480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7D728A0-6385-28E0-A600-AD9A7560B9E2}"/>
              </a:ext>
            </a:extLst>
          </p:cNvPr>
          <p:cNvCxnSpPr>
            <a:cxnSpLocks/>
          </p:cNvCxnSpPr>
          <p:nvPr/>
        </p:nvCxnSpPr>
        <p:spPr>
          <a:xfrm>
            <a:off x="2467429" y="1804654"/>
            <a:ext cx="721558" cy="5426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BEBBFE1-BB31-7FF7-FA69-4F2CF48A08EF}"/>
              </a:ext>
            </a:extLst>
          </p:cNvPr>
          <p:cNvCxnSpPr>
            <a:cxnSpLocks/>
          </p:cNvCxnSpPr>
          <p:nvPr/>
        </p:nvCxnSpPr>
        <p:spPr>
          <a:xfrm>
            <a:off x="1623955" y="1804654"/>
            <a:ext cx="721558" cy="5426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FA3922DE-C285-D3C8-9C80-E106FA8169A3}"/>
                  </a:ext>
                </a:extLst>
              </p14:cNvPr>
              <p14:cNvContentPartPr/>
              <p14:nvPr/>
            </p14:nvContentPartPr>
            <p14:xfrm>
              <a:off x="3475943" y="3964905"/>
              <a:ext cx="1277280" cy="2772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FA3922DE-C285-D3C8-9C80-E106FA8169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1943" y="3856905"/>
                <a:ext cx="1384920" cy="24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54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2075-E77C-1210-D710-504C77DE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E4B605A2-6859-6A95-C7E3-3C2D0CC0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6"/>
          <a:stretch>
            <a:fillRect/>
          </a:stretch>
        </p:blipFill>
        <p:spPr>
          <a:xfrm>
            <a:off x="1371599" y="603115"/>
            <a:ext cx="9268459" cy="536465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2E57ACF-AC7D-9F7B-8687-83E0C9310BF9}"/>
              </a:ext>
            </a:extLst>
          </p:cNvPr>
          <p:cNvSpPr/>
          <p:nvPr/>
        </p:nvSpPr>
        <p:spPr>
          <a:xfrm>
            <a:off x="2812095" y="1142348"/>
            <a:ext cx="1623717" cy="311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DF50D1-2233-F75B-0455-439C7786B084}"/>
              </a:ext>
            </a:extLst>
          </p:cNvPr>
          <p:cNvSpPr/>
          <p:nvPr/>
        </p:nvSpPr>
        <p:spPr>
          <a:xfrm>
            <a:off x="4531456" y="1142348"/>
            <a:ext cx="1315668" cy="311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E3356F9-6D7C-50C0-2674-47E53F84AFAA}"/>
              </a:ext>
            </a:extLst>
          </p:cNvPr>
          <p:cNvSpPr/>
          <p:nvPr/>
        </p:nvSpPr>
        <p:spPr>
          <a:xfrm>
            <a:off x="5933040" y="1146560"/>
            <a:ext cx="1372432" cy="311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2CB5D8F-F0DF-D9B1-2A64-0E882DCEE92A}"/>
              </a:ext>
            </a:extLst>
          </p:cNvPr>
          <p:cNvSpPr/>
          <p:nvPr/>
        </p:nvSpPr>
        <p:spPr>
          <a:xfrm>
            <a:off x="7344352" y="1146560"/>
            <a:ext cx="2363852" cy="311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0FE0928A-37D7-CFB5-B06E-BFF21BCE1BA6}"/>
              </a:ext>
            </a:extLst>
          </p:cNvPr>
          <p:cNvCxnSpPr>
            <a:cxnSpLocks/>
          </p:cNvCxnSpPr>
          <p:nvPr/>
        </p:nvCxnSpPr>
        <p:spPr>
          <a:xfrm>
            <a:off x="7746600" y="4897877"/>
            <a:ext cx="779678" cy="6400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C129C-7B78-6236-149E-369BC02E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C4A7770-67F9-EF99-922D-AD49A3B8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25" y="445245"/>
            <a:ext cx="6792273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2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D28DA-D549-87D6-1FE7-DD93362D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361C4-1263-945A-4440-44DA0DB49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Analisar os documentos elaborados internamente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7E9EF9-DFB4-52D0-7179-BD16D6A610C4}"/>
              </a:ext>
            </a:extLst>
          </p:cNvPr>
          <p:cNvSpPr txBox="1"/>
          <p:nvPr/>
        </p:nvSpPr>
        <p:spPr>
          <a:xfrm>
            <a:off x="1274276" y="1669744"/>
            <a:ext cx="1048592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b="1" i="0" dirty="0">
                <a:solidFill>
                  <a:srgbClr val="A1C84D"/>
                </a:solidFill>
                <a:effectLst/>
              </a:rPr>
              <a:t>Relatório de visita técnica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727176"/>
                </a:solidFill>
                <a:effectLst/>
              </a:rPr>
              <a:t>registro de visitas in loco realizada para verificação da a</a:t>
            </a:r>
            <a:r>
              <a:rPr lang="pt-BR" dirty="0">
                <a:solidFill>
                  <a:srgbClr val="727176"/>
                </a:solidFill>
              </a:rPr>
              <a:t>dequada e regular gestão da parceria (dispensada quando o valor pactuado for inferior à R$80.000,00*)</a:t>
            </a:r>
            <a:endParaRPr lang="pt-BR" i="0" dirty="0">
              <a:solidFill>
                <a:srgbClr val="727176"/>
              </a:solidFill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b="1" dirty="0">
              <a:solidFill>
                <a:srgbClr val="A1C84D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A1C84D"/>
                </a:solidFill>
              </a:rPr>
              <a:t>Relatório de acompanhamento: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>
                <a:solidFill>
                  <a:srgbClr val="727176"/>
                </a:solidFill>
              </a:rPr>
              <a:t>registro dos atos de monitoramento realizados durante a execução da parceria, tais como ligações, pesquisas, consultas,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b="0" i="0" dirty="0">
              <a:solidFill>
                <a:srgbClr val="727176"/>
              </a:solidFill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art. 45, §§ 1º e 2º</a:t>
            </a:r>
            <a:endParaRPr lang="pt-BR" dirty="0">
              <a:effectLst/>
            </a:endParaRPr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</a:t>
            </a:r>
            <a:r>
              <a:rPr lang="pt-BR" dirty="0">
                <a:solidFill>
                  <a:srgbClr val="727176"/>
                </a:solidFill>
              </a:rPr>
              <a:t>58 e 59</a:t>
            </a:r>
          </a:p>
          <a:p>
            <a:pPr algn="just" rtl="0"/>
            <a:endParaRPr lang="pt-BR" dirty="0">
              <a:solidFill>
                <a:srgbClr val="727176"/>
              </a:solidFill>
              <a:effectLst/>
            </a:endParaRPr>
          </a:p>
          <a:p>
            <a:pPr algn="just" rtl="0"/>
            <a:r>
              <a:rPr lang="pt-BR" dirty="0">
                <a:solidFill>
                  <a:srgbClr val="727176"/>
                </a:solidFill>
              </a:rPr>
              <a:t>*Atualmente esse valor é R$1.000.000,00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24737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D8663-6500-CEA5-A5BD-6BC1C88C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7F22B-7EE1-DC77-AAFB-6D32398D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Analisar os documentos elaborados internamente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1325D4-156E-E2DD-3068-2659BB031158}"/>
              </a:ext>
            </a:extLst>
          </p:cNvPr>
          <p:cNvSpPr txBox="1"/>
          <p:nvPr/>
        </p:nvSpPr>
        <p:spPr>
          <a:xfrm>
            <a:off x="1274276" y="1669744"/>
            <a:ext cx="104859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1" dirty="0">
                <a:solidFill>
                  <a:srgbClr val="A1C84D"/>
                </a:solidFill>
              </a:rPr>
              <a:t>Laudo Técnico de Vistoria</a:t>
            </a:r>
            <a:r>
              <a:rPr lang="pt-BR" b="1" i="0" dirty="0">
                <a:solidFill>
                  <a:srgbClr val="A1C84D"/>
                </a:solidFill>
                <a:effectLst/>
              </a:rPr>
              <a:t>: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pt-BR" dirty="0">
              <a:solidFill>
                <a:srgbClr val="727176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Registro das visitas in loco nos casos de obras ou serviços de engenharia.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Emitido por profissional habilitado.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BR" i="0" dirty="0">
                <a:solidFill>
                  <a:srgbClr val="727176"/>
                </a:solidFill>
                <a:effectLst/>
              </a:rPr>
              <a:t>Instruído com registros fotogr</a:t>
            </a:r>
            <a:r>
              <a:rPr lang="pt-BR" dirty="0">
                <a:solidFill>
                  <a:srgbClr val="727176"/>
                </a:solidFill>
              </a:rPr>
              <a:t>áficos.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O</a:t>
            </a:r>
            <a:r>
              <a:rPr lang="pt-BR" i="0" dirty="0">
                <a:solidFill>
                  <a:srgbClr val="727176"/>
                </a:solidFill>
                <a:effectLst/>
              </a:rPr>
              <a:t>brigatório: não é possível realizar a análise das prestações de contas parciais no SIGEF se não houver um Laudo Técnico de Vistoria associado.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b="0" i="0" dirty="0">
              <a:solidFill>
                <a:srgbClr val="727176"/>
              </a:solidFill>
              <a:effectLst/>
            </a:endParaRPr>
          </a:p>
          <a:p>
            <a:pPr algn="just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</a:t>
            </a:r>
            <a:r>
              <a:rPr lang="pt-BR" dirty="0">
                <a:solidFill>
                  <a:srgbClr val="727176"/>
                </a:solidFill>
              </a:rPr>
              <a:t>art. 45, §§ 2º e 3º</a:t>
            </a:r>
            <a:endParaRPr lang="pt-BR" dirty="0"/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Decreto 127/11 </a:t>
            </a:r>
            <a:r>
              <a:rPr lang="pt-BR" b="0" i="0" dirty="0">
                <a:solidFill>
                  <a:srgbClr val="727176"/>
                </a:solidFill>
                <a:effectLst/>
              </a:rPr>
              <a:t>– art. 60</a:t>
            </a:r>
          </a:p>
          <a:p>
            <a:pPr algn="just" rtl="0"/>
            <a:endParaRPr lang="pt-BR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45913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5FEAB-4A80-BF43-A1F3-12E17455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45C0A-2820-4FCB-C533-29764689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Analisar os documentos elaborados internamente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67DDA1-99BB-D67E-287B-E7A1138EFEA7}"/>
              </a:ext>
            </a:extLst>
          </p:cNvPr>
          <p:cNvSpPr txBox="1"/>
          <p:nvPr/>
        </p:nvSpPr>
        <p:spPr>
          <a:xfrm>
            <a:off x="1274276" y="1669744"/>
            <a:ext cx="10485924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r>
              <a:rPr lang="pt-BR" b="1" dirty="0">
                <a:solidFill>
                  <a:srgbClr val="A1C84D"/>
                </a:solidFill>
              </a:rPr>
              <a:t>Relatório de Monitoramento e Avaliação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727176"/>
                </a:solidFill>
                <a:effectLst/>
              </a:rPr>
              <a:t>Descrição sumária das atividades e metas estabelecidas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análise das atividades realizadas, do cumprimento das metas e do impacto do benefício social obtido em razão da execução do objeto até o período, com base nos indicadores estabelecidos e aprovados no plano de trabalho;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valores efetivamente transferidos pela administração pública;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documentos comprobatórios das despesas;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de eventuais auditorias realizadas pelos controles interno e externo.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</a:pPr>
            <a:endParaRPr lang="pt-BR" b="0" i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algn="just"/>
            <a:r>
              <a:rPr lang="pt-BR" b="1" i="0" dirty="0">
                <a:solidFill>
                  <a:srgbClr val="727176"/>
                </a:solidFill>
                <a:effectLst/>
              </a:rPr>
              <a:t>Decreto 1196/17</a:t>
            </a:r>
            <a:r>
              <a:rPr lang="pt-BR" b="0" i="0" dirty="0">
                <a:solidFill>
                  <a:srgbClr val="727176"/>
                </a:solidFill>
                <a:effectLst/>
              </a:rPr>
              <a:t>, </a:t>
            </a:r>
            <a:r>
              <a:rPr lang="pt-BR" dirty="0">
                <a:solidFill>
                  <a:srgbClr val="727176"/>
                </a:solidFill>
              </a:rPr>
              <a:t>art. 48</a:t>
            </a:r>
            <a:endParaRPr lang="pt-BR" dirty="0"/>
          </a:p>
          <a:p>
            <a:pPr algn="just" rtl="0"/>
            <a:r>
              <a:rPr lang="pt-BR" b="1" i="0" dirty="0">
                <a:solidFill>
                  <a:srgbClr val="727176"/>
                </a:solidFill>
                <a:effectLst/>
              </a:rPr>
              <a:t>Lei 13.019/14, </a:t>
            </a:r>
            <a:r>
              <a:rPr lang="pt-BR" i="0" dirty="0">
                <a:solidFill>
                  <a:srgbClr val="727176"/>
                </a:solidFill>
                <a:effectLst/>
              </a:rPr>
              <a:t>art. 59, §1º</a:t>
            </a:r>
            <a:endParaRPr lang="pt-BR" b="0" i="0" dirty="0">
              <a:solidFill>
                <a:srgbClr val="7271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47042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0902-B6CB-A35F-CB09-D61CEB486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3F8B7-26D0-E982-2B90-379A1EFA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6.1-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Demais documentos internos que devem compor o processo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99E613-19B1-8159-B049-0CA95CA5D3C0}"/>
              </a:ext>
            </a:extLst>
          </p:cNvPr>
          <p:cNvSpPr txBox="1"/>
          <p:nvPr/>
        </p:nvSpPr>
        <p:spPr>
          <a:xfrm>
            <a:off x="1385740" y="2017336"/>
            <a:ext cx="973788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Diligências solicitadas via sistema, quando for o caso;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Parecer técnico fundamentado devidamente assinado (art. 101 do Decreto n° 1.309/12 e art. 47 da IN n° TC-14/12);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Parecer do Controle Interno;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Pronunciamento da autoridade;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Notificação dos responsáveis pelo dano, quando a prestação de contas parcial for considerada irregular;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86525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43C16-592C-297D-38A3-38E7EFF8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55F5C-AFEE-63AA-7D89-2B830782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A1C84D"/>
                </a:solidFill>
              </a:rPr>
              <a:t>6.1-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Demais documentos internos que devem compor o processo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76E017-27AD-FA03-77DE-4CCD32BC5EBD}"/>
              </a:ext>
            </a:extLst>
          </p:cNvPr>
          <p:cNvSpPr txBox="1"/>
          <p:nvPr/>
        </p:nvSpPr>
        <p:spPr>
          <a:xfrm>
            <a:off x="1385740" y="2017336"/>
            <a:ext cx="973788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Aviso de Recebimento ou cópia do D.O.E comprovando a notificação por edital;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Documentos e defesa apresentada pelos responsáveis; 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Análise da defesa pelo setor técnico; 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Manifestação da autoridade concluindo pela regularidade, regularidade com ressalva ou irregularidade; 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Comprovação dos Registros contábeis conforme manifestação da autoridade;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1C84D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727176"/>
                </a:solidFill>
              </a:rPr>
              <a:t>Comprovação de encaminhamento para o Tribunal de Contas ou para inscrição em Dívida Ativa, conforme o caso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49290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4B9C68-5979-338C-CA49-FA059536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4"/>
          <a:stretch>
            <a:fillRect/>
          </a:stretch>
        </p:blipFill>
        <p:spPr>
          <a:xfrm>
            <a:off x="1251809" y="421419"/>
            <a:ext cx="10274512" cy="550911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FF6C573-F3CB-664D-01F7-9AAFFFF5CA12}"/>
              </a:ext>
            </a:extLst>
          </p:cNvPr>
          <p:cNvSpPr/>
          <p:nvPr/>
        </p:nvSpPr>
        <p:spPr>
          <a:xfrm>
            <a:off x="2255520" y="5138057"/>
            <a:ext cx="5259977" cy="278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8182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072E-DA6A-1773-FE63-F8A52C12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F19647-0342-DA02-F9F7-EDF72D81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89" y="295809"/>
            <a:ext cx="8393277" cy="25780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275916-EF89-6629-2024-47851535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88" y="2873828"/>
            <a:ext cx="8393277" cy="30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12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39A7-71C5-9DEA-D389-4A522CBD3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9183-CFC4-F5F3-829B-3FD3C89E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A1C84D"/>
                </a:solidFill>
              </a:rPr>
              <a:t>7-</a:t>
            </a:r>
            <a:r>
              <a:rPr lang="pt-BR" dirty="0"/>
              <a:t> </a:t>
            </a:r>
            <a:r>
              <a:rPr lang="pt-BR" dirty="0">
                <a:solidFill>
                  <a:srgbClr val="7F7F7F"/>
                </a:solidFill>
              </a:rPr>
              <a:t>Análise da Prestação de Contas Final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3D46A3-5FF6-11E6-772A-768CC37A9496}"/>
              </a:ext>
            </a:extLst>
          </p:cNvPr>
          <p:cNvSpPr txBox="1"/>
          <p:nvPr/>
        </p:nvSpPr>
        <p:spPr>
          <a:xfrm>
            <a:off x="1274276" y="1669744"/>
            <a:ext cx="10485924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b="1" i="0" dirty="0">
                <a:solidFill>
                  <a:srgbClr val="727176"/>
                </a:solidFill>
                <a:effectLst/>
              </a:rPr>
              <a:t>Termo de Fomento e de Colaboração - Decreto 1.196/17</a:t>
            </a:r>
            <a:endParaRPr lang="pt-BR" dirty="0">
              <a:effectLst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727176"/>
                </a:solidFill>
              </a:rPr>
              <a:t>Art. 53. A prestação de contas final consistirá na inclusão no SIGEF das informações mencionadas no parágrafo único do art. 50 e na apresentação dos documentos mencionados no art. 51 deste Decreto e também dos seguintes: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br>
              <a:rPr lang="pt-BR" dirty="0">
                <a:solidFill>
                  <a:srgbClr val="727176"/>
                </a:solidFill>
              </a:rPr>
            </a:br>
            <a:r>
              <a:rPr lang="pt-BR" b="1" dirty="0">
                <a:solidFill>
                  <a:srgbClr val="727176"/>
                </a:solidFill>
              </a:rPr>
              <a:t>I - </a:t>
            </a:r>
            <a:r>
              <a:rPr lang="pt-BR" dirty="0">
                <a:solidFill>
                  <a:srgbClr val="727176"/>
                </a:solidFill>
              </a:rPr>
              <a:t>relatório de execução do objeto e relatório de execução financeira consolidados;</a:t>
            </a:r>
          </a:p>
          <a:p>
            <a:pPr lvl="2" algn="just"/>
            <a:r>
              <a:rPr lang="pt-BR" sz="1600" dirty="0">
                <a:solidFill>
                  <a:srgbClr val="727176"/>
                </a:solidFill>
              </a:rPr>
              <a:t>§ 1º O </a:t>
            </a:r>
            <a:r>
              <a:rPr lang="pt-BR" sz="1600" dirty="0">
                <a:solidFill>
                  <a:srgbClr val="A1C84D"/>
                </a:solidFill>
              </a:rPr>
              <a:t>relatório de execução do objeto consolidado</a:t>
            </a:r>
            <a:r>
              <a:rPr lang="pt-BR" sz="1600" dirty="0">
                <a:solidFill>
                  <a:srgbClr val="727176"/>
                </a:solidFill>
              </a:rPr>
              <a:t> deverá conter também:</a:t>
            </a:r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I –</a:t>
            </a:r>
            <a:r>
              <a:rPr lang="pt-BR" sz="1600" dirty="0">
                <a:solidFill>
                  <a:srgbClr val="727176"/>
                </a:solidFill>
              </a:rPr>
              <a:t> benefícios alcançados; </a:t>
            </a:r>
            <a:endParaRPr lang="pt-BR" sz="1600" dirty="0"/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II –</a:t>
            </a:r>
            <a:r>
              <a:rPr lang="pt-BR" sz="1600" dirty="0">
                <a:solidFill>
                  <a:srgbClr val="727176"/>
                </a:solidFill>
              </a:rPr>
              <a:t> dificuldades encontradas; </a:t>
            </a:r>
            <a:endParaRPr lang="pt-BR" sz="1600" dirty="0"/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III –</a:t>
            </a:r>
            <a:r>
              <a:rPr lang="pt-BR" sz="1600" dirty="0">
                <a:solidFill>
                  <a:srgbClr val="727176"/>
                </a:solidFill>
              </a:rPr>
              <a:t> alternativas encontradas para as dificuldades apresentadas;</a:t>
            </a:r>
            <a:endParaRPr lang="pt-BR" sz="1600" dirty="0"/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IV –</a:t>
            </a:r>
            <a:r>
              <a:rPr lang="pt-BR" sz="1600" dirty="0">
                <a:solidFill>
                  <a:srgbClr val="727176"/>
                </a:solidFill>
              </a:rPr>
              <a:t> impactos sociais ou econômicos das ações desenvolvidas; e</a:t>
            </a:r>
            <a:endParaRPr lang="pt-BR" sz="1600" dirty="0"/>
          </a:p>
          <a:p>
            <a:pPr lvl="2" algn="just"/>
            <a:r>
              <a:rPr lang="pt-BR" sz="1600" b="1" dirty="0">
                <a:solidFill>
                  <a:srgbClr val="727176"/>
                </a:solidFill>
              </a:rPr>
              <a:t>V –</a:t>
            </a:r>
            <a:r>
              <a:rPr lang="pt-BR" sz="1600" dirty="0">
                <a:solidFill>
                  <a:srgbClr val="727176"/>
                </a:solidFill>
              </a:rPr>
              <a:t> possibilidade de sustentabilidade das ações após a conclusão do objeto pactuado. </a:t>
            </a:r>
            <a:endParaRPr lang="pt-BR" sz="1600" dirty="0"/>
          </a:p>
          <a:p>
            <a:pPr algn="just"/>
            <a:endParaRPr lang="pt-BR" dirty="0"/>
          </a:p>
          <a:p>
            <a:pPr lvl="2" algn="just"/>
            <a:r>
              <a:rPr lang="pt-BR" sz="1600" dirty="0">
                <a:solidFill>
                  <a:srgbClr val="727176"/>
                </a:solidFill>
              </a:rPr>
              <a:t>§ 2º O administrador público poderá, mediante justificativa prévia, dispensar o cumprimento do disposto nos incisos IV e V do § 1º deste artigo quando a exigência for desproporcional à complexidade da parceria.</a:t>
            </a:r>
            <a:endParaRPr lang="pt-BR" sz="16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dirty="0">
              <a:solidFill>
                <a:srgbClr val="727176"/>
              </a:solidFill>
            </a:endParaRPr>
          </a:p>
          <a:p>
            <a:pPr algn="just" rtl="0"/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0551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87ffc1-31a6-447b-a9e7-9f34af7c303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3749F37B2AB84F9C231310C83A5560" ma:contentTypeVersion="12" ma:contentTypeDescription="Create a new document." ma:contentTypeScope="" ma:versionID="861575b6ce0ba2f9024d5057cc80d448">
  <xsd:schema xmlns:xsd="http://www.w3.org/2001/XMLSchema" xmlns:xs="http://www.w3.org/2001/XMLSchema" xmlns:p="http://schemas.microsoft.com/office/2006/metadata/properties" xmlns:ns3="4587ffc1-31a6-447b-a9e7-9f34af7c3035" targetNamespace="http://schemas.microsoft.com/office/2006/metadata/properties" ma:root="true" ma:fieldsID="7c636d36d1e601bdf91a880a8cdda206" ns3:_="">
    <xsd:import namespace="4587ffc1-31a6-447b-a9e7-9f34af7c3035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7ffc1-31a6-447b-a9e7-9f34af7c3035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2FCD94-EAFE-4884-BF7F-4E41E040F0C1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4587ffc1-31a6-447b-a9e7-9f34af7c3035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CA21E30-A8C7-4BB5-98C8-4776F335EE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FC55C8-5DFA-49E5-95E9-E5AD17681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87ffc1-31a6-447b-a9e7-9f34af7c30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35574</TotalTime>
  <Words>6693</Words>
  <Application>Microsoft Office PowerPoint</Application>
  <PresentationFormat>Widescreen</PresentationFormat>
  <Paragraphs>607</Paragraphs>
  <Slides>134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134</vt:i4>
      </vt:variant>
    </vt:vector>
  </HeadingPairs>
  <TitlesOfParts>
    <vt:vector size="139" baseType="lpstr">
      <vt:lpstr>Arial</vt:lpstr>
      <vt:lpstr>Century Gothic</vt:lpstr>
      <vt:lpstr>Wingdings</vt:lpstr>
      <vt:lpstr>YAFdtQi73Xs 0</vt:lpstr>
      <vt:lpstr>Tema do Office</vt:lpstr>
      <vt:lpstr> ANÁLISE DE prestação de contas PASSO A PASSO  </vt:lpstr>
      <vt:lpstr>Passo a passo para análise de prestação de contas</vt:lpstr>
      <vt:lpstr>Passo a passo para análise de prestação de contas</vt:lpstr>
      <vt:lpstr>1 – Consultar Prestação de Constas no SIGEF</vt:lpstr>
      <vt:lpstr>1 – Consultar Prestação de Constas no SIGEF</vt:lpstr>
      <vt:lpstr>1 – Consultar Prestação de Constas no SIGEF</vt:lpstr>
      <vt:lpstr>1 – Consultar Prestação de Constas no SIGEF</vt:lpstr>
      <vt:lpstr>1 – Consultar Prestação de Constas no SIGEF</vt:lpstr>
      <vt:lpstr>1 - Consultar Prestação de Constas no SIGEF</vt:lpstr>
      <vt:lpstr>2 - Identificar Plano de Trabalho aprovado e alterações</vt:lpstr>
      <vt:lpstr>2.1 Identificação </vt:lpstr>
      <vt:lpstr>2.2 Descrição </vt:lpstr>
      <vt:lpstr>2.3 Interveniente</vt:lpstr>
      <vt:lpstr>2.4 Recursos</vt:lpstr>
      <vt:lpstr>2.5 Demais recursos</vt:lpstr>
      <vt:lpstr>2.6 Metas</vt:lpstr>
      <vt:lpstr>2.7 Despesas</vt:lpstr>
      <vt:lpstr> 3- Consultar Prestação de Constas no SGP-e </vt:lpstr>
      <vt:lpstr>3 - Consultar Prestação de Constas no SGP-e</vt:lpstr>
      <vt:lpstr>4 - CONCILIAÇÃO</vt:lpstr>
      <vt:lpstr>4 - CONCILIAÇÃO</vt:lpstr>
      <vt:lpstr>4 - CONCILIAÇÃO</vt:lpstr>
      <vt:lpstr>4 - CONCILIAÇÃO</vt:lpstr>
      <vt:lpstr>4 - CONCILIAÇÃO</vt:lpstr>
      <vt:lpstr>4 - CONCILIAÇÃO</vt:lpstr>
      <vt:lpstr>Apresentação do PowerPoint</vt:lpstr>
      <vt:lpstr>4 - CONCILIAÇÃO</vt:lpstr>
      <vt:lpstr>4 - CONCILIAÇÃO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5- Analisar dispêndios e seus documentos comprobatórios.</vt:lpstr>
      <vt:lpstr>5- Analisar dispêndios e seus documentos comprobatórios</vt:lpstr>
      <vt:lpstr>5- Analisar dispêndios e seus documentos comprobatórios</vt:lpstr>
      <vt:lpstr>Apresentação do PowerPoint</vt:lpstr>
      <vt:lpstr>5- Analisar dispêndios e seus documentos comprobatórios</vt:lpstr>
      <vt:lpstr>Apresentação do PowerPoint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Apresentação do PowerPoint</vt:lpstr>
      <vt:lpstr>Apresentação do PowerPoint</vt:lpstr>
      <vt:lpstr>5- Analisar dispêndios e seus documentos comprobatórios</vt:lpstr>
      <vt:lpstr>Apresentação do PowerPoint</vt:lpstr>
      <vt:lpstr>Apresentação do PowerPoint</vt:lpstr>
      <vt:lpstr>Apresentação do PowerPoint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Apresentação do PowerPoint</vt:lpstr>
      <vt:lpstr>5- Analisar dispêndios e seus documentos comprobatórios</vt:lpstr>
      <vt:lpstr>Apresentação do PowerPoint</vt:lpstr>
      <vt:lpstr>Apresentação do PowerPoint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Apresentação do PowerPoint</vt:lpstr>
      <vt:lpstr>5- Analisar dispêndios e seus documentos comprobatórios</vt:lpstr>
      <vt:lpstr>Apresentação do PowerPoint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Apresentação do PowerPoint</vt:lpstr>
      <vt:lpstr>Apresentação do PowerPoint</vt:lpstr>
      <vt:lpstr>Apresentação do PowerPoint</vt:lpstr>
      <vt:lpstr>Apresentação do PowerPoint</vt:lpstr>
      <vt:lpstr>5- Analisar dispêndios e seus documentos comprobatórios</vt:lpstr>
      <vt:lpstr>Apresentação do PowerPoint</vt:lpstr>
      <vt:lpstr>5- Analisar dispêndios e seus documentos comprobatórios</vt:lpstr>
      <vt:lpstr>5- Analisar dispêndios e seus documentos comprobatórios</vt:lpstr>
      <vt:lpstr>Apresentação do PowerPoint</vt:lpstr>
      <vt:lpstr>5- Analisar dispêndios e seus documentos comprobatórios</vt:lpstr>
      <vt:lpstr>5- Analisar dispêndios e seus documentos comprobatórios</vt:lpstr>
      <vt:lpstr>5- Analisar dispêndios e seus documentos comprobatórios</vt:lpstr>
      <vt:lpstr>6- Analisar os documentos elaborados internamente</vt:lpstr>
      <vt:lpstr>Apresentação do PowerPoint</vt:lpstr>
      <vt:lpstr>Apresentação do PowerPoint</vt:lpstr>
      <vt:lpstr>Apresentação do PowerPoint</vt:lpstr>
      <vt:lpstr>6- Analisar os documentos elaborados internamente</vt:lpstr>
      <vt:lpstr>6- Analisar os documentos elaborados internamente</vt:lpstr>
      <vt:lpstr>6- Analisar os documentos elaborados internamente</vt:lpstr>
      <vt:lpstr>6.1- Demais documentos internos que devem compor o processo</vt:lpstr>
      <vt:lpstr>6.1- Demais documentos internos que devem compor o processo</vt:lpstr>
      <vt:lpstr>Apresentação do PowerPoint</vt:lpstr>
      <vt:lpstr>Apresentação do PowerPoint</vt:lpstr>
      <vt:lpstr>7- Análise da Prestação de Contas Final</vt:lpstr>
      <vt:lpstr>7- Análise da Prestação de Contas Final</vt:lpstr>
      <vt:lpstr>7- Análise da Prestação de Contas Final</vt:lpstr>
      <vt:lpstr>7- Análise da Prestação de Contas Final</vt:lpstr>
      <vt:lpstr>7- Análise da Prestação de Contas Final</vt:lpstr>
      <vt:lpstr>7- Análise da Prestação de Contas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8- Emitir Parecer Técnico</vt:lpstr>
      <vt:lpstr>8- Emitir Parecer Técnico</vt:lpstr>
      <vt:lpstr>8- Emitir Parecer Técnico</vt:lpstr>
      <vt:lpstr>8- Emitir Parecer Técnico</vt:lpstr>
      <vt:lpstr>8- Emitir Parecer Técnico</vt:lpstr>
      <vt:lpstr>8- Emitir Parecer Técnico</vt:lpstr>
      <vt:lpstr>8- Emitir Parecer Técnico</vt:lpstr>
      <vt:lpstr>8- Emitir Parecer Técnico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  <vt:lpstr>9 – CASOS PRÁTICOS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Claudio Dubina Neto</dc:creator>
  <cp:lastModifiedBy>Tatiana Bozza</cp:lastModifiedBy>
  <cp:revision>58</cp:revision>
  <cp:lastPrinted>2025-06-17T20:21:44Z</cp:lastPrinted>
  <dcterms:created xsi:type="dcterms:W3CDTF">2025-05-13T16:12:44Z</dcterms:created>
  <dcterms:modified xsi:type="dcterms:W3CDTF">2025-07-08T14:51:42Z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0x010100073749F37B2AB84F9C231310C83A5560</vt:lpwstr>
  </property>
</Properties>
</file>