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ink/ink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96" r:id="rId3"/>
    <p:sldId id="336" r:id="rId4"/>
    <p:sldId id="297" r:id="rId5"/>
    <p:sldId id="299" r:id="rId6"/>
    <p:sldId id="300" r:id="rId7"/>
    <p:sldId id="301" r:id="rId8"/>
    <p:sldId id="302" r:id="rId9"/>
    <p:sldId id="318" r:id="rId10"/>
    <p:sldId id="317" r:id="rId11"/>
    <p:sldId id="337" r:id="rId12"/>
    <p:sldId id="338" r:id="rId13"/>
    <p:sldId id="335" r:id="rId14"/>
    <p:sldId id="339" r:id="rId15"/>
    <p:sldId id="340" r:id="rId16"/>
    <p:sldId id="303" r:id="rId17"/>
    <p:sldId id="319" r:id="rId18"/>
    <p:sldId id="320" r:id="rId19"/>
    <p:sldId id="304" r:id="rId20"/>
    <p:sldId id="305" r:id="rId21"/>
    <p:sldId id="306" r:id="rId22"/>
    <p:sldId id="308" r:id="rId23"/>
    <p:sldId id="307" r:id="rId24"/>
    <p:sldId id="309" r:id="rId25"/>
    <p:sldId id="310" r:id="rId26"/>
    <p:sldId id="314" r:id="rId27"/>
    <p:sldId id="311" r:id="rId28"/>
    <p:sldId id="312" r:id="rId29"/>
    <p:sldId id="313" r:id="rId30"/>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0" d="100"/>
          <a:sy n="60" d="100"/>
        </p:scale>
        <p:origin x="90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6-12T20:06:45.547"/>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0 0 0,'6696'0'0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03ADA2-E097-5FAF-B661-BACF58005714}"/>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6F2B62FC-D101-C359-7EC0-59B53835BA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6BBD3306-D4C3-F49A-9158-D23706C49688}"/>
              </a:ext>
            </a:extLst>
          </p:cNvPr>
          <p:cNvSpPr>
            <a:spLocks noGrp="1"/>
          </p:cNvSpPr>
          <p:nvPr>
            <p:ph type="dt" sz="half" idx="10"/>
          </p:nvPr>
        </p:nvSpPr>
        <p:spPr/>
        <p:txBody>
          <a:bodyPr/>
          <a:lstStyle/>
          <a:p>
            <a:fld id="{F149D3BE-92A2-454F-BF76-B95B42B522C4}" type="datetimeFigureOut">
              <a:rPr lang="pt-BR" smtClean="0"/>
              <a:t>11/07/2025</a:t>
            </a:fld>
            <a:endParaRPr lang="pt-BR"/>
          </a:p>
        </p:txBody>
      </p:sp>
      <p:sp>
        <p:nvSpPr>
          <p:cNvPr id="5" name="Espaço Reservado para Rodapé 4">
            <a:extLst>
              <a:ext uri="{FF2B5EF4-FFF2-40B4-BE49-F238E27FC236}">
                <a16:creationId xmlns:a16="http://schemas.microsoft.com/office/drawing/2014/main" id="{023FB07A-0F20-1785-00B3-BB5E3EC41B01}"/>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80091810-6FC8-5C5D-C451-D834670D07F0}"/>
              </a:ext>
            </a:extLst>
          </p:cNvPr>
          <p:cNvSpPr>
            <a:spLocks noGrp="1"/>
          </p:cNvSpPr>
          <p:nvPr>
            <p:ph type="sldNum" sz="quarter" idx="12"/>
          </p:nvPr>
        </p:nvSpPr>
        <p:spPr/>
        <p:txBody>
          <a:bodyPr/>
          <a:lstStyle/>
          <a:p>
            <a:fld id="{052DEE8C-2268-4BBD-AFDB-B9CB1772DB5F}" type="slidenum">
              <a:rPr lang="pt-BR" smtClean="0"/>
              <a:t>‹nº›</a:t>
            </a:fld>
            <a:endParaRPr lang="pt-BR"/>
          </a:p>
        </p:txBody>
      </p:sp>
    </p:spTree>
    <p:extLst>
      <p:ext uri="{BB962C8B-B14F-4D97-AF65-F5344CB8AC3E}">
        <p14:creationId xmlns:p14="http://schemas.microsoft.com/office/powerpoint/2010/main" val="1524855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E53F16-A837-C9D7-0979-612A28D91911}"/>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3F5CCCA0-6E46-5117-39D0-213DD542C8D5}"/>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A1530705-D8D4-D4AF-8CEC-9C11946193A5}"/>
              </a:ext>
            </a:extLst>
          </p:cNvPr>
          <p:cNvSpPr>
            <a:spLocks noGrp="1"/>
          </p:cNvSpPr>
          <p:nvPr>
            <p:ph type="dt" sz="half" idx="10"/>
          </p:nvPr>
        </p:nvSpPr>
        <p:spPr/>
        <p:txBody>
          <a:bodyPr/>
          <a:lstStyle/>
          <a:p>
            <a:fld id="{F149D3BE-92A2-454F-BF76-B95B42B522C4}" type="datetimeFigureOut">
              <a:rPr lang="pt-BR" smtClean="0"/>
              <a:t>11/07/2025</a:t>
            </a:fld>
            <a:endParaRPr lang="pt-BR"/>
          </a:p>
        </p:txBody>
      </p:sp>
      <p:sp>
        <p:nvSpPr>
          <p:cNvPr id="5" name="Espaço Reservado para Rodapé 4">
            <a:extLst>
              <a:ext uri="{FF2B5EF4-FFF2-40B4-BE49-F238E27FC236}">
                <a16:creationId xmlns:a16="http://schemas.microsoft.com/office/drawing/2014/main" id="{2FE191D5-DBF2-B84C-8A4D-6D26CBB5263A}"/>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9521C523-D2E7-C7A9-56F6-7BDFC32338AB}"/>
              </a:ext>
            </a:extLst>
          </p:cNvPr>
          <p:cNvSpPr>
            <a:spLocks noGrp="1"/>
          </p:cNvSpPr>
          <p:nvPr>
            <p:ph type="sldNum" sz="quarter" idx="12"/>
          </p:nvPr>
        </p:nvSpPr>
        <p:spPr/>
        <p:txBody>
          <a:bodyPr/>
          <a:lstStyle/>
          <a:p>
            <a:fld id="{052DEE8C-2268-4BBD-AFDB-B9CB1772DB5F}" type="slidenum">
              <a:rPr lang="pt-BR" smtClean="0"/>
              <a:t>‹nº›</a:t>
            </a:fld>
            <a:endParaRPr lang="pt-BR"/>
          </a:p>
        </p:txBody>
      </p:sp>
    </p:spTree>
    <p:extLst>
      <p:ext uri="{BB962C8B-B14F-4D97-AF65-F5344CB8AC3E}">
        <p14:creationId xmlns:p14="http://schemas.microsoft.com/office/powerpoint/2010/main" val="2065668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3A137B14-7CD1-5F8E-A9E6-60E1C8698B53}"/>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3216AE3F-262F-9531-C8C7-FCA77D9B8B15}"/>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12AF33A-6762-AFAE-9EB5-61865F54572E}"/>
              </a:ext>
            </a:extLst>
          </p:cNvPr>
          <p:cNvSpPr>
            <a:spLocks noGrp="1"/>
          </p:cNvSpPr>
          <p:nvPr>
            <p:ph type="dt" sz="half" idx="10"/>
          </p:nvPr>
        </p:nvSpPr>
        <p:spPr/>
        <p:txBody>
          <a:bodyPr/>
          <a:lstStyle/>
          <a:p>
            <a:fld id="{F149D3BE-92A2-454F-BF76-B95B42B522C4}" type="datetimeFigureOut">
              <a:rPr lang="pt-BR" smtClean="0"/>
              <a:t>11/07/2025</a:t>
            </a:fld>
            <a:endParaRPr lang="pt-BR"/>
          </a:p>
        </p:txBody>
      </p:sp>
      <p:sp>
        <p:nvSpPr>
          <p:cNvPr id="5" name="Espaço Reservado para Rodapé 4">
            <a:extLst>
              <a:ext uri="{FF2B5EF4-FFF2-40B4-BE49-F238E27FC236}">
                <a16:creationId xmlns:a16="http://schemas.microsoft.com/office/drawing/2014/main" id="{925AAFFF-8D20-4393-D990-4096E7B38FBF}"/>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8AB3F3BC-8A2E-C271-8D82-44060EEDFEE5}"/>
              </a:ext>
            </a:extLst>
          </p:cNvPr>
          <p:cNvSpPr>
            <a:spLocks noGrp="1"/>
          </p:cNvSpPr>
          <p:nvPr>
            <p:ph type="sldNum" sz="quarter" idx="12"/>
          </p:nvPr>
        </p:nvSpPr>
        <p:spPr/>
        <p:txBody>
          <a:bodyPr/>
          <a:lstStyle/>
          <a:p>
            <a:fld id="{052DEE8C-2268-4BBD-AFDB-B9CB1772DB5F}" type="slidenum">
              <a:rPr lang="pt-BR" smtClean="0"/>
              <a:t>‹nº›</a:t>
            </a:fld>
            <a:endParaRPr lang="pt-BR"/>
          </a:p>
        </p:txBody>
      </p:sp>
    </p:spTree>
    <p:extLst>
      <p:ext uri="{BB962C8B-B14F-4D97-AF65-F5344CB8AC3E}">
        <p14:creationId xmlns:p14="http://schemas.microsoft.com/office/powerpoint/2010/main" val="17768008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5_Slide de Título">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E0B620C3-3B92-725F-0F4E-4A292471FEB8}"/>
              </a:ext>
            </a:extLst>
          </p:cNvPr>
          <p:cNvSpPr>
            <a:spLocks noGrp="1"/>
          </p:cNvSpPr>
          <p:nvPr>
            <p:ph type="title"/>
          </p:nvPr>
        </p:nvSpPr>
        <p:spPr>
          <a:xfrm>
            <a:off x="635000" y="832573"/>
            <a:ext cx="11125200" cy="666027"/>
          </a:xfrm>
        </p:spPr>
        <p:txBody>
          <a:bodyPr>
            <a:normAutofit/>
          </a:bodyPr>
          <a:lstStyle>
            <a:lvl1pPr algn="l">
              <a:defRPr sz="3600"/>
            </a:lvl1pPr>
          </a:lstStyle>
          <a:p>
            <a:r>
              <a:rPr lang="pt-BR" dirty="0"/>
              <a:t>Clique para editar o título Mestre</a:t>
            </a:r>
          </a:p>
        </p:txBody>
      </p:sp>
      <p:sp>
        <p:nvSpPr>
          <p:cNvPr id="8" name="Retângulo 7">
            <a:extLst>
              <a:ext uri="{FF2B5EF4-FFF2-40B4-BE49-F238E27FC236}">
                <a16:creationId xmlns:a16="http://schemas.microsoft.com/office/drawing/2014/main" id="{8B331305-3AB7-E3DF-F2C6-86C9FABDEF17}"/>
              </a:ext>
            </a:extLst>
          </p:cNvPr>
          <p:cNvSpPr/>
          <p:nvPr userDrawn="1"/>
        </p:nvSpPr>
        <p:spPr>
          <a:xfrm>
            <a:off x="635000" y="1771872"/>
            <a:ext cx="250371" cy="4253555"/>
          </a:xfrm>
          <a:prstGeom prst="rect">
            <a:avLst/>
          </a:prstGeom>
          <a:gradFill flip="none" rotWithShape="1">
            <a:gsLst>
              <a:gs pos="14000">
                <a:srgbClr val="A1C84D"/>
              </a:gs>
              <a:gs pos="100000">
                <a:srgbClr val="5CE1E6"/>
              </a:gs>
            </a:gsLst>
            <a:lin ang="3600000" scaled="0"/>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 name="Espaço Reservado para Texto 2">
            <a:extLst>
              <a:ext uri="{FF2B5EF4-FFF2-40B4-BE49-F238E27FC236}">
                <a16:creationId xmlns:a16="http://schemas.microsoft.com/office/drawing/2014/main" id="{7E3182BB-7112-1974-5088-FE083369C8DD}"/>
              </a:ext>
            </a:extLst>
          </p:cNvPr>
          <p:cNvSpPr>
            <a:spLocks noGrp="1"/>
          </p:cNvSpPr>
          <p:nvPr>
            <p:ph type="body" sz="quarter" idx="10"/>
          </p:nvPr>
        </p:nvSpPr>
        <p:spPr>
          <a:xfrm>
            <a:off x="1132114" y="1771872"/>
            <a:ext cx="10628086" cy="4253555"/>
          </a:xfrm>
          <a:prstGeom prst="rect">
            <a:avLst/>
          </a:prstGeom>
        </p:spPr>
        <p:txBody>
          <a:body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Tree>
    <p:extLst>
      <p:ext uri="{BB962C8B-B14F-4D97-AF65-F5344CB8AC3E}">
        <p14:creationId xmlns:p14="http://schemas.microsoft.com/office/powerpoint/2010/main" val="10095712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_Slide de Título">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E0B620C3-3B92-725F-0F4E-4A292471FEB8}"/>
              </a:ext>
            </a:extLst>
          </p:cNvPr>
          <p:cNvSpPr>
            <a:spLocks noGrp="1"/>
          </p:cNvSpPr>
          <p:nvPr>
            <p:ph type="title"/>
          </p:nvPr>
        </p:nvSpPr>
        <p:spPr>
          <a:xfrm>
            <a:off x="1244600" y="832573"/>
            <a:ext cx="10515600" cy="666027"/>
          </a:xfrm>
        </p:spPr>
        <p:txBody>
          <a:bodyPr>
            <a:normAutofit/>
          </a:bodyPr>
          <a:lstStyle>
            <a:lvl1pPr algn="l">
              <a:defRPr sz="3600"/>
            </a:lvl1pPr>
          </a:lstStyle>
          <a:p>
            <a:r>
              <a:rPr lang="pt-BR" dirty="0"/>
              <a:t>Clique para editar o título Mestre</a:t>
            </a:r>
          </a:p>
        </p:txBody>
      </p:sp>
      <p:sp>
        <p:nvSpPr>
          <p:cNvPr id="8" name="Retângulo 7">
            <a:extLst>
              <a:ext uri="{FF2B5EF4-FFF2-40B4-BE49-F238E27FC236}">
                <a16:creationId xmlns:a16="http://schemas.microsoft.com/office/drawing/2014/main" id="{8B331305-3AB7-E3DF-F2C6-86C9FABDEF17}"/>
              </a:ext>
            </a:extLst>
          </p:cNvPr>
          <p:cNvSpPr/>
          <p:nvPr userDrawn="1"/>
        </p:nvSpPr>
        <p:spPr>
          <a:xfrm>
            <a:off x="0" y="1"/>
            <a:ext cx="812800" cy="6858000"/>
          </a:xfrm>
          <a:prstGeom prst="rect">
            <a:avLst/>
          </a:prstGeom>
          <a:gradFill flip="none" rotWithShape="1">
            <a:gsLst>
              <a:gs pos="14000">
                <a:srgbClr val="A1C84D"/>
              </a:gs>
              <a:gs pos="100000">
                <a:srgbClr val="5CE1E6"/>
              </a:gs>
            </a:gsLst>
            <a:lin ang="3600000" scaled="0"/>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 name="Espaço Reservado para Tabela 2">
            <a:extLst>
              <a:ext uri="{FF2B5EF4-FFF2-40B4-BE49-F238E27FC236}">
                <a16:creationId xmlns:a16="http://schemas.microsoft.com/office/drawing/2014/main" id="{0F89DE9A-2813-002C-33B5-BB70B08FB80E}"/>
              </a:ext>
            </a:extLst>
          </p:cNvPr>
          <p:cNvSpPr>
            <a:spLocks noGrp="1"/>
          </p:cNvSpPr>
          <p:nvPr>
            <p:ph type="tbl" sz="quarter" idx="10"/>
          </p:nvPr>
        </p:nvSpPr>
        <p:spPr>
          <a:xfrm>
            <a:off x="1244600" y="1625600"/>
            <a:ext cx="10515600" cy="4400550"/>
          </a:xfrm>
          <a:prstGeom prst="rect">
            <a:avLst/>
          </a:prstGeom>
        </p:spPr>
        <p:txBody>
          <a:bodyPr/>
          <a:lstStyle/>
          <a:p>
            <a:endParaRPr lang="pt-BR"/>
          </a:p>
        </p:txBody>
      </p:sp>
    </p:spTree>
    <p:extLst>
      <p:ext uri="{BB962C8B-B14F-4D97-AF65-F5344CB8AC3E}">
        <p14:creationId xmlns:p14="http://schemas.microsoft.com/office/powerpoint/2010/main" val="8396989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6_Slide de Título">
    <p:spTree>
      <p:nvGrpSpPr>
        <p:cNvPr id="1" name=""/>
        <p:cNvGrpSpPr/>
        <p:nvPr/>
      </p:nvGrpSpPr>
      <p:grpSpPr>
        <a:xfrm>
          <a:off x="0" y="0"/>
          <a:ext cx="0" cy="0"/>
          <a:chOff x="0" y="0"/>
          <a:chExt cx="0" cy="0"/>
        </a:xfrm>
      </p:grpSpPr>
      <p:sp>
        <p:nvSpPr>
          <p:cNvPr id="8" name="Retângulo 7">
            <a:extLst>
              <a:ext uri="{FF2B5EF4-FFF2-40B4-BE49-F238E27FC236}">
                <a16:creationId xmlns:a16="http://schemas.microsoft.com/office/drawing/2014/main" id="{8B331305-3AB7-E3DF-F2C6-86C9FABDEF17}"/>
              </a:ext>
            </a:extLst>
          </p:cNvPr>
          <p:cNvSpPr/>
          <p:nvPr userDrawn="1"/>
        </p:nvSpPr>
        <p:spPr>
          <a:xfrm>
            <a:off x="0" y="1"/>
            <a:ext cx="12192000" cy="6857999"/>
          </a:xfrm>
          <a:prstGeom prst="rect">
            <a:avLst/>
          </a:prstGeom>
          <a:gradFill flip="none" rotWithShape="1">
            <a:gsLst>
              <a:gs pos="14000">
                <a:srgbClr val="A1C84D"/>
              </a:gs>
              <a:gs pos="100000">
                <a:srgbClr val="5CE1E6"/>
              </a:gs>
            </a:gsLst>
            <a:lin ang="3600000" scaled="0"/>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 name="Título 1">
            <a:extLst>
              <a:ext uri="{FF2B5EF4-FFF2-40B4-BE49-F238E27FC236}">
                <a16:creationId xmlns:a16="http://schemas.microsoft.com/office/drawing/2014/main" id="{1CFF44C9-0413-4945-0570-CBFC8EE4D148}"/>
              </a:ext>
            </a:extLst>
          </p:cNvPr>
          <p:cNvSpPr>
            <a:spLocks noGrp="1"/>
          </p:cNvSpPr>
          <p:nvPr>
            <p:ph type="title"/>
          </p:nvPr>
        </p:nvSpPr>
        <p:spPr/>
        <p:txBody>
          <a:bodyPr/>
          <a:lstStyle>
            <a:lvl1pPr>
              <a:defRPr>
                <a:solidFill>
                  <a:schemeClr val="bg1"/>
                </a:solidFill>
              </a:defRPr>
            </a:lvl1pPr>
          </a:lstStyle>
          <a:p>
            <a:r>
              <a:rPr lang="pt-BR" dirty="0"/>
              <a:t>Clique para editar o título Mestre</a:t>
            </a:r>
          </a:p>
        </p:txBody>
      </p:sp>
    </p:spTree>
    <p:extLst>
      <p:ext uri="{BB962C8B-B14F-4D97-AF65-F5344CB8AC3E}">
        <p14:creationId xmlns:p14="http://schemas.microsoft.com/office/powerpoint/2010/main" val="2885788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CC7802-734F-C6E1-D9B8-F644ED4CE29C}"/>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EFECDB00-F876-CA20-ACD8-0F018BA0461E}"/>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D200DF0D-F448-13C0-EE5B-F401BB8A872D}"/>
              </a:ext>
            </a:extLst>
          </p:cNvPr>
          <p:cNvSpPr>
            <a:spLocks noGrp="1"/>
          </p:cNvSpPr>
          <p:nvPr>
            <p:ph type="dt" sz="half" idx="10"/>
          </p:nvPr>
        </p:nvSpPr>
        <p:spPr/>
        <p:txBody>
          <a:bodyPr/>
          <a:lstStyle/>
          <a:p>
            <a:fld id="{F149D3BE-92A2-454F-BF76-B95B42B522C4}" type="datetimeFigureOut">
              <a:rPr lang="pt-BR" smtClean="0"/>
              <a:t>11/07/2025</a:t>
            </a:fld>
            <a:endParaRPr lang="pt-BR"/>
          </a:p>
        </p:txBody>
      </p:sp>
      <p:sp>
        <p:nvSpPr>
          <p:cNvPr id="5" name="Espaço Reservado para Rodapé 4">
            <a:extLst>
              <a:ext uri="{FF2B5EF4-FFF2-40B4-BE49-F238E27FC236}">
                <a16:creationId xmlns:a16="http://schemas.microsoft.com/office/drawing/2014/main" id="{63CE16AB-AEBE-5D4A-B625-246F3482BC8D}"/>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8BAC05B1-43E9-EB58-ACDB-F2171891B5D7}"/>
              </a:ext>
            </a:extLst>
          </p:cNvPr>
          <p:cNvSpPr>
            <a:spLocks noGrp="1"/>
          </p:cNvSpPr>
          <p:nvPr>
            <p:ph type="sldNum" sz="quarter" idx="12"/>
          </p:nvPr>
        </p:nvSpPr>
        <p:spPr/>
        <p:txBody>
          <a:bodyPr/>
          <a:lstStyle/>
          <a:p>
            <a:fld id="{052DEE8C-2268-4BBD-AFDB-B9CB1772DB5F}" type="slidenum">
              <a:rPr lang="pt-BR" smtClean="0"/>
              <a:t>‹nº›</a:t>
            </a:fld>
            <a:endParaRPr lang="pt-BR"/>
          </a:p>
        </p:txBody>
      </p:sp>
    </p:spTree>
    <p:extLst>
      <p:ext uri="{BB962C8B-B14F-4D97-AF65-F5344CB8AC3E}">
        <p14:creationId xmlns:p14="http://schemas.microsoft.com/office/powerpoint/2010/main" val="541754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F93C865-B0BC-919F-1A57-E2B9997D680D}"/>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2A7D7A61-2881-4957-9BB6-9214D13D7F3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5AA86D91-FA64-372E-FAB2-EC9B381387E2}"/>
              </a:ext>
            </a:extLst>
          </p:cNvPr>
          <p:cNvSpPr>
            <a:spLocks noGrp="1"/>
          </p:cNvSpPr>
          <p:nvPr>
            <p:ph type="dt" sz="half" idx="10"/>
          </p:nvPr>
        </p:nvSpPr>
        <p:spPr/>
        <p:txBody>
          <a:bodyPr/>
          <a:lstStyle/>
          <a:p>
            <a:fld id="{F149D3BE-92A2-454F-BF76-B95B42B522C4}" type="datetimeFigureOut">
              <a:rPr lang="pt-BR" smtClean="0"/>
              <a:t>11/07/2025</a:t>
            </a:fld>
            <a:endParaRPr lang="pt-BR"/>
          </a:p>
        </p:txBody>
      </p:sp>
      <p:sp>
        <p:nvSpPr>
          <p:cNvPr id="5" name="Espaço Reservado para Rodapé 4">
            <a:extLst>
              <a:ext uri="{FF2B5EF4-FFF2-40B4-BE49-F238E27FC236}">
                <a16:creationId xmlns:a16="http://schemas.microsoft.com/office/drawing/2014/main" id="{5A4ED9F8-0E32-F11E-CE84-75D88665E503}"/>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2C7B6C1F-0FAE-60A1-A9AD-5DF4A148F605}"/>
              </a:ext>
            </a:extLst>
          </p:cNvPr>
          <p:cNvSpPr>
            <a:spLocks noGrp="1"/>
          </p:cNvSpPr>
          <p:nvPr>
            <p:ph type="sldNum" sz="quarter" idx="12"/>
          </p:nvPr>
        </p:nvSpPr>
        <p:spPr/>
        <p:txBody>
          <a:bodyPr/>
          <a:lstStyle/>
          <a:p>
            <a:fld id="{052DEE8C-2268-4BBD-AFDB-B9CB1772DB5F}" type="slidenum">
              <a:rPr lang="pt-BR" smtClean="0"/>
              <a:t>‹nº›</a:t>
            </a:fld>
            <a:endParaRPr lang="pt-BR"/>
          </a:p>
        </p:txBody>
      </p:sp>
    </p:spTree>
    <p:extLst>
      <p:ext uri="{BB962C8B-B14F-4D97-AF65-F5344CB8AC3E}">
        <p14:creationId xmlns:p14="http://schemas.microsoft.com/office/powerpoint/2010/main" val="3279806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EF99DB-6529-CFE4-9856-C129B4E83009}"/>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EE3B56AA-6440-2A62-9760-87F6A89E82F9}"/>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DBB656B3-DB6E-C6CB-E6C7-887F4664096C}"/>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909F95A3-2C74-FC92-3E0F-AAFB04C1A6C2}"/>
              </a:ext>
            </a:extLst>
          </p:cNvPr>
          <p:cNvSpPr>
            <a:spLocks noGrp="1"/>
          </p:cNvSpPr>
          <p:nvPr>
            <p:ph type="dt" sz="half" idx="10"/>
          </p:nvPr>
        </p:nvSpPr>
        <p:spPr/>
        <p:txBody>
          <a:bodyPr/>
          <a:lstStyle/>
          <a:p>
            <a:fld id="{F149D3BE-92A2-454F-BF76-B95B42B522C4}" type="datetimeFigureOut">
              <a:rPr lang="pt-BR" smtClean="0"/>
              <a:t>11/07/2025</a:t>
            </a:fld>
            <a:endParaRPr lang="pt-BR"/>
          </a:p>
        </p:txBody>
      </p:sp>
      <p:sp>
        <p:nvSpPr>
          <p:cNvPr id="6" name="Espaço Reservado para Rodapé 5">
            <a:extLst>
              <a:ext uri="{FF2B5EF4-FFF2-40B4-BE49-F238E27FC236}">
                <a16:creationId xmlns:a16="http://schemas.microsoft.com/office/drawing/2014/main" id="{C4F48805-FE2D-06C2-4C32-263F59EC5469}"/>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52238A36-CB97-52BD-731B-776ABDCA2F45}"/>
              </a:ext>
            </a:extLst>
          </p:cNvPr>
          <p:cNvSpPr>
            <a:spLocks noGrp="1"/>
          </p:cNvSpPr>
          <p:nvPr>
            <p:ph type="sldNum" sz="quarter" idx="12"/>
          </p:nvPr>
        </p:nvSpPr>
        <p:spPr/>
        <p:txBody>
          <a:bodyPr/>
          <a:lstStyle/>
          <a:p>
            <a:fld id="{052DEE8C-2268-4BBD-AFDB-B9CB1772DB5F}" type="slidenum">
              <a:rPr lang="pt-BR" smtClean="0"/>
              <a:t>‹nº›</a:t>
            </a:fld>
            <a:endParaRPr lang="pt-BR"/>
          </a:p>
        </p:txBody>
      </p:sp>
    </p:spTree>
    <p:extLst>
      <p:ext uri="{BB962C8B-B14F-4D97-AF65-F5344CB8AC3E}">
        <p14:creationId xmlns:p14="http://schemas.microsoft.com/office/powerpoint/2010/main" val="405910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2AC2338-DE0E-1688-9D42-99378E479717}"/>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A2FCC0B4-9F2A-C7F0-BABE-37B3E84D010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F06A0B24-E1E1-1464-7C15-8BAB12F32E47}"/>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6E929DF5-141E-3D1B-2521-76B7DF24C9F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DD44454B-3180-A250-15F5-15091BE8EBCC}"/>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8E058D4F-6A88-4F19-9800-C91529FDABDC}"/>
              </a:ext>
            </a:extLst>
          </p:cNvPr>
          <p:cNvSpPr>
            <a:spLocks noGrp="1"/>
          </p:cNvSpPr>
          <p:nvPr>
            <p:ph type="dt" sz="half" idx="10"/>
          </p:nvPr>
        </p:nvSpPr>
        <p:spPr/>
        <p:txBody>
          <a:bodyPr/>
          <a:lstStyle/>
          <a:p>
            <a:fld id="{F149D3BE-92A2-454F-BF76-B95B42B522C4}" type="datetimeFigureOut">
              <a:rPr lang="pt-BR" smtClean="0"/>
              <a:t>11/07/2025</a:t>
            </a:fld>
            <a:endParaRPr lang="pt-BR"/>
          </a:p>
        </p:txBody>
      </p:sp>
      <p:sp>
        <p:nvSpPr>
          <p:cNvPr id="8" name="Espaço Reservado para Rodapé 7">
            <a:extLst>
              <a:ext uri="{FF2B5EF4-FFF2-40B4-BE49-F238E27FC236}">
                <a16:creationId xmlns:a16="http://schemas.microsoft.com/office/drawing/2014/main" id="{FD6A5240-C07A-B800-5EB9-D79D9903A3B0}"/>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BE358C34-EE26-A4C0-2FF6-1D7CCAF97FDF}"/>
              </a:ext>
            </a:extLst>
          </p:cNvPr>
          <p:cNvSpPr>
            <a:spLocks noGrp="1"/>
          </p:cNvSpPr>
          <p:nvPr>
            <p:ph type="sldNum" sz="quarter" idx="12"/>
          </p:nvPr>
        </p:nvSpPr>
        <p:spPr/>
        <p:txBody>
          <a:bodyPr/>
          <a:lstStyle/>
          <a:p>
            <a:fld id="{052DEE8C-2268-4BBD-AFDB-B9CB1772DB5F}" type="slidenum">
              <a:rPr lang="pt-BR" smtClean="0"/>
              <a:t>‹nº›</a:t>
            </a:fld>
            <a:endParaRPr lang="pt-BR"/>
          </a:p>
        </p:txBody>
      </p:sp>
    </p:spTree>
    <p:extLst>
      <p:ext uri="{BB962C8B-B14F-4D97-AF65-F5344CB8AC3E}">
        <p14:creationId xmlns:p14="http://schemas.microsoft.com/office/powerpoint/2010/main" val="725754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9370683-7B1F-466B-21F8-680CD4CE5BD7}"/>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12602FA6-9D9D-8122-4565-14006BEE6EAF}"/>
              </a:ext>
            </a:extLst>
          </p:cNvPr>
          <p:cNvSpPr>
            <a:spLocks noGrp="1"/>
          </p:cNvSpPr>
          <p:nvPr>
            <p:ph type="dt" sz="half" idx="10"/>
          </p:nvPr>
        </p:nvSpPr>
        <p:spPr/>
        <p:txBody>
          <a:bodyPr/>
          <a:lstStyle/>
          <a:p>
            <a:fld id="{F149D3BE-92A2-454F-BF76-B95B42B522C4}" type="datetimeFigureOut">
              <a:rPr lang="pt-BR" smtClean="0"/>
              <a:t>11/07/2025</a:t>
            </a:fld>
            <a:endParaRPr lang="pt-BR"/>
          </a:p>
        </p:txBody>
      </p:sp>
      <p:sp>
        <p:nvSpPr>
          <p:cNvPr id="4" name="Espaço Reservado para Rodapé 3">
            <a:extLst>
              <a:ext uri="{FF2B5EF4-FFF2-40B4-BE49-F238E27FC236}">
                <a16:creationId xmlns:a16="http://schemas.microsoft.com/office/drawing/2014/main" id="{F27AF53F-6E08-6D0A-7F3E-22B91536CCFB}"/>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F1383280-1328-2B34-9FDF-826C548164F4}"/>
              </a:ext>
            </a:extLst>
          </p:cNvPr>
          <p:cNvSpPr>
            <a:spLocks noGrp="1"/>
          </p:cNvSpPr>
          <p:nvPr>
            <p:ph type="sldNum" sz="quarter" idx="12"/>
          </p:nvPr>
        </p:nvSpPr>
        <p:spPr/>
        <p:txBody>
          <a:bodyPr/>
          <a:lstStyle/>
          <a:p>
            <a:fld id="{052DEE8C-2268-4BBD-AFDB-B9CB1772DB5F}" type="slidenum">
              <a:rPr lang="pt-BR" smtClean="0"/>
              <a:t>‹nº›</a:t>
            </a:fld>
            <a:endParaRPr lang="pt-BR"/>
          </a:p>
        </p:txBody>
      </p:sp>
    </p:spTree>
    <p:extLst>
      <p:ext uri="{BB962C8B-B14F-4D97-AF65-F5344CB8AC3E}">
        <p14:creationId xmlns:p14="http://schemas.microsoft.com/office/powerpoint/2010/main" val="3555995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CCE9A809-B46C-3F27-36AC-71D1113FFC58}"/>
              </a:ext>
            </a:extLst>
          </p:cNvPr>
          <p:cNvSpPr>
            <a:spLocks noGrp="1"/>
          </p:cNvSpPr>
          <p:nvPr>
            <p:ph type="dt" sz="half" idx="10"/>
          </p:nvPr>
        </p:nvSpPr>
        <p:spPr/>
        <p:txBody>
          <a:bodyPr/>
          <a:lstStyle/>
          <a:p>
            <a:fld id="{F149D3BE-92A2-454F-BF76-B95B42B522C4}" type="datetimeFigureOut">
              <a:rPr lang="pt-BR" smtClean="0"/>
              <a:t>11/07/2025</a:t>
            </a:fld>
            <a:endParaRPr lang="pt-BR"/>
          </a:p>
        </p:txBody>
      </p:sp>
      <p:sp>
        <p:nvSpPr>
          <p:cNvPr id="3" name="Espaço Reservado para Rodapé 2">
            <a:extLst>
              <a:ext uri="{FF2B5EF4-FFF2-40B4-BE49-F238E27FC236}">
                <a16:creationId xmlns:a16="http://schemas.microsoft.com/office/drawing/2014/main" id="{84E065A6-3665-884F-0F7B-A4A7E763617B}"/>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580E9E7D-BAE2-404E-5FF8-271C1DC7C509}"/>
              </a:ext>
            </a:extLst>
          </p:cNvPr>
          <p:cNvSpPr>
            <a:spLocks noGrp="1"/>
          </p:cNvSpPr>
          <p:nvPr>
            <p:ph type="sldNum" sz="quarter" idx="12"/>
          </p:nvPr>
        </p:nvSpPr>
        <p:spPr/>
        <p:txBody>
          <a:bodyPr/>
          <a:lstStyle/>
          <a:p>
            <a:fld id="{052DEE8C-2268-4BBD-AFDB-B9CB1772DB5F}" type="slidenum">
              <a:rPr lang="pt-BR" smtClean="0"/>
              <a:t>‹nº›</a:t>
            </a:fld>
            <a:endParaRPr lang="pt-BR"/>
          </a:p>
        </p:txBody>
      </p:sp>
    </p:spTree>
    <p:extLst>
      <p:ext uri="{BB962C8B-B14F-4D97-AF65-F5344CB8AC3E}">
        <p14:creationId xmlns:p14="http://schemas.microsoft.com/office/powerpoint/2010/main" val="867275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30481AD-2C5F-8933-9B40-2A828FBC1D2B}"/>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BB663A06-98BC-4FAD-83C3-FD994B76162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CA962F59-0C81-4C4F-1500-39D75E4B86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1CB4E1B4-BDB0-87CE-6D16-592F345749AF}"/>
              </a:ext>
            </a:extLst>
          </p:cNvPr>
          <p:cNvSpPr>
            <a:spLocks noGrp="1"/>
          </p:cNvSpPr>
          <p:nvPr>
            <p:ph type="dt" sz="half" idx="10"/>
          </p:nvPr>
        </p:nvSpPr>
        <p:spPr/>
        <p:txBody>
          <a:bodyPr/>
          <a:lstStyle/>
          <a:p>
            <a:fld id="{F149D3BE-92A2-454F-BF76-B95B42B522C4}" type="datetimeFigureOut">
              <a:rPr lang="pt-BR" smtClean="0"/>
              <a:t>11/07/2025</a:t>
            </a:fld>
            <a:endParaRPr lang="pt-BR"/>
          </a:p>
        </p:txBody>
      </p:sp>
      <p:sp>
        <p:nvSpPr>
          <p:cNvPr id="6" name="Espaço Reservado para Rodapé 5">
            <a:extLst>
              <a:ext uri="{FF2B5EF4-FFF2-40B4-BE49-F238E27FC236}">
                <a16:creationId xmlns:a16="http://schemas.microsoft.com/office/drawing/2014/main" id="{1D617AB2-B242-4179-E473-187C5F6AB491}"/>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8699CA07-0572-E7B1-9688-507DC54E6257}"/>
              </a:ext>
            </a:extLst>
          </p:cNvPr>
          <p:cNvSpPr>
            <a:spLocks noGrp="1"/>
          </p:cNvSpPr>
          <p:nvPr>
            <p:ph type="sldNum" sz="quarter" idx="12"/>
          </p:nvPr>
        </p:nvSpPr>
        <p:spPr/>
        <p:txBody>
          <a:bodyPr/>
          <a:lstStyle/>
          <a:p>
            <a:fld id="{052DEE8C-2268-4BBD-AFDB-B9CB1772DB5F}" type="slidenum">
              <a:rPr lang="pt-BR" smtClean="0"/>
              <a:t>‹nº›</a:t>
            </a:fld>
            <a:endParaRPr lang="pt-BR"/>
          </a:p>
        </p:txBody>
      </p:sp>
    </p:spTree>
    <p:extLst>
      <p:ext uri="{BB962C8B-B14F-4D97-AF65-F5344CB8AC3E}">
        <p14:creationId xmlns:p14="http://schemas.microsoft.com/office/powerpoint/2010/main" val="403692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D031B29-AC6F-2350-45AD-190034110896}"/>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CCC1F489-A6CD-4A70-210A-52B0EFDBEF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A0FED36B-A235-F626-B323-3FB3D74178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680DB446-B4F4-1A20-7829-1D2D41B1591E}"/>
              </a:ext>
            </a:extLst>
          </p:cNvPr>
          <p:cNvSpPr>
            <a:spLocks noGrp="1"/>
          </p:cNvSpPr>
          <p:nvPr>
            <p:ph type="dt" sz="half" idx="10"/>
          </p:nvPr>
        </p:nvSpPr>
        <p:spPr/>
        <p:txBody>
          <a:bodyPr/>
          <a:lstStyle/>
          <a:p>
            <a:fld id="{F149D3BE-92A2-454F-BF76-B95B42B522C4}" type="datetimeFigureOut">
              <a:rPr lang="pt-BR" smtClean="0"/>
              <a:t>11/07/2025</a:t>
            </a:fld>
            <a:endParaRPr lang="pt-BR"/>
          </a:p>
        </p:txBody>
      </p:sp>
      <p:sp>
        <p:nvSpPr>
          <p:cNvPr id="6" name="Espaço Reservado para Rodapé 5">
            <a:extLst>
              <a:ext uri="{FF2B5EF4-FFF2-40B4-BE49-F238E27FC236}">
                <a16:creationId xmlns:a16="http://schemas.microsoft.com/office/drawing/2014/main" id="{DDCC681B-D360-DDAC-999E-551DAC3D85FE}"/>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29F88C34-24AC-C479-383C-4EA6EAC17166}"/>
              </a:ext>
            </a:extLst>
          </p:cNvPr>
          <p:cNvSpPr>
            <a:spLocks noGrp="1"/>
          </p:cNvSpPr>
          <p:nvPr>
            <p:ph type="sldNum" sz="quarter" idx="12"/>
          </p:nvPr>
        </p:nvSpPr>
        <p:spPr/>
        <p:txBody>
          <a:bodyPr/>
          <a:lstStyle/>
          <a:p>
            <a:fld id="{052DEE8C-2268-4BBD-AFDB-B9CB1772DB5F}" type="slidenum">
              <a:rPr lang="pt-BR" smtClean="0"/>
              <a:t>‹nº›</a:t>
            </a:fld>
            <a:endParaRPr lang="pt-BR"/>
          </a:p>
        </p:txBody>
      </p:sp>
    </p:spTree>
    <p:extLst>
      <p:ext uri="{BB962C8B-B14F-4D97-AF65-F5344CB8AC3E}">
        <p14:creationId xmlns:p14="http://schemas.microsoft.com/office/powerpoint/2010/main" val="1362439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9FF71903-0048-5BBD-05BA-E523F5434B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AC00D8C0-B08D-0DAE-58C4-C01CDD62B4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0887B70-4F2D-2B64-1D42-F464EAA852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149D3BE-92A2-454F-BF76-B95B42B522C4}" type="datetimeFigureOut">
              <a:rPr lang="pt-BR" smtClean="0"/>
              <a:t>11/07/2025</a:t>
            </a:fld>
            <a:endParaRPr lang="pt-BR"/>
          </a:p>
        </p:txBody>
      </p:sp>
      <p:sp>
        <p:nvSpPr>
          <p:cNvPr id="5" name="Espaço Reservado para Rodapé 4">
            <a:extLst>
              <a:ext uri="{FF2B5EF4-FFF2-40B4-BE49-F238E27FC236}">
                <a16:creationId xmlns:a16="http://schemas.microsoft.com/office/drawing/2014/main" id="{5199C364-8352-3DE3-5C01-35FC481F36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pt-BR"/>
          </a:p>
        </p:txBody>
      </p:sp>
      <p:sp>
        <p:nvSpPr>
          <p:cNvPr id="6" name="Espaço Reservado para Número de Slide 5">
            <a:extLst>
              <a:ext uri="{FF2B5EF4-FFF2-40B4-BE49-F238E27FC236}">
                <a16:creationId xmlns:a16="http://schemas.microsoft.com/office/drawing/2014/main" id="{D2271840-33F0-D3FA-5F1C-6C8DB34165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52DEE8C-2268-4BBD-AFDB-B9CB1772DB5F}" type="slidenum">
              <a:rPr lang="pt-BR" smtClean="0"/>
              <a:t>‹nº›</a:t>
            </a:fld>
            <a:endParaRPr lang="pt-BR"/>
          </a:p>
        </p:txBody>
      </p:sp>
    </p:spTree>
    <p:extLst>
      <p:ext uri="{BB962C8B-B14F-4D97-AF65-F5344CB8AC3E}">
        <p14:creationId xmlns:p14="http://schemas.microsoft.com/office/powerpoint/2010/main" val="32236282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hyperlink" Target="https://pt.wikipedia.org/wiki/Real" TargetMode="External"/><Relationship Id="rId2" Type="http://schemas.openxmlformats.org/officeDocument/2006/relationships/hyperlink" Target="https://pt.wikipedia.org/wiki/Moeda" TargetMode="External"/><Relationship Id="rId1" Type="http://schemas.openxmlformats.org/officeDocument/2006/relationships/slideLayout" Target="../slideLayouts/slideLayout12.xml"/><Relationship Id="rId5" Type="http://schemas.openxmlformats.org/officeDocument/2006/relationships/hyperlink" Target="https://pt.wikipedia.org/wiki/Mercado" TargetMode="External"/><Relationship Id="rId4" Type="http://schemas.openxmlformats.org/officeDocument/2006/relationships/hyperlink" Target="https://pt.wikipedia.org/wiki/Infla%C3%A7%C3%A3o"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136.png"/></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D4E5DA77-C4F2-31D1-847D-89A21843AC8A}"/>
              </a:ext>
            </a:extLst>
          </p:cNvPr>
          <p:cNvSpPr>
            <a:spLocks noGrp="1"/>
          </p:cNvSpPr>
          <p:nvPr>
            <p:ph type="title"/>
          </p:nvPr>
        </p:nvSpPr>
        <p:spPr>
          <a:xfrm>
            <a:off x="912739" y="2634558"/>
            <a:ext cx="10502774" cy="1293860"/>
          </a:xfrm>
        </p:spPr>
        <p:txBody>
          <a:bodyPr>
            <a:noAutofit/>
          </a:bodyPr>
          <a:lstStyle/>
          <a:p>
            <a:pPr algn="ctr">
              <a:lnSpc>
                <a:spcPct val="150000"/>
              </a:lnSpc>
            </a:pPr>
            <a:r>
              <a:rPr lang="pt-BR" b="1" i="0" cap="all" dirty="0">
                <a:effectLst/>
                <a:latin typeface="Century Gothic" panose="020B0502020202020204" pitchFamily="34" charset="0"/>
              </a:rPr>
              <a:t>ATUALIZAÇÃO MONETÁRIA E </a:t>
            </a:r>
            <a:br>
              <a:rPr lang="pt-BR" b="1" i="0" cap="all" dirty="0">
                <a:effectLst/>
                <a:latin typeface="Century Gothic" panose="020B0502020202020204" pitchFamily="34" charset="0"/>
              </a:rPr>
            </a:br>
            <a:r>
              <a:rPr lang="pt-BR" b="1" i="0" cap="all" dirty="0">
                <a:effectLst/>
                <a:latin typeface="Century Gothic" panose="020B0502020202020204" pitchFamily="34" charset="0"/>
              </a:rPr>
              <a:t>JUROS DE MORA</a:t>
            </a:r>
            <a:endParaRPr lang="pt-BR" b="1" dirty="0">
              <a:latin typeface="Century Gothic" panose="020B0502020202020204" pitchFamily="34" charset="0"/>
            </a:endParaRPr>
          </a:p>
        </p:txBody>
      </p:sp>
      <p:sp>
        <p:nvSpPr>
          <p:cNvPr id="8" name="CaixaDeTexto 7">
            <a:extLst>
              <a:ext uri="{FF2B5EF4-FFF2-40B4-BE49-F238E27FC236}">
                <a16:creationId xmlns:a16="http://schemas.microsoft.com/office/drawing/2014/main" id="{4860F68C-3860-8DA3-5541-14244C173B27}"/>
              </a:ext>
            </a:extLst>
          </p:cNvPr>
          <p:cNvSpPr txBox="1"/>
          <p:nvPr/>
        </p:nvSpPr>
        <p:spPr>
          <a:xfrm>
            <a:off x="5254028" y="1147124"/>
            <a:ext cx="1683944" cy="369332"/>
          </a:xfrm>
          <a:prstGeom prst="rect">
            <a:avLst/>
          </a:prstGeom>
          <a:noFill/>
        </p:spPr>
        <p:txBody>
          <a:bodyPr wrap="square" rtlCol="0">
            <a:spAutoFit/>
          </a:bodyPr>
          <a:lstStyle/>
          <a:p>
            <a:r>
              <a:rPr lang="pt-BR" sz="1800" b="1" i="0" dirty="0">
                <a:solidFill>
                  <a:srgbClr val="444242"/>
                </a:solidFill>
                <a:effectLst/>
              </a:rPr>
              <a:t>CURSO 2025</a:t>
            </a:r>
            <a:endParaRPr lang="pt-BR" b="1" dirty="0"/>
          </a:p>
        </p:txBody>
      </p:sp>
      <p:sp>
        <p:nvSpPr>
          <p:cNvPr id="10" name="CaixaDeTexto 9">
            <a:extLst>
              <a:ext uri="{FF2B5EF4-FFF2-40B4-BE49-F238E27FC236}">
                <a16:creationId xmlns:a16="http://schemas.microsoft.com/office/drawing/2014/main" id="{46A68E68-8A97-65A9-78C2-35255F2409A8}"/>
              </a:ext>
            </a:extLst>
          </p:cNvPr>
          <p:cNvSpPr txBox="1"/>
          <p:nvPr/>
        </p:nvSpPr>
        <p:spPr>
          <a:xfrm>
            <a:off x="2646630" y="6097508"/>
            <a:ext cx="6898740" cy="369332"/>
          </a:xfrm>
          <a:prstGeom prst="rect">
            <a:avLst/>
          </a:prstGeom>
          <a:noFill/>
        </p:spPr>
        <p:txBody>
          <a:bodyPr wrap="square" rtlCol="0">
            <a:spAutoFit/>
          </a:bodyPr>
          <a:lstStyle/>
          <a:p>
            <a:pPr algn="ctr"/>
            <a:r>
              <a:rPr lang="pt-BR" sz="1800" b="1" i="0" dirty="0">
                <a:solidFill>
                  <a:srgbClr val="444242"/>
                </a:solidFill>
                <a:effectLst/>
              </a:rPr>
              <a:t>CONTROLADORIA-GERAL DO ESTADO DE SANTA CATARINA</a:t>
            </a:r>
            <a:endParaRPr lang="pt-BR" b="1" dirty="0"/>
          </a:p>
        </p:txBody>
      </p:sp>
    </p:spTree>
    <p:extLst>
      <p:ext uri="{BB962C8B-B14F-4D97-AF65-F5344CB8AC3E}">
        <p14:creationId xmlns:p14="http://schemas.microsoft.com/office/powerpoint/2010/main" val="31309562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B1E88-845D-ECD2-01AE-2CD3A415A3A0}"/>
            </a:ext>
          </a:extLst>
        </p:cNvPr>
        <p:cNvGrpSpPr/>
        <p:nvPr/>
      </p:nvGrpSpPr>
      <p:grpSpPr>
        <a:xfrm>
          <a:off x="0" y="0"/>
          <a:ext cx="0" cy="0"/>
          <a:chOff x="0" y="0"/>
          <a:chExt cx="0" cy="0"/>
        </a:xfrm>
      </p:grpSpPr>
      <p:sp>
        <p:nvSpPr>
          <p:cNvPr id="6" name="Título 5">
            <a:extLst>
              <a:ext uri="{FF2B5EF4-FFF2-40B4-BE49-F238E27FC236}">
                <a16:creationId xmlns:a16="http://schemas.microsoft.com/office/drawing/2014/main" id="{4208E6D3-7ABA-1AF6-81D9-C0F003682D8C}"/>
              </a:ext>
            </a:extLst>
          </p:cNvPr>
          <p:cNvSpPr>
            <a:spLocks noGrp="1"/>
          </p:cNvSpPr>
          <p:nvPr>
            <p:ph type="title"/>
          </p:nvPr>
        </p:nvSpPr>
        <p:spPr/>
        <p:txBody>
          <a:bodyPr>
            <a:normAutofit fontScale="90000"/>
          </a:bodyPr>
          <a:lstStyle/>
          <a:p>
            <a:pPr algn="l" rtl="0">
              <a:buNone/>
            </a:pPr>
            <a:r>
              <a:rPr lang="pt-BR" b="0" i="0" cap="all" dirty="0">
                <a:solidFill>
                  <a:srgbClr val="727176"/>
                </a:solidFill>
                <a:effectLst/>
              </a:rPr>
              <a:t>Atualização monetária e juros de mora</a:t>
            </a:r>
            <a:br>
              <a:rPr lang="pt-BR" cap="all" dirty="0">
                <a:effectLst/>
              </a:rPr>
            </a:br>
            <a:endParaRPr lang="pt-BR" dirty="0"/>
          </a:p>
        </p:txBody>
      </p:sp>
      <p:sp>
        <p:nvSpPr>
          <p:cNvPr id="3" name="Espaço Reservado para Texto 2">
            <a:extLst>
              <a:ext uri="{FF2B5EF4-FFF2-40B4-BE49-F238E27FC236}">
                <a16:creationId xmlns:a16="http://schemas.microsoft.com/office/drawing/2014/main" id="{C156BDEB-2F29-734A-A84D-2BD901568A9D}"/>
              </a:ext>
            </a:extLst>
          </p:cNvPr>
          <p:cNvSpPr>
            <a:spLocks noGrp="1"/>
          </p:cNvSpPr>
          <p:nvPr>
            <p:ph type="body" sz="quarter" idx="10"/>
          </p:nvPr>
        </p:nvSpPr>
        <p:spPr/>
        <p:txBody>
          <a:bodyPr/>
          <a:lstStyle/>
          <a:p>
            <a:pPr marL="0" indent="0" algn="just">
              <a:buNone/>
            </a:pPr>
            <a:r>
              <a:rPr lang="pt-BR" sz="2000" b="1" i="0" dirty="0">
                <a:solidFill>
                  <a:srgbClr val="727176"/>
                </a:solidFill>
                <a:effectLst/>
              </a:rPr>
              <a:t>Termo de Fomento e de Colaboração - Decreto 1.196/17 </a:t>
            </a:r>
            <a:endParaRPr lang="pt-BR" sz="2000" dirty="0">
              <a:effectLst/>
            </a:endParaRPr>
          </a:p>
          <a:p>
            <a:pPr marL="0" indent="0" algn="just">
              <a:buNone/>
            </a:pPr>
            <a:r>
              <a:rPr lang="pt-BR" sz="2000" b="0" i="0" dirty="0">
                <a:solidFill>
                  <a:srgbClr val="727176"/>
                </a:solidFill>
                <a:effectLst/>
              </a:rPr>
              <a:t>Art. 44, § 3º Os recursos serão </a:t>
            </a:r>
            <a:r>
              <a:rPr lang="pt-BR" sz="2000" b="1" i="0" dirty="0">
                <a:solidFill>
                  <a:srgbClr val="A1C84D"/>
                </a:solidFill>
                <a:effectLst/>
              </a:rPr>
              <a:t>restituídos</a:t>
            </a:r>
            <a:r>
              <a:rPr lang="pt-BR" sz="2000" b="0" i="0" dirty="0">
                <a:solidFill>
                  <a:srgbClr val="727176"/>
                </a:solidFill>
                <a:effectLst/>
              </a:rPr>
              <a:t>: </a:t>
            </a:r>
            <a:endParaRPr lang="pt-BR" sz="2000" dirty="0">
              <a:effectLst/>
            </a:endParaRPr>
          </a:p>
          <a:p>
            <a:pPr marL="0" indent="0" algn="just">
              <a:buNone/>
            </a:pPr>
            <a:r>
              <a:rPr lang="pt-BR" sz="2000" b="1" i="0" dirty="0">
                <a:solidFill>
                  <a:srgbClr val="727176"/>
                </a:solidFill>
                <a:effectLst/>
              </a:rPr>
              <a:t>I – </a:t>
            </a:r>
            <a:r>
              <a:rPr lang="pt-BR" sz="2000" b="0" i="0" dirty="0">
                <a:solidFill>
                  <a:srgbClr val="727176"/>
                </a:solidFill>
                <a:effectLst/>
              </a:rPr>
              <a:t>na conta específica da parceria, com vistas a garantir recursos para a conclusão do objeto; ou</a:t>
            </a:r>
            <a:endParaRPr lang="pt-BR" sz="2000" dirty="0">
              <a:effectLst/>
            </a:endParaRPr>
          </a:p>
          <a:p>
            <a:pPr marL="0" indent="0" algn="just">
              <a:buNone/>
            </a:pPr>
            <a:r>
              <a:rPr lang="pt-BR" sz="2000" b="1" i="0" dirty="0">
                <a:solidFill>
                  <a:srgbClr val="727176"/>
                </a:solidFill>
                <a:effectLst/>
              </a:rPr>
              <a:t>II – </a:t>
            </a:r>
            <a:r>
              <a:rPr lang="pt-BR" sz="2000" b="0" i="0" dirty="0">
                <a:solidFill>
                  <a:srgbClr val="727176"/>
                </a:solidFill>
                <a:effectLst/>
              </a:rPr>
              <a:t>na conta do concedente, quando o objeto já tiver sido executado, quando extinta a parceria ou quando for constatada má-fé. </a:t>
            </a:r>
            <a:endParaRPr lang="pt-BR" sz="2000" dirty="0">
              <a:effectLst/>
            </a:endParaRPr>
          </a:p>
          <a:p>
            <a:pPr marL="0" indent="0" algn="just">
              <a:buNone/>
            </a:pPr>
            <a:endParaRPr lang="pt-BR" sz="2400" dirty="0"/>
          </a:p>
        </p:txBody>
      </p:sp>
    </p:spTree>
    <p:extLst>
      <p:ext uri="{BB962C8B-B14F-4D97-AF65-F5344CB8AC3E}">
        <p14:creationId xmlns:p14="http://schemas.microsoft.com/office/powerpoint/2010/main" val="2566241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8A3C67-5015-7722-F212-1B6C3264E175}"/>
            </a:ext>
          </a:extLst>
        </p:cNvPr>
        <p:cNvGrpSpPr/>
        <p:nvPr/>
      </p:nvGrpSpPr>
      <p:grpSpPr>
        <a:xfrm>
          <a:off x="0" y="0"/>
          <a:ext cx="0" cy="0"/>
          <a:chOff x="0" y="0"/>
          <a:chExt cx="0" cy="0"/>
        </a:xfrm>
      </p:grpSpPr>
      <p:sp>
        <p:nvSpPr>
          <p:cNvPr id="6" name="Título 5">
            <a:extLst>
              <a:ext uri="{FF2B5EF4-FFF2-40B4-BE49-F238E27FC236}">
                <a16:creationId xmlns:a16="http://schemas.microsoft.com/office/drawing/2014/main" id="{1DDFEFAB-86DD-12C9-8331-CA494584919D}"/>
              </a:ext>
            </a:extLst>
          </p:cNvPr>
          <p:cNvSpPr>
            <a:spLocks noGrp="1"/>
          </p:cNvSpPr>
          <p:nvPr>
            <p:ph type="title"/>
          </p:nvPr>
        </p:nvSpPr>
        <p:spPr/>
        <p:txBody>
          <a:bodyPr>
            <a:normAutofit fontScale="90000"/>
          </a:bodyPr>
          <a:lstStyle/>
          <a:p>
            <a:pPr algn="l" rtl="0">
              <a:buNone/>
            </a:pPr>
            <a:r>
              <a:rPr lang="pt-BR" b="0" i="0" cap="all" dirty="0">
                <a:solidFill>
                  <a:srgbClr val="727176"/>
                </a:solidFill>
                <a:effectLst/>
              </a:rPr>
              <a:t>Atualização monetária e juros de mora</a:t>
            </a:r>
            <a:br>
              <a:rPr lang="pt-BR" cap="all" dirty="0">
                <a:effectLst/>
              </a:rPr>
            </a:br>
            <a:endParaRPr lang="pt-BR" dirty="0"/>
          </a:p>
        </p:txBody>
      </p:sp>
      <p:sp>
        <p:nvSpPr>
          <p:cNvPr id="7" name="Espaço Reservado para Texto 6">
            <a:extLst>
              <a:ext uri="{FF2B5EF4-FFF2-40B4-BE49-F238E27FC236}">
                <a16:creationId xmlns:a16="http://schemas.microsoft.com/office/drawing/2014/main" id="{B4375C57-42EC-5263-AD25-2AE192CFA056}"/>
              </a:ext>
            </a:extLst>
          </p:cNvPr>
          <p:cNvSpPr>
            <a:spLocks noGrp="1"/>
          </p:cNvSpPr>
          <p:nvPr>
            <p:ph type="body" sz="quarter" idx="10"/>
          </p:nvPr>
        </p:nvSpPr>
        <p:spPr/>
        <p:txBody>
          <a:bodyPr/>
          <a:lstStyle/>
          <a:p>
            <a:pPr marL="0" indent="0" algn="just">
              <a:buNone/>
            </a:pPr>
            <a:r>
              <a:rPr lang="pt-BR" sz="2000" b="1" i="0" dirty="0">
                <a:solidFill>
                  <a:srgbClr val="727176"/>
                </a:solidFill>
                <a:effectLst/>
              </a:rPr>
              <a:t>Termo de Fomento e de Colaboração - Decreto 1.196/17 </a:t>
            </a:r>
            <a:endParaRPr lang="pt-BR" sz="2000" dirty="0">
              <a:effectLst/>
            </a:endParaRPr>
          </a:p>
          <a:p>
            <a:pPr marL="0" indent="0">
              <a:buNone/>
            </a:pPr>
            <a:r>
              <a:rPr lang="pt-BR" sz="2000" b="1" i="0" dirty="0">
                <a:solidFill>
                  <a:srgbClr val="A1C84D"/>
                </a:solidFill>
                <a:effectLst/>
              </a:rPr>
              <a:t>Atualização monetária:</a:t>
            </a:r>
            <a:endParaRPr lang="pt-BR" sz="2000" dirty="0">
              <a:effectLst/>
            </a:endParaRPr>
          </a:p>
          <a:p>
            <a:pPr marL="0" indent="0">
              <a:buNone/>
            </a:pPr>
            <a:r>
              <a:rPr lang="pt-BR" sz="2000" b="1" i="0" dirty="0">
                <a:solidFill>
                  <a:srgbClr val="727176"/>
                </a:solidFill>
                <a:effectLst/>
              </a:rPr>
              <a:t>Data início</a:t>
            </a:r>
            <a:r>
              <a:rPr lang="pt-BR" sz="2000" b="0" i="0" dirty="0">
                <a:solidFill>
                  <a:srgbClr val="727176"/>
                </a:solidFill>
                <a:effectLst/>
              </a:rPr>
              <a:t>: incide desde o repasse do recurso.</a:t>
            </a:r>
            <a:endParaRPr lang="pt-BR" sz="2000" dirty="0">
              <a:effectLst/>
            </a:endParaRPr>
          </a:p>
          <a:p>
            <a:pPr marL="0" indent="0">
              <a:buNone/>
            </a:pPr>
            <a:r>
              <a:rPr lang="pt-BR" sz="2000" b="1" i="0" dirty="0">
                <a:solidFill>
                  <a:srgbClr val="727176"/>
                </a:solidFill>
                <a:effectLst/>
              </a:rPr>
              <a:t>Data fim:</a:t>
            </a:r>
            <a:r>
              <a:rPr lang="pt-BR" sz="2000" b="0" i="0" dirty="0">
                <a:solidFill>
                  <a:srgbClr val="727176"/>
                </a:solidFill>
                <a:effectLst/>
              </a:rPr>
              <a:t> até o recolhimento dos valores devidos, visto tratar-se de reposição do valor real da moeda. </a:t>
            </a:r>
            <a:endParaRPr lang="pt-BR" sz="2000" dirty="0">
              <a:effectLst/>
            </a:endParaRPr>
          </a:p>
          <a:p>
            <a:pPr marL="0" indent="0">
              <a:buNone/>
            </a:pPr>
            <a:endParaRPr lang="pt-BR" sz="1100" dirty="0"/>
          </a:p>
        </p:txBody>
      </p:sp>
    </p:spTree>
    <p:extLst>
      <p:ext uri="{BB962C8B-B14F-4D97-AF65-F5344CB8AC3E}">
        <p14:creationId xmlns:p14="http://schemas.microsoft.com/office/powerpoint/2010/main" val="16990151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2CB56E-CFB4-5774-B3CB-77152C7604C4}"/>
            </a:ext>
          </a:extLst>
        </p:cNvPr>
        <p:cNvGrpSpPr/>
        <p:nvPr/>
      </p:nvGrpSpPr>
      <p:grpSpPr>
        <a:xfrm>
          <a:off x="0" y="0"/>
          <a:ext cx="0" cy="0"/>
          <a:chOff x="0" y="0"/>
          <a:chExt cx="0" cy="0"/>
        </a:xfrm>
      </p:grpSpPr>
      <p:sp>
        <p:nvSpPr>
          <p:cNvPr id="6" name="Título 5">
            <a:extLst>
              <a:ext uri="{FF2B5EF4-FFF2-40B4-BE49-F238E27FC236}">
                <a16:creationId xmlns:a16="http://schemas.microsoft.com/office/drawing/2014/main" id="{73214617-0A76-EB39-C489-DFA7BEF18167}"/>
              </a:ext>
            </a:extLst>
          </p:cNvPr>
          <p:cNvSpPr>
            <a:spLocks noGrp="1"/>
          </p:cNvSpPr>
          <p:nvPr>
            <p:ph type="title"/>
          </p:nvPr>
        </p:nvSpPr>
        <p:spPr/>
        <p:txBody>
          <a:bodyPr>
            <a:normAutofit fontScale="90000"/>
          </a:bodyPr>
          <a:lstStyle/>
          <a:p>
            <a:pPr algn="l" rtl="0">
              <a:buNone/>
            </a:pPr>
            <a:r>
              <a:rPr lang="pt-BR" b="0" i="0" cap="all" dirty="0">
                <a:solidFill>
                  <a:srgbClr val="727176"/>
                </a:solidFill>
                <a:effectLst/>
              </a:rPr>
              <a:t>Atualização monetária e juros de mora</a:t>
            </a:r>
            <a:br>
              <a:rPr lang="pt-BR" cap="all" dirty="0">
                <a:effectLst/>
              </a:rPr>
            </a:br>
            <a:endParaRPr lang="pt-BR" dirty="0"/>
          </a:p>
        </p:txBody>
      </p:sp>
      <p:sp>
        <p:nvSpPr>
          <p:cNvPr id="7" name="Espaço Reservado para Texto 6">
            <a:extLst>
              <a:ext uri="{FF2B5EF4-FFF2-40B4-BE49-F238E27FC236}">
                <a16:creationId xmlns:a16="http://schemas.microsoft.com/office/drawing/2014/main" id="{B8B775C1-DBF1-2ECE-6F60-86B9F61A167A}"/>
              </a:ext>
            </a:extLst>
          </p:cNvPr>
          <p:cNvSpPr>
            <a:spLocks noGrp="1"/>
          </p:cNvSpPr>
          <p:nvPr>
            <p:ph type="body" sz="quarter" idx="10"/>
          </p:nvPr>
        </p:nvSpPr>
        <p:spPr/>
        <p:txBody>
          <a:bodyPr/>
          <a:lstStyle/>
          <a:p>
            <a:pPr marL="0" indent="0" algn="just">
              <a:buNone/>
            </a:pPr>
            <a:r>
              <a:rPr lang="pt-BR" sz="2000" b="1" i="0" dirty="0">
                <a:solidFill>
                  <a:srgbClr val="727176"/>
                </a:solidFill>
                <a:effectLst/>
              </a:rPr>
              <a:t>Termo de Fomento e de Colaboração - Decreto 1.196/17 </a:t>
            </a:r>
            <a:endParaRPr lang="pt-BR" sz="2000" dirty="0">
              <a:effectLst/>
            </a:endParaRPr>
          </a:p>
          <a:p>
            <a:pPr marL="0" indent="0">
              <a:buNone/>
            </a:pPr>
            <a:r>
              <a:rPr lang="pt-BR" sz="2000" b="1" i="0" dirty="0">
                <a:solidFill>
                  <a:srgbClr val="A1C84D"/>
                </a:solidFill>
                <a:effectLst/>
              </a:rPr>
              <a:t>Juros de mora:</a:t>
            </a:r>
            <a:endParaRPr lang="pt-BR" sz="2000" dirty="0">
              <a:effectLst/>
            </a:endParaRPr>
          </a:p>
          <a:p>
            <a:pPr marL="0" indent="0">
              <a:buNone/>
            </a:pPr>
            <a:r>
              <a:rPr lang="pt-BR" sz="2000" b="1" i="0" dirty="0">
                <a:solidFill>
                  <a:srgbClr val="727176"/>
                </a:solidFill>
                <a:effectLst/>
              </a:rPr>
              <a:t>Data início:</a:t>
            </a:r>
            <a:r>
              <a:rPr lang="pt-BR" sz="2000" b="0" i="0" dirty="0">
                <a:solidFill>
                  <a:srgbClr val="727176"/>
                </a:solidFill>
                <a:effectLst/>
              </a:rPr>
              <a:t> a incidência ocorrerá a partir da irregularidade (ex.: pagamento de despesa não prevista no plano de trabalho, movimentação de valores para conta bancária própria do beneficiário, não devolução do saldo no encerramento da vigência).</a:t>
            </a:r>
            <a:endParaRPr lang="pt-BR" sz="2000" dirty="0">
              <a:effectLst/>
            </a:endParaRPr>
          </a:p>
          <a:p>
            <a:pPr marL="0" indent="0">
              <a:buNone/>
            </a:pPr>
            <a:r>
              <a:rPr lang="pt-BR" sz="2000" b="1" i="0" dirty="0">
                <a:solidFill>
                  <a:srgbClr val="727176"/>
                </a:solidFill>
                <a:effectLst/>
              </a:rPr>
              <a:t>Data fim:</a:t>
            </a:r>
            <a:r>
              <a:rPr lang="pt-BR" sz="2000" b="0" i="0" dirty="0">
                <a:solidFill>
                  <a:srgbClr val="727176"/>
                </a:solidFill>
                <a:effectLst/>
              </a:rPr>
              <a:t> até a data do prazo para conclusão da análise da prestação de contas pela autoridade (Secretário ou dirigente).</a:t>
            </a:r>
            <a:endParaRPr lang="pt-BR" sz="2000" dirty="0">
              <a:effectLst/>
            </a:endParaRPr>
          </a:p>
          <a:p>
            <a:pPr marL="0" indent="0">
              <a:buNone/>
            </a:pPr>
            <a:r>
              <a:rPr lang="pt-BR" sz="2000" b="0" i="0" dirty="0">
                <a:solidFill>
                  <a:srgbClr val="727176"/>
                </a:solidFill>
                <a:effectLst/>
              </a:rPr>
              <a:t>A partir do momento em que for finalizada a análise da prestação de contas pelo Secretário ou dirigente, caso não haja regularização da situação, voltarão a incidir os juros a partir da comunicação ao beneficiário.</a:t>
            </a:r>
            <a:endParaRPr lang="pt-BR" sz="2000" dirty="0">
              <a:effectLst/>
            </a:endParaRPr>
          </a:p>
          <a:p>
            <a:pPr marL="0" indent="0">
              <a:buNone/>
            </a:pPr>
            <a:endParaRPr lang="pt-BR" sz="1100" dirty="0"/>
          </a:p>
        </p:txBody>
      </p:sp>
    </p:spTree>
    <p:extLst>
      <p:ext uri="{BB962C8B-B14F-4D97-AF65-F5344CB8AC3E}">
        <p14:creationId xmlns:p14="http://schemas.microsoft.com/office/powerpoint/2010/main" val="24147202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1BFA46-0391-C400-78D6-75D8B6C6E8E9}"/>
            </a:ext>
          </a:extLst>
        </p:cNvPr>
        <p:cNvGrpSpPr/>
        <p:nvPr/>
      </p:nvGrpSpPr>
      <p:grpSpPr>
        <a:xfrm>
          <a:off x="0" y="0"/>
          <a:ext cx="0" cy="0"/>
          <a:chOff x="0" y="0"/>
          <a:chExt cx="0" cy="0"/>
        </a:xfrm>
      </p:grpSpPr>
      <p:sp>
        <p:nvSpPr>
          <p:cNvPr id="6" name="Título 5">
            <a:extLst>
              <a:ext uri="{FF2B5EF4-FFF2-40B4-BE49-F238E27FC236}">
                <a16:creationId xmlns:a16="http://schemas.microsoft.com/office/drawing/2014/main" id="{63D41C77-4417-8558-51D6-2E49AD12EE21}"/>
              </a:ext>
            </a:extLst>
          </p:cNvPr>
          <p:cNvSpPr>
            <a:spLocks noGrp="1"/>
          </p:cNvSpPr>
          <p:nvPr>
            <p:ph type="title"/>
          </p:nvPr>
        </p:nvSpPr>
        <p:spPr/>
        <p:txBody>
          <a:bodyPr>
            <a:normAutofit fontScale="90000"/>
          </a:bodyPr>
          <a:lstStyle/>
          <a:p>
            <a:pPr algn="l" rtl="0">
              <a:buNone/>
            </a:pPr>
            <a:r>
              <a:rPr lang="pt-BR" b="0" i="0" cap="all" dirty="0">
                <a:solidFill>
                  <a:srgbClr val="727176"/>
                </a:solidFill>
                <a:effectLst/>
              </a:rPr>
              <a:t>Atualização monetária e juros de mora</a:t>
            </a:r>
            <a:br>
              <a:rPr lang="pt-BR" cap="all" dirty="0">
                <a:effectLst/>
              </a:rPr>
            </a:br>
            <a:endParaRPr lang="pt-BR" dirty="0"/>
          </a:p>
        </p:txBody>
      </p:sp>
      <p:sp>
        <p:nvSpPr>
          <p:cNvPr id="3" name="Espaço Reservado para Texto 2">
            <a:extLst>
              <a:ext uri="{FF2B5EF4-FFF2-40B4-BE49-F238E27FC236}">
                <a16:creationId xmlns:a16="http://schemas.microsoft.com/office/drawing/2014/main" id="{ACF2BD27-4B6C-DEA0-5CCF-15FD39809CA3}"/>
              </a:ext>
            </a:extLst>
          </p:cNvPr>
          <p:cNvSpPr>
            <a:spLocks noGrp="1"/>
          </p:cNvSpPr>
          <p:nvPr>
            <p:ph type="body" sz="quarter" idx="10"/>
          </p:nvPr>
        </p:nvSpPr>
        <p:spPr/>
        <p:txBody>
          <a:bodyPr/>
          <a:lstStyle/>
          <a:p>
            <a:pPr marL="0" indent="0">
              <a:buNone/>
            </a:pPr>
            <a:r>
              <a:rPr lang="pt-BR" sz="2000" b="1" i="0" dirty="0">
                <a:solidFill>
                  <a:srgbClr val="727176"/>
                </a:solidFill>
                <a:effectLst/>
              </a:rPr>
              <a:t>Convênio - Decreto 127/11 </a:t>
            </a:r>
          </a:p>
          <a:p>
            <a:pPr marL="0" indent="0">
              <a:buNone/>
            </a:pPr>
            <a:r>
              <a:rPr lang="pt-BR" sz="2000" b="0" i="0" dirty="0">
                <a:solidFill>
                  <a:srgbClr val="727176"/>
                </a:solidFill>
                <a:effectLst/>
              </a:rPr>
              <a:t>Art. 72. O convenente deverá restituir, atualizado monetariamente </a:t>
            </a:r>
            <a:r>
              <a:rPr lang="pt-BR" sz="2000" b="1" i="0" dirty="0">
                <a:solidFill>
                  <a:srgbClr val="A1C84D"/>
                </a:solidFill>
                <a:effectLst/>
              </a:rPr>
              <a:t>desde a data do recebimento</a:t>
            </a:r>
            <a:r>
              <a:rPr lang="pt-BR" sz="2000" b="0" i="0" dirty="0">
                <a:solidFill>
                  <a:srgbClr val="727176"/>
                </a:solidFill>
                <a:effectLst/>
              </a:rPr>
              <a:t> e acrescido de juros de mora desde a </a:t>
            </a:r>
            <a:r>
              <a:rPr lang="pt-BR" sz="2000" b="1" i="0" dirty="0">
                <a:solidFill>
                  <a:srgbClr val="A1C84D"/>
                </a:solidFill>
                <a:effectLst/>
              </a:rPr>
              <a:t>data do inadimplemento</a:t>
            </a:r>
            <a:r>
              <a:rPr lang="pt-BR" sz="2000" b="0" i="0" dirty="0">
                <a:solidFill>
                  <a:srgbClr val="A1C84D"/>
                </a:solidFill>
                <a:effectLst/>
              </a:rPr>
              <a:t>:</a:t>
            </a:r>
            <a:endParaRPr lang="pt-BR" sz="2000" dirty="0">
              <a:solidFill>
                <a:srgbClr val="A1C84D"/>
              </a:solidFill>
              <a:effectLst/>
            </a:endParaRPr>
          </a:p>
          <a:p>
            <a:pPr marL="0" indent="0">
              <a:buNone/>
            </a:pPr>
            <a:r>
              <a:rPr lang="pt-BR" sz="2000" b="0" i="0" dirty="0">
                <a:solidFill>
                  <a:srgbClr val="727176"/>
                </a:solidFill>
                <a:effectLst/>
              </a:rPr>
              <a:t>[...]</a:t>
            </a:r>
            <a:endParaRPr lang="pt-BR" sz="2000" dirty="0">
              <a:effectLst/>
            </a:endParaRPr>
          </a:p>
          <a:p>
            <a:pPr marL="0" indent="0">
              <a:buNone/>
            </a:pPr>
            <a:r>
              <a:rPr lang="pt-BR" sz="2000" b="0" i="0" dirty="0">
                <a:solidFill>
                  <a:srgbClr val="727176"/>
                </a:solidFill>
                <a:effectLst/>
              </a:rPr>
              <a:t>§ 1º A atualização monetária se dará com base nos índices fixados pela Corregedoria-Geral da Justiça do Estado de Santa Catarina. </a:t>
            </a:r>
            <a:endParaRPr lang="pt-BR" sz="2000" dirty="0">
              <a:effectLst/>
            </a:endParaRPr>
          </a:p>
          <a:p>
            <a:pPr marL="0" indent="0">
              <a:buNone/>
            </a:pPr>
            <a:r>
              <a:rPr lang="pt-BR" sz="2000" b="0" i="0" dirty="0">
                <a:solidFill>
                  <a:srgbClr val="727176"/>
                </a:solidFill>
                <a:effectLst/>
              </a:rPr>
              <a:t>§ 2º Aplicam-se juros de mora de 0,5% (meio por cento) ao mês até 10 de janeiro de 2003 e, após essa data, será aplicada a taxa de 1 % (um por cento) ao mês.</a:t>
            </a:r>
            <a:endParaRPr lang="pt-BR" sz="2000" dirty="0">
              <a:effectLst/>
            </a:endParaRPr>
          </a:p>
          <a:p>
            <a:pPr marL="0" indent="0">
              <a:buNone/>
            </a:pPr>
            <a:endParaRPr lang="pt-BR" sz="1600" dirty="0">
              <a:effectLst/>
            </a:endParaRPr>
          </a:p>
        </p:txBody>
      </p:sp>
    </p:spTree>
    <p:extLst>
      <p:ext uri="{BB962C8B-B14F-4D97-AF65-F5344CB8AC3E}">
        <p14:creationId xmlns:p14="http://schemas.microsoft.com/office/powerpoint/2010/main" val="22941242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96C0A7-24DF-894B-DA6E-7E284C0B2F5B}"/>
            </a:ext>
          </a:extLst>
        </p:cNvPr>
        <p:cNvGrpSpPr/>
        <p:nvPr/>
      </p:nvGrpSpPr>
      <p:grpSpPr>
        <a:xfrm>
          <a:off x="0" y="0"/>
          <a:ext cx="0" cy="0"/>
          <a:chOff x="0" y="0"/>
          <a:chExt cx="0" cy="0"/>
        </a:xfrm>
      </p:grpSpPr>
      <p:sp>
        <p:nvSpPr>
          <p:cNvPr id="6" name="Título 5">
            <a:extLst>
              <a:ext uri="{FF2B5EF4-FFF2-40B4-BE49-F238E27FC236}">
                <a16:creationId xmlns:a16="http://schemas.microsoft.com/office/drawing/2014/main" id="{A614129E-161E-4EB9-46C1-6B60B8B8C1E5}"/>
              </a:ext>
            </a:extLst>
          </p:cNvPr>
          <p:cNvSpPr>
            <a:spLocks noGrp="1"/>
          </p:cNvSpPr>
          <p:nvPr>
            <p:ph type="title"/>
          </p:nvPr>
        </p:nvSpPr>
        <p:spPr/>
        <p:txBody>
          <a:bodyPr>
            <a:normAutofit fontScale="90000"/>
          </a:bodyPr>
          <a:lstStyle/>
          <a:p>
            <a:pPr algn="l" rtl="0">
              <a:buNone/>
            </a:pPr>
            <a:r>
              <a:rPr lang="pt-BR" b="0" i="0" cap="all" dirty="0">
                <a:solidFill>
                  <a:srgbClr val="727176"/>
                </a:solidFill>
                <a:effectLst/>
              </a:rPr>
              <a:t>Atualização monetária e juros de mora</a:t>
            </a:r>
            <a:br>
              <a:rPr lang="pt-BR" cap="all" dirty="0">
                <a:effectLst/>
              </a:rPr>
            </a:br>
            <a:endParaRPr lang="pt-BR" dirty="0"/>
          </a:p>
        </p:txBody>
      </p:sp>
      <p:sp>
        <p:nvSpPr>
          <p:cNvPr id="7" name="Espaço Reservado para Texto 6">
            <a:extLst>
              <a:ext uri="{FF2B5EF4-FFF2-40B4-BE49-F238E27FC236}">
                <a16:creationId xmlns:a16="http://schemas.microsoft.com/office/drawing/2014/main" id="{7B8BF681-53BF-DA5D-4094-790468FD2C2C}"/>
              </a:ext>
            </a:extLst>
          </p:cNvPr>
          <p:cNvSpPr>
            <a:spLocks noGrp="1"/>
          </p:cNvSpPr>
          <p:nvPr>
            <p:ph type="body" sz="quarter" idx="10"/>
          </p:nvPr>
        </p:nvSpPr>
        <p:spPr/>
        <p:txBody>
          <a:bodyPr/>
          <a:lstStyle/>
          <a:p>
            <a:pPr marL="0" indent="0" algn="l" rtl="0">
              <a:buNone/>
            </a:pPr>
            <a:r>
              <a:rPr lang="pt-BR" sz="2000" b="1" i="0" dirty="0">
                <a:solidFill>
                  <a:srgbClr val="727176"/>
                </a:solidFill>
                <a:effectLst/>
              </a:rPr>
              <a:t>Convênio – Decreto 127/11</a:t>
            </a:r>
            <a:endParaRPr lang="pt-BR" sz="2000" dirty="0">
              <a:effectLst/>
            </a:endParaRPr>
          </a:p>
          <a:p>
            <a:pPr marL="0" indent="0">
              <a:buNone/>
            </a:pPr>
            <a:r>
              <a:rPr lang="pt-BR" sz="2000" b="1" i="0" dirty="0">
                <a:solidFill>
                  <a:srgbClr val="A1C84D"/>
                </a:solidFill>
                <a:effectLst/>
              </a:rPr>
              <a:t>Atualização monetária:</a:t>
            </a:r>
            <a:endParaRPr lang="pt-BR" sz="2000" dirty="0">
              <a:effectLst/>
            </a:endParaRPr>
          </a:p>
          <a:p>
            <a:pPr marL="0" indent="0">
              <a:buNone/>
            </a:pPr>
            <a:r>
              <a:rPr lang="pt-BR" sz="2000" b="1" i="0" dirty="0">
                <a:solidFill>
                  <a:srgbClr val="727176"/>
                </a:solidFill>
                <a:effectLst/>
              </a:rPr>
              <a:t>Data início</a:t>
            </a:r>
            <a:r>
              <a:rPr lang="pt-BR" sz="2000" b="0" i="0" dirty="0">
                <a:solidFill>
                  <a:srgbClr val="727176"/>
                </a:solidFill>
                <a:effectLst/>
              </a:rPr>
              <a:t>: incide desde o repasse do recurso.</a:t>
            </a:r>
            <a:endParaRPr lang="pt-BR" sz="2000" dirty="0">
              <a:effectLst/>
            </a:endParaRPr>
          </a:p>
          <a:p>
            <a:pPr marL="0" indent="0">
              <a:buNone/>
            </a:pPr>
            <a:r>
              <a:rPr lang="pt-BR" sz="2000" b="1" i="0" dirty="0">
                <a:solidFill>
                  <a:srgbClr val="727176"/>
                </a:solidFill>
                <a:effectLst/>
              </a:rPr>
              <a:t>Data fim:</a:t>
            </a:r>
            <a:r>
              <a:rPr lang="pt-BR" sz="2000" b="0" i="0" dirty="0">
                <a:solidFill>
                  <a:srgbClr val="727176"/>
                </a:solidFill>
                <a:effectLst/>
              </a:rPr>
              <a:t> até o recolhimento dos valores devidos, visto tratar-se de reposição do valor real da moeda. </a:t>
            </a:r>
            <a:endParaRPr lang="pt-BR" sz="2000" dirty="0">
              <a:effectLst/>
            </a:endParaRPr>
          </a:p>
          <a:p>
            <a:pPr marL="0" indent="0">
              <a:buNone/>
            </a:pPr>
            <a:endParaRPr lang="pt-BR" sz="1100" dirty="0"/>
          </a:p>
        </p:txBody>
      </p:sp>
    </p:spTree>
    <p:extLst>
      <p:ext uri="{BB962C8B-B14F-4D97-AF65-F5344CB8AC3E}">
        <p14:creationId xmlns:p14="http://schemas.microsoft.com/office/powerpoint/2010/main" val="8485564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E33EF2-71AE-6BFE-11F6-D44EBB352DD1}"/>
            </a:ext>
          </a:extLst>
        </p:cNvPr>
        <p:cNvGrpSpPr/>
        <p:nvPr/>
      </p:nvGrpSpPr>
      <p:grpSpPr>
        <a:xfrm>
          <a:off x="0" y="0"/>
          <a:ext cx="0" cy="0"/>
          <a:chOff x="0" y="0"/>
          <a:chExt cx="0" cy="0"/>
        </a:xfrm>
      </p:grpSpPr>
      <p:sp>
        <p:nvSpPr>
          <p:cNvPr id="6" name="Título 5">
            <a:extLst>
              <a:ext uri="{FF2B5EF4-FFF2-40B4-BE49-F238E27FC236}">
                <a16:creationId xmlns:a16="http://schemas.microsoft.com/office/drawing/2014/main" id="{4A54C439-F382-E1E7-6980-335D713A9FB9}"/>
              </a:ext>
            </a:extLst>
          </p:cNvPr>
          <p:cNvSpPr>
            <a:spLocks noGrp="1"/>
          </p:cNvSpPr>
          <p:nvPr>
            <p:ph type="title"/>
          </p:nvPr>
        </p:nvSpPr>
        <p:spPr/>
        <p:txBody>
          <a:bodyPr>
            <a:normAutofit fontScale="90000"/>
          </a:bodyPr>
          <a:lstStyle/>
          <a:p>
            <a:pPr algn="l" rtl="0">
              <a:buNone/>
            </a:pPr>
            <a:r>
              <a:rPr lang="pt-BR" b="0" i="0" cap="all" dirty="0">
                <a:solidFill>
                  <a:srgbClr val="727176"/>
                </a:solidFill>
                <a:effectLst/>
              </a:rPr>
              <a:t>Atualização monetária e juros de mora</a:t>
            </a:r>
            <a:br>
              <a:rPr lang="pt-BR" cap="all" dirty="0">
                <a:effectLst/>
              </a:rPr>
            </a:br>
            <a:endParaRPr lang="pt-BR" dirty="0"/>
          </a:p>
        </p:txBody>
      </p:sp>
      <p:sp>
        <p:nvSpPr>
          <p:cNvPr id="7" name="Espaço Reservado para Texto 6">
            <a:extLst>
              <a:ext uri="{FF2B5EF4-FFF2-40B4-BE49-F238E27FC236}">
                <a16:creationId xmlns:a16="http://schemas.microsoft.com/office/drawing/2014/main" id="{446D2CEE-7FC7-8D00-4C7B-99E6878D194B}"/>
              </a:ext>
            </a:extLst>
          </p:cNvPr>
          <p:cNvSpPr>
            <a:spLocks noGrp="1"/>
          </p:cNvSpPr>
          <p:nvPr>
            <p:ph type="body" sz="quarter" idx="10"/>
          </p:nvPr>
        </p:nvSpPr>
        <p:spPr/>
        <p:txBody>
          <a:bodyPr/>
          <a:lstStyle/>
          <a:p>
            <a:pPr marL="0" indent="0" algn="l" rtl="0">
              <a:buNone/>
            </a:pPr>
            <a:r>
              <a:rPr lang="pt-BR" sz="2000" b="1" i="0" dirty="0">
                <a:solidFill>
                  <a:srgbClr val="727176"/>
                </a:solidFill>
                <a:effectLst/>
              </a:rPr>
              <a:t>Convênio – Decreto 127/11</a:t>
            </a:r>
            <a:endParaRPr lang="pt-BR" sz="2000" dirty="0">
              <a:effectLst/>
            </a:endParaRPr>
          </a:p>
          <a:p>
            <a:pPr marL="0" indent="0" algn="l" rtl="0">
              <a:buNone/>
            </a:pPr>
            <a:r>
              <a:rPr lang="pt-BR" sz="2000" b="1" i="0" dirty="0">
                <a:solidFill>
                  <a:srgbClr val="A1C84D"/>
                </a:solidFill>
                <a:effectLst/>
              </a:rPr>
              <a:t>Juros de mora:</a:t>
            </a:r>
            <a:endParaRPr lang="pt-BR" sz="2000" dirty="0">
              <a:effectLst/>
            </a:endParaRPr>
          </a:p>
          <a:p>
            <a:pPr marL="0" indent="0">
              <a:buNone/>
            </a:pPr>
            <a:r>
              <a:rPr lang="pt-BR" sz="2000" b="1" i="0" dirty="0">
                <a:solidFill>
                  <a:srgbClr val="727176"/>
                </a:solidFill>
                <a:effectLst/>
              </a:rPr>
              <a:t>Data início:</a:t>
            </a:r>
            <a:r>
              <a:rPr lang="pt-BR" sz="2000" b="0" i="0" dirty="0">
                <a:solidFill>
                  <a:srgbClr val="727176"/>
                </a:solidFill>
                <a:effectLst/>
              </a:rPr>
              <a:t> a incidência ocorrerá a partir da irregularidade (ex.: pagamento de despesa não prevista no plano de trabalho, movimentação de valores para conta bancária própria do beneficiário, não devolução do saldo no encerramento da vigência).</a:t>
            </a:r>
            <a:endParaRPr lang="pt-BR" sz="2000" dirty="0">
              <a:effectLst/>
            </a:endParaRPr>
          </a:p>
          <a:p>
            <a:pPr marL="0" indent="0">
              <a:buNone/>
            </a:pPr>
            <a:r>
              <a:rPr lang="pt-BR" sz="2000" b="1" i="0" dirty="0">
                <a:solidFill>
                  <a:srgbClr val="727176"/>
                </a:solidFill>
                <a:effectLst/>
              </a:rPr>
              <a:t>Data fim:</a:t>
            </a:r>
            <a:r>
              <a:rPr lang="pt-BR" sz="2000" b="0" i="0" dirty="0">
                <a:solidFill>
                  <a:srgbClr val="727176"/>
                </a:solidFill>
                <a:effectLst/>
              </a:rPr>
              <a:t> até o recolhimento dos valores devidos.</a:t>
            </a:r>
            <a:endParaRPr lang="pt-BR" sz="2000" dirty="0">
              <a:effectLst/>
            </a:endParaRPr>
          </a:p>
          <a:p>
            <a:pPr marL="0" indent="0">
              <a:buNone/>
            </a:pPr>
            <a:endParaRPr lang="pt-BR" sz="1100" dirty="0"/>
          </a:p>
        </p:txBody>
      </p:sp>
    </p:spTree>
    <p:extLst>
      <p:ext uri="{BB962C8B-B14F-4D97-AF65-F5344CB8AC3E}">
        <p14:creationId xmlns:p14="http://schemas.microsoft.com/office/powerpoint/2010/main" val="11376058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41E06D-A7B7-B702-8896-B8A83B189099}"/>
            </a:ext>
          </a:extLst>
        </p:cNvPr>
        <p:cNvGrpSpPr/>
        <p:nvPr/>
      </p:nvGrpSpPr>
      <p:grpSpPr>
        <a:xfrm>
          <a:off x="0" y="0"/>
          <a:ext cx="0" cy="0"/>
          <a:chOff x="0" y="0"/>
          <a:chExt cx="0" cy="0"/>
        </a:xfrm>
      </p:grpSpPr>
      <p:sp>
        <p:nvSpPr>
          <p:cNvPr id="6" name="Título 5">
            <a:extLst>
              <a:ext uri="{FF2B5EF4-FFF2-40B4-BE49-F238E27FC236}">
                <a16:creationId xmlns:a16="http://schemas.microsoft.com/office/drawing/2014/main" id="{BF51CB65-A210-8718-0DC8-3737289FCFAA}"/>
              </a:ext>
            </a:extLst>
          </p:cNvPr>
          <p:cNvSpPr>
            <a:spLocks noGrp="1"/>
          </p:cNvSpPr>
          <p:nvPr>
            <p:ph type="title"/>
          </p:nvPr>
        </p:nvSpPr>
        <p:spPr/>
        <p:txBody>
          <a:bodyPr>
            <a:normAutofit fontScale="90000"/>
          </a:bodyPr>
          <a:lstStyle/>
          <a:p>
            <a:pPr algn="l" rtl="0">
              <a:buNone/>
            </a:pPr>
            <a:r>
              <a:rPr lang="pt-BR" b="0" i="0" cap="all" dirty="0">
                <a:solidFill>
                  <a:srgbClr val="727176"/>
                </a:solidFill>
                <a:effectLst/>
              </a:rPr>
              <a:t>Atualização monetária e juros de mora</a:t>
            </a:r>
            <a:br>
              <a:rPr lang="pt-BR" cap="all" dirty="0">
                <a:effectLst/>
              </a:rPr>
            </a:br>
            <a:endParaRPr lang="pt-BR" dirty="0"/>
          </a:p>
        </p:txBody>
      </p:sp>
      <p:sp>
        <p:nvSpPr>
          <p:cNvPr id="3" name="Espaço Reservado para Texto 2">
            <a:extLst>
              <a:ext uri="{FF2B5EF4-FFF2-40B4-BE49-F238E27FC236}">
                <a16:creationId xmlns:a16="http://schemas.microsoft.com/office/drawing/2014/main" id="{BB395430-EE32-8E61-0618-47F27468845F}"/>
              </a:ext>
            </a:extLst>
          </p:cNvPr>
          <p:cNvSpPr>
            <a:spLocks noGrp="1"/>
          </p:cNvSpPr>
          <p:nvPr>
            <p:ph type="body" sz="quarter" idx="10"/>
          </p:nvPr>
        </p:nvSpPr>
        <p:spPr/>
        <p:txBody>
          <a:bodyPr/>
          <a:lstStyle/>
          <a:p>
            <a:pPr marL="0" indent="0">
              <a:buNone/>
            </a:pPr>
            <a:r>
              <a:rPr lang="pt-BR" b="1" i="0" dirty="0">
                <a:solidFill>
                  <a:srgbClr val="727176"/>
                </a:solidFill>
                <a:effectLst/>
              </a:rPr>
              <a:t>ROTEIRO PRÁTICO PARA ATUALIZAÇÃO MONETÁRIA E JUROS </a:t>
            </a:r>
          </a:p>
          <a:p>
            <a:pPr marL="0" indent="0">
              <a:buNone/>
            </a:pPr>
            <a:r>
              <a:rPr lang="pt-BR" b="1" i="0" dirty="0">
                <a:solidFill>
                  <a:srgbClr val="A1C84D"/>
                </a:solidFill>
                <a:effectLst/>
              </a:rPr>
              <a:t>1º)</a:t>
            </a:r>
            <a:r>
              <a:rPr lang="pt-BR" b="0" i="0" dirty="0">
                <a:solidFill>
                  <a:srgbClr val="727176"/>
                </a:solidFill>
                <a:effectLst/>
              </a:rPr>
              <a:t> Leia e anote o dispositivo da legislação aplicável ao instrumento no que diz respeito à atualização monetária e aos juros de mora: Art. XX</a:t>
            </a:r>
            <a:endParaRPr lang="pt-BR" dirty="0">
              <a:effectLst/>
            </a:endParaRPr>
          </a:p>
          <a:p>
            <a:pPr marL="0" indent="0">
              <a:buNone/>
            </a:pPr>
            <a:r>
              <a:rPr lang="pt-BR" b="1" i="0" dirty="0">
                <a:solidFill>
                  <a:srgbClr val="A1C84D"/>
                </a:solidFill>
                <a:effectLst/>
              </a:rPr>
              <a:t>2º) </a:t>
            </a:r>
            <a:r>
              <a:rPr lang="pt-BR" b="0" i="0" dirty="0">
                <a:solidFill>
                  <a:srgbClr val="727176"/>
                </a:solidFill>
                <a:effectLst/>
              </a:rPr>
              <a:t>Anote o ano e o número da Transferência (</a:t>
            </a:r>
            <a:r>
              <a:rPr lang="pt-BR" b="0" i="0" dirty="0" err="1">
                <a:solidFill>
                  <a:srgbClr val="727176"/>
                </a:solidFill>
                <a:effectLst/>
              </a:rPr>
              <a:t>anoTRnúmero</a:t>
            </a:r>
            <a:r>
              <a:rPr lang="pt-BR" b="0" i="0" dirty="0">
                <a:solidFill>
                  <a:srgbClr val="727176"/>
                </a:solidFill>
                <a:effectLst/>
              </a:rPr>
              <a:t>):</a:t>
            </a:r>
            <a:endParaRPr lang="pt-BR" dirty="0">
              <a:effectLst/>
            </a:endParaRPr>
          </a:p>
          <a:p>
            <a:pPr marL="0" indent="0">
              <a:buNone/>
            </a:pPr>
            <a:endParaRPr lang="pt-BR" dirty="0"/>
          </a:p>
        </p:txBody>
      </p:sp>
    </p:spTree>
    <p:extLst>
      <p:ext uri="{BB962C8B-B14F-4D97-AF65-F5344CB8AC3E}">
        <p14:creationId xmlns:p14="http://schemas.microsoft.com/office/powerpoint/2010/main" val="37562831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43CCB5-4FD8-CC4A-5A8E-06F38874AF4F}"/>
            </a:ext>
          </a:extLst>
        </p:cNvPr>
        <p:cNvGrpSpPr/>
        <p:nvPr/>
      </p:nvGrpSpPr>
      <p:grpSpPr>
        <a:xfrm>
          <a:off x="0" y="0"/>
          <a:ext cx="0" cy="0"/>
          <a:chOff x="0" y="0"/>
          <a:chExt cx="0" cy="0"/>
        </a:xfrm>
      </p:grpSpPr>
      <p:sp>
        <p:nvSpPr>
          <p:cNvPr id="6" name="Título 5">
            <a:extLst>
              <a:ext uri="{FF2B5EF4-FFF2-40B4-BE49-F238E27FC236}">
                <a16:creationId xmlns:a16="http://schemas.microsoft.com/office/drawing/2014/main" id="{3601E7E0-D087-0507-9B03-BBF884522536}"/>
              </a:ext>
            </a:extLst>
          </p:cNvPr>
          <p:cNvSpPr>
            <a:spLocks noGrp="1"/>
          </p:cNvSpPr>
          <p:nvPr>
            <p:ph type="title"/>
          </p:nvPr>
        </p:nvSpPr>
        <p:spPr/>
        <p:txBody>
          <a:bodyPr>
            <a:normAutofit fontScale="90000"/>
          </a:bodyPr>
          <a:lstStyle/>
          <a:p>
            <a:pPr algn="l" rtl="0">
              <a:buNone/>
            </a:pPr>
            <a:r>
              <a:rPr lang="pt-BR" b="0" i="0" cap="all" dirty="0">
                <a:solidFill>
                  <a:srgbClr val="727176"/>
                </a:solidFill>
                <a:effectLst/>
              </a:rPr>
              <a:t>Atualização monetária e juros de mora</a:t>
            </a:r>
            <a:br>
              <a:rPr lang="pt-BR" cap="all" dirty="0">
                <a:effectLst/>
              </a:rPr>
            </a:br>
            <a:endParaRPr lang="pt-BR" dirty="0"/>
          </a:p>
        </p:txBody>
      </p:sp>
      <p:sp>
        <p:nvSpPr>
          <p:cNvPr id="3" name="Espaço Reservado para Texto 2">
            <a:extLst>
              <a:ext uri="{FF2B5EF4-FFF2-40B4-BE49-F238E27FC236}">
                <a16:creationId xmlns:a16="http://schemas.microsoft.com/office/drawing/2014/main" id="{23A61F04-F5D6-4CBB-AE48-5BBEA4DDC1B2}"/>
              </a:ext>
            </a:extLst>
          </p:cNvPr>
          <p:cNvSpPr>
            <a:spLocks noGrp="1"/>
          </p:cNvSpPr>
          <p:nvPr>
            <p:ph type="body" sz="quarter" idx="10"/>
          </p:nvPr>
        </p:nvSpPr>
        <p:spPr/>
        <p:txBody>
          <a:bodyPr>
            <a:normAutofit fontScale="92500" lnSpcReduction="10000"/>
          </a:bodyPr>
          <a:lstStyle/>
          <a:p>
            <a:pPr marL="0" indent="0">
              <a:buNone/>
            </a:pPr>
            <a:r>
              <a:rPr lang="pt-BR" b="1" i="0" dirty="0">
                <a:solidFill>
                  <a:srgbClr val="727176"/>
                </a:solidFill>
                <a:effectLst/>
              </a:rPr>
              <a:t>ROTEIRO PRÁTICO PARA ATUALIZAÇÃO MONETÁRIA E JUROS </a:t>
            </a:r>
            <a:r>
              <a:rPr lang="pt-BR" b="1" i="0" dirty="0">
                <a:solidFill>
                  <a:srgbClr val="A1C84D"/>
                </a:solidFill>
                <a:effectLst/>
              </a:rPr>
              <a:t>3º)</a:t>
            </a:r>
            <a:r>
              <a:rPr lang="pt-BR" b="0" i="0" dirty="0">
                <a:solidFill>
                  <a:srgbClr val="727176"/>
                </a:solidFill>
                <a:effectLst/>
              </a:rPr>
              <a:t> Anote dados da TR extraídos do instrumento e do módulo Transferências ou Transferências Registro:</a:t>
            </a:r>
            <a:endParaRPr lang="pt-BR" dirty="0">
              <a:effectLst/>
            </a:endParaRPr>
          </a:p>
          <a:p>
            <a:pPr algn="just" rtl="0">
              <a:buNone/>
            </a:pPr>
            <a:r>
              <a:rPr lang="pt-BR" b="1" i="0" dirty="0">
                <a:solidFill>
                  <a:srgbClr val="A1C84D"/>
                </a:solidFill>
                <a:effectLst/>
              </a:rPr>
              <a:t>3.1)</a:t>
            </a:r>
            <a:r>
              <a:rPr lang="pt-BR" b="0" i="0" dirty="0">
                <a:solidFill>
                  <a:srgbClr val="727176"/>
                </a:solidFill>
                <a:effectLst/>
              </a:rPr>
              <a:t> Situação:</a:t>
            </a:r>
            <a:endParaRPr lang="pt-BR" dirty="0">
              <a:effectLst/>
            </a:endParaRPr>
          </a:p>
          <a:p>
            <a:pPr algn="just" rtl="0">
              <a:buNone/>
            </a:pPr>
            <a:r>
              <a:rPr lang="pt-BR" b="1" i="0" dirty="0">
                <a:solidFill>
                  <a:srgbClr val="A1C84D"/>
                </a:solidFill>
                <a:effectLst/>
              </a:rPr>
              <a:t>3.2)</a:t>
            </a:r>
            <a:r>
              <a:rPr lang="pt-BR" b="0" i="0" dirty="0">
                <a:solidFill>
                  <a:srgbClr val="727176"/>
                </a:solidFill>
                <a:effectLst/>
              </a:rPr>
              <a:t> Vigência:</a:t>
            </a:r>
            <a:endParaRPr lang="pt-BR" dirty="0">
              <a:effectLst/>
            </a:endParaRPr>
          </a:p>
          <a:p>
            <a:pPr marL="0" indent="0" algn="just" rtl="0">
              <a:buNone/>
            </a:pPr>
            <a:r>
              <a:rPr lang="pt-BR" b="1" i="0" dirty="0">
                <a:solidFill>
                  <a:srgbClr val="A1C84D"/>
                </a:solidFill>
                <a:effectLst/>
              </a:rPr>
              <a:t>3.3)</a:t>
            </a:r>
            <a:r>
              <a:rPr lang="pt-BR" b="0" i="0" dirty="0">
                <a:solidFill>
                  <a:srgbClr val="727176"/>
                </a:solidFill>
                <a:effectLst/>
              </a:rPr>
              <a:t> Na funcionalidade Detalhar Proposta Transferência, na aba Recursos:</a:t>
            </a:r>
            <a:endParaRPr lang="pt-BR" dirty="0">
              <a:effectLst/>
            </a:endParaRPr>
          </a:p>
          <a:p>
            <a:pPr algn="just" rtl="0">
              <a:buNone/>
            </a:pPr>
            <a:r>
              <a:rPr lang="pt-BR" b="1" i="0" dirty="0">
                <a:solidFill>
                  <a:srgbClr val="727176"/>
                </a:solidFill>
                <a:effectLst/>
              </a:rPr>
              <a:t>a)</a:t>
            </a:r>
            <a:r>
              <a:rPr lang="pt-BR" b="0" i="0" dirty="0">
                <a:solidFill>
                  <a:srgbClr val="727176"/>
                </a:solidFill>
                <a:effectLst/>
              </a:rPr>
              <a:t> Verifique o Valor Global:</a:t>
            </a:r>
            <a:endParaRPr lang="pt-BR" dirty="0">
              <a:effectLst/>
            </a:endParaRPr>
          </a:p>
          <a:p>
            <a:pPr algn="just" rtl="0">
              <a:buNone/>
            </a:pPr>
            <a:r>
              <a:rPr lang="pt-BR" b="1" i="0" dirty="0">
                <a:solidFill>
                  <a:srgbClr val="727176"/>
                </a:solidFill>
                <a:effectLst/>
              </a:rPr>
              <a:t>b)</a:t>
            </a:r>
            <a:r>
              <a:rPr lang="pt-BR" b="0" i="0" dirty="0">
                <a:solidFill>
                  <a:srgbClr val="727176"/>
                </a:solidFill>
                <a:effectLst/>
              </a:rPr>
              <a:t> Valor Repasse e o percentual do Repasse:</a:t>
            </a:r>
            <a:endParaRPr lang="pt-BR" dirty="0">
              <a:effectLst/>
            </a:endParaRPr>
          </a:p>
          <a:p>
            <a:pPr marL="0" indent="0" algn="just" rtl="0">
              <a:buNone/>
            </a:pPr>
            <a:r>
              <a:rPr lang="pt-BR" b="1" i="0" dirty="0">
                <a:solidFill>
                  <a:srgbClr val="727176"/>
                </a:solidFill>
                <a:effectLst/>
              </a:rPr>
              <a:t>c)</a:t>
            </a:r>
            <a:r>
              <a:rPr lang="pt-BR" b="0" i="0" dirty="0">
                <a:solidFill>
                  <a:srgbClr val="727176"/>
                </a:solidFill>
                <a:effectLst/>
              </a:rPr>
              <a:t> Valor Contrapartida e o percentual da Contrapartida: </a:t>
            </a:r>
            <a:endParaRPr lang="pt-BR" dirty="0">
              <a:effectLst/>
            </a:endParaRPr>
          </a:p>
          <a:p>
            <a:pPr marL="0" indent="0">
              <a:buNone/>
            </a:pPr>
            <a:endParaRPr lang="pt-BR" dirty="0"/>
          </a:p>
        </p:txBody>
      </p:sp>
    </p:spTree>
    <p:extLst>
      <p:ext uri="{BB962C8B-B14F-4D97-AF65-F5344CB8AC3E}">
        <p14:creationId xmlns:p14="http://schemas.microsoft.com/office/powerpoint/2010/main" val="3144587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6E7060-AAD9-86E5-8CD9-060A263C4414}"/>
            </a:ext>
          </a:extLst>
        </p:cNvPr>
        <p:cNvGrpSpPr/>
        <p:nvPr/>
      </p:nvGrpSpPr>
      <p:grpSpPr>
        <a:xfrm>
          <a:off x="0" y="0"/>
          <a:ext cx="0" cy="0"/>
          <a:chOff x="0" y="0"/>
          <a:chExt cx="0" cy="0"/>
        </a:xfrm>
      </p:grpSpPr>
      <p:sp>
        <p:nvSpPr>
          <p:cNvPr id="6" name="Título 5">
            <a:extLst>
              <a:ext uri="{FF2B5EF4-FFF2-40B4-BE49-F238E27FC236}">
                <a16:creationId xmlns:a16="http://schemas.microsoft.com/office/drawing/2014/main" id="{87F92692-05FD-4FA3-5922-99F632A9D789}"/>
              </a:ext>
            </a:extLst>
          </p:cNvPr>
          <p:cNvSpPr>
            <a:spLocks noGrp="1"/>
          </p:cNvSpPr>
          <p:nvPr>
            <p:ph type="title"/>
          </p:nvPr>
        </p:nvSpPr>
        <p:spPr/>
        <p:txBody>
          <a:bodyPr>
            <a:normAutofit fontScale="90000"/>
          </a:bodyPr>
          <a:lstStyle/>
          <a:p>
            <a:pPr algn="l" rtl="0">
              <a:buNone/>
            </a:pPr>
            <a:r>
              <a:rPr lang="pt-BR" b="0" i="0" cap="all" dirty="0">
                <a:solidFill>
                  <a:srgbClr val="727176"/>
                </a:solidFill>
                <a:effectLst/>
              </a:rPr>
              <a:t>Atualização monetária e juros de mora</a:t>
            </a:r>
            <a:br>
              <a:rPr lang="pt-BR" cap="all" dirty="0">
                <a:effectLst/>
              </a:rPr>
            </a:br>
            <a:endParaRPr lang="pt-BR" dirty="0"/>
          </a:p>
        </p:txBody>
      </p:sp>
      <p:sp>
        <p:nvSpPr>
          <p:cNvPr id="3" name="Espaço Reservado para Texto 2">
            <a:extLst>
              <a:ext uri="{FF2B5EF4-FFF2-40B4-BE49-F238E27FC236}">
                <a16:creationId xmlns:a16="http://schemas.microsoft.com/office/drawing/2014/main" id="{A6F2A649-BF79-DA27-967D-D788B53FBD0B}"/>
              </a:ext>
            </a:extLst>
          </p:cNvPr>
          <p:cNvSpPr>
            <a:spLocks noGrp="1"/>
          </p:cNvSpPr>
          <p:nvPr>
            <p:ph type="body" sz="quarter" idx="10"/>
          </p:nvPr>
        </p:nvSpPr>
        <p:spPr/>
        <p:txBody>
          <a:bodyPr/>
          <a:lstStyle/>
          <a:p>
            <a:pPr marL="0" indent="0">
              <a:buNone/>
            </a:pPr>
            <a:r>
              <a:rPr lang="pt-BR" b="1" i="0" dirty="0">
                <a:solidFill>
                  <a:srgbClr val="727176"/>
                </a:solidFill>
                <a:effectLst/>
              </a:rPr>
              <a:t>ROTEIRO PRÁTICO PARA ATUALIZAÇÃO MONETÁRIA E JUROS </a:t>
            </a:r>
          </a:p>
          <a:p>
            <a:pPr marL="0" indent="0">
              <a:buNone/>
            </a:pPr>
            <a:r>
              <a:rPr lang="pt-BR" b="1" i="0" dirty="0">
                <a:solidFill>
                  <a:srgbClr val="A1C84D"/>
                </a:solidFill>
                <a:effectLst/>
              </a:rPr>
              <a:t>3.4)</a:t>
            </a:r>
            <a:r>
              <a:rPr lang="pt-BR" b="0" i="0" dirty="0">
                <a:solidFill>
                  <a:srgbClr val="727176"/>
                </a:solidFill>
                <a:effectLst/>
              </a:rPr>
              <a:t> Na funcionalidade Listar Plano de Trabalho Transferência, na aba financeiro:</a:t>
            </a:r>
            <a:endParaRPr lang="pt-BR" dirty="0">
              <a:effectLst/>
            </a:endParaRPr>
          </a:p>
          <a:p>
            <a:pPr algn="just" rtl="0">
              <a:buNone/>
            </a:pPr>
            <a:r>
              <a:rPr lang="pt-BR" b="1" i="0" dirty="0">
                <a:solidFill>
                  <a:srgbClr val="727176"/>
                </a:solidFill>
                <a:effectLst/>
              </a:rPr>
              <a:t>a) </a:t>
            </a:r>
            <a:r>
              <a:rPr lang="pt-BR" b="0" i="0" dirty="0">
                <a:solidFill>
                  <a:srgbClr val="727176"/>
                </a:solidFill>
                <a:effectLst/>
              </a:rPr>
              <a:t>Valor Repassado R$ e data de cada repasse:</a:t>
            </a:r>
            <a:endParaRPr lang="pt-BR" dirty="0">
              <a:effectLst/>
            </a:endParaRPr>
          </a:p>
          <a:p>
            <a:pPr marL="0" indent="0" algn="just" rtl="0">
              <a:buNone/>
            </a:pPr>
            <a:r>
              <a:rPr lang="pt-BR" b="1" i="0" dirty="0">
                <a:solidFill>
                  <a:srgbClr val="727176"/>
                </a:solidFill>
                <a:effectLst/>
              </a:rPr>
              <a:t>b) </a:t>
            </a:r>
            <a:r>
              <a:rPr lang="pt-BR" b="0" i="0" dirty="0">
                <a:solidFill>
                  <a:srgbClr val="727176"/>
                </a:solidFill>
                <a:effectLst/>
              </a:rPr>
              <a:t>Contrapartida Aportada R$ e data em que foi aportada:</a:t>
            </a:r>
            <a:endParaRPr lang="pt-BR" dirty="0">
              <a:effectLst/>
            </a:endParaRPr>
          </a:p>
          <a:p>
            <a:pPr marL="0" indent="0">
              <a:buNone/>
            </a:pPr>
            <a:endParaRPr lang="pt-BR" dirty="0"/>
          </a:p>
        </p:txBody>
      </p:sp>
    </p:spTree>
    <p:extLst>
      <p:ext uri="{BB962C8B-B14F-4D97-AF65-F5344CB8AC3E}">
        <p14:creationId xmlns:p14="http://schemas.microsoft.com/office/powerpoint/2010/main" val="39018156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1A970C-A65F-A682-89C8-6BF3DCB1F7B7}"/>
            </a:ext>
          </a:extLst>
        </p:cNvPr>
        <p:cNvGrpSpPr/>
        <p:nvPr/>
      </p:nvGrpSpPr>
      <p:grpSpPr>
        <a:xfrm>
          <a:off x="0" y="0"/>
          <a:ext cx="0" cy="0"/>
          <a:chOff x="0" y="0"/>
          <a:chExt cx="0" cy="0"/>
        </a:xfrm>
      </p:grpSpPr>
      <p:sp>
        <p:nvSpPr>
          <p:cNvPr id="6" name="Título 5">
            <a:extLst>
              <a:ext uri="{FF2B5EF4-FFF2-40B4-BE49-F238E27FC236}">
                <a16:creationId xmlns:a16="http://schemas.microsoft.com/office/drawing/2014/main" id="{A8EC9F77-ABBE-DCCB-7A53-B007C5A40DE8}"/>
              </a:ext>
            </a:extLst>
          </p:cNvPr>
          <p:cNvSpPr>
            <a:spLocks noGrp="1"/>
          </p:cNvSpPr>
          <p:nvPr>
            <p:ph type="title"/>
          </p:nvPr>
        </p:nvSpPr>
        <p:spPr/>
        <p:txBody>
          <a:bodyPr>
            <a:normAutofit fontScale="90000"/>
          </a:bodyPr>
          <a:lstStyle/>
          <a:p>
            <a:pPr algn="l" rtl="0">
              <a:buNone/>
            </a:pPr>
            <a:r>
              <a:rPr lang="pt-BR" b="0" i="0" cap="all" dirty="0">
                <a:solidFill>
                  <a:srgbClr val="727176"/>
                </a:solidFill>
                <a:effectLst/>
              </a:rPr>
              <a:t>Atualização monetária e juros de mora</a:t>
            </a:r>
            <a:br>
              <a:rPr lang="pt-BR" cap="all" dirty="0">
                <a:effectLst/>
              </a:rPr>
            </a:br>
            <a:endParaRPr lang="pt-BR" dirty="0"/>
          </a:p>
        </p:txBody>
      </p:sp>
      <p:sp>
        <p:nvSpPr>
          <p:cNvPr id="4" name="Espaço Reservado para Texto 3">
            <a:extLst>
              <a:ext uri="{FF2B5EF4-FFF2-40B4-BE49-F238E27FC236}">
                <a16:creationId xmlns:a16="http://schemas.microsoft.com/office/drawing/2014/main" id="{25CC367C-4B04-0639-D5D6-08590BB27A5E}"/>
              </a:ext>
            </a:extLst>
          </p:cNvPr>
          <p:cNvSpPr>
            <a:spLocks noGrp="1"/>
          </p:cNvSpPr>
          <p:nvPr>
            <p:ph type="body" sz="quarter" idx="10"/>
          </p:nvPr>
        </p:nvSpPr>
        <p:spPr/>
        <p:txBody>
          <a:bodyPr/>
          <a:lstStyle/>
          <a:p>
            <a:pPr marL="0" indent="0">
              <a:buNone/>
            </a:pPr>
            <a:r>
              <a:rPr lang="pt-BR" b="1" i="0" dirty="0">
                <a:solidFill>
                  <a:srgbClr val="A1C84D"/>
                </a:solidFill>
                <a:effectLst/>
              </a:rPr>
              <a:t>3.5)</a:t>
            </a:r>
            <a:r>
              <a:rPr lang="pt-BR" b="0" i="0" dirty="0">
                <a:solidFill>
                  <a:srgbClr val="727176"/>
                </a:solidFill>
                <a:effectLst/>
              </a:rPr>
              <a:t> Na proposta, na aba Despesas:</a:t>
            </a:r>
            <a:endParaRPr lang="pt-BR" dirty="0">
              <a:effectLst/>
            </a:endParaRPr>
          </a:p>
          <a:p>
            <a:pPr lvl="1">
              <a:buNone/>
            </a:pPr>
            <a:r>
              <a:rPr lang="pt-BR" b="1" i="0" dirty="0">
                <a:solidFill>
                  <a:srgbClr val="727176"/>
                </a:solidFill>
                <a:effectLst/>
              </a:rPr>
              <a:t>a)</a:t>
            </a:r>
            <a:r>
              <a:rPr lang="pt-BR" b="0" i="0" dirty="0">
                <a:solidFill>
                  <a:srgbClr val="727176"/>
                </a:solidFill>
                <a:effectLst/>
              </a:rPr>
              <a:t> Verifique a Classificação Orçamentária:</a:t>
            </a:r>
            <a:endParaRPr lang="pt-BR" dirty="0">
              <a:effectLst/>
            </a:endParaRPr>
          </a:p>
          <a:p>
            <a:pPr lvl="1">
              <a:buNone/>
            </a:pPr>
            <a:r>
              <a:rPr lang="pt-BR" b="1" i="0" dirty="0">
                <a:solidFill>
                  <a:srgbClr val="727176"/>
                </a:solidFill>
                <a:effectLst/>
              </a:rPr>
              <a:t>b)</a:t>
            </a:r>
            <a:r>
              <a:rPr lang="pt-BR" b="0" i="0" dirty="0">
                <a:solidFill>
                  <a:srgbClr val="727176"/>
                </a:solidFill>
                <a:effectLst/>
              </a:rPr>
              <a:t> Descrição do Material/Serviço/Obra:</a:t>
            </a:r>
            <a:endParaRPr lang="pt-BR" dirty="0">
              <a:effectLst/>
            </a:endParaRPr>
          </a:p>
          <a:p>
            <a:pPr marL="457200" lvl="1" indent="0">
              <a:buNone/>
            </a:pPr>
            <a:r>
              <a:rPr lang="pt-BR" b="1" i="0" dirty="0">
                <a:solidFill>
                  <a:srgbClr val="727176"/>
                </a:solidFill>
                <a:effectLst/>
              </a:rPr>
              <a:t>c)</a:t>
            </a:r>
            <a:r>
              <a:rPr lang="pt-BR" b="0" i="0" dirty="0">
                <a:solidFill>
                  <a:srgbClr val="727176"/>
                </a:solidFill>
                <a:effectLst/>
              </a:rPr>
              <a:t> Valor R$</a:t>
            </a:r>
            <a:endParaRPr lang="pt-BR" dirty="0">
              <a:effectLst/>
            </a:endParaRPr>
          </a:p>
          <a:p>
            <a:pPr marL="0" indent="0">
              <a:buNone/>
            </a:pPr>
            <a:r>
              <a:rPr lang="pt-BR" b="1" i="0" dirty="0">
                <a:solidFill>
                  <a:srgbClr val="A1C84D"/>
                </a:solidFill>
                <a:effectLst/>
              </a:rPr>
              <a:t>3.6)</a:t>
            </a:r>
            <a:r>
              <a:rPr lang="pt-BR" b="0" i="0" dirty="0">
                <a:solidFill>
                  <a:srgbClr val="727176"/>
                </a:solidFill>
                <a:effectLst/>
              </a:rPr>
              <a:t> Prazo para entrega da Prestação de Contas Parcial:</a:t>
            </a:r>
            <a:endParaRPr lang="pt-BR" dirty="0">
              <a:effectLst/>
            </a:endParaRPr>
          </a:p>
          <a:p>
            <a:pPr marL="0" indent="0">
              <a:buNone/>
            </a:pPr>
            <a:r>
              <a:rPr lang="pt-BR" b="1" i="0" dirty="0">
                <a:solidFill>
                  <a:srgbClr val="A1C84D"/>
                </a:solidFill>
                <a:effectLst/>
              </a:rPr>
              <a:t>3.7)</a:t>
            </a:r>
            <a:r>
              <a:rPr lang="pt-BR" b="0" i="0" dirty="0">
                <a:solidFill>
                  <a:srgbClr val="727176"/>
                </a:solidFill>
                <a:effectLst/>
              </a:rPr>
              <a:t> Na funcionalidade Listar Prestação de Contas Parcial:</a:t>
            </a:r>
            <a:endParaRPr lang="pt-BR" dirty="0">
              <a:effectLst/>
            </a:endParaRPr>
          </a:p>
          <a:p>
            <a:pPr lvl="1" algn="just">
              <a:buNone/>
            </a:pPr>
            <a:r>
              <a:rPr lang="pt-BR" b="1" i="0" dirty="0">
                <a:solidFill>
                  <a:srgbClr val="727176"/>
                </a:solidFill>
                <a:effectLst/>
              </a:rPr>
              <a:t>a)</a:t>
            </a:r>
            <a:r>
              <a:rPr lang="pt-BR" b="0" i="0" dirty="0">
                <a:solidFill>
                  <a:srgbClr val="727176"/>
                </a:solidFill>
                <a:effectLst/>
              </a:rPr>
              <a:t> Data do recebimento:</a:t>
            </a:r>
            <a:endParaRPr lang="pt-BR" dirty="0">
              <a:effectLst/>
            </a:endParaRPr>
          </a:p>
          <a:p>
            <a:pPr lvl="1" algn="just">
              <a:buNone/>
            </a:pPr>
            <a:r>
              <a:rPr lang="pt-BR" b="1" i="0" dirty="0">
                <a:solidFill>
                  <a:srgbClr val="727176"/>
                </a:solidFill>
                <a:effectLst/>
              </a:rPr>
              <a:t>b)</a:t>
            </a:r>
            <a:r>
              <a:rPr lang="pt-BR" b="0" i="0" dirty="0">
                <a:solidFill>
                  <a:srgbClr val="727176"/>
                </a:solidFill>
                <a:effectLst/>
              </a:rPr>
              <a:t> Analisar os ingressos e rendimentos de aplicação financeira; e</a:t>
            </a:r>
            <a:endParaRPr lang="pt-BR" dirty="0">
              <a:effectLst/>
            </a:endParaRPr>
          </a:p>
          <a:p>
            <a:pPr lvl="1" algn="just">
              <a:buNone/>
            </a:pPr>
            <a:r>
              <a:rPr lang="pt-BR" b="1" i="0" dirty="0">
                <a:solidFill>
                  <a:srgbClr val="727176"/>
                </a:solidFill>
                <a:effectLst/>
              </a:rPr>
              <a:t>c)</a:t>
            </a:r>
            <a:r>
              <a:rPr lang="pt-BR" b="0" i="0" dirty="0">
                <a:solidFill>
                  <a:srgbClr val="727176"/>
                </a:solidFill>
                <a:effectLst/>
              </a:rPr>
              <a:t> Analisar os dispêndios considerando as despesas da proposta; e</a:t>
            </a:r>
            <a:endParaRPr lang="pt-BR" dirty="0">
              <a:effectLst/>
            </a:endParaRPr>
          </a:p>
          <a:p>
            <a:pPr marL="457200" lvl="1" indent="0" algn="just">
              <a:buNone/>
            </a:pPr>
            <a:r>
              <a:rPr lang="pt-BR" b="1" i="0" dirty="0">
                <a:solidFill>
                  <a:srgbClr val="727176"/>
                </a:solidFill>
                <a:effectLst/>
              </a:rPr>
              <a:t>d)</a:t>
            </a:r>
            <a:r>
              <a:rPr lang="pt-BR" b="0" i="0" dirty="0">
                <a:solidFill>
                  <a:srgbClr val="727176"/>
                </a:solidFill>
                <a:effectLst/>
              </a:rPr>
              <a:t> Confirme os valores na documentação inserida no SGP-e.</a:t>
            </a:r>
            <a:endParaRPr lang="pt-BR" dirty="0">
              <a:effectLst/>
            </a:endParaRPr>
          </a:p>
          <a:p>
            <a:endParaRPr lang="pt-BR" dirty="0"/>
          </a:p>
        </p:txBody>
      </p:sp>
    </p:spTree>
    <p:extLst>
      <p:ext uri="{BB962C8B-B14F-4D97-AF65-F5344CB8AC3E}">
        <p14:creationId xmlns:p14="http://schemas.microsoft.com/office/powerpoint/2010/main" val="32907555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a:extLst>
              <a:ext uri="{FF2B5EF4-FFF2-40B4-BE49-F238E27FC236}">
                <a16:creationId xmlns:a16="http://schemas.microsoft.com/office/drawing/2014/main" id="{6312F4A6-1A85-1050-B2CF-E8C273347C46}"/>
              </a:ext>
            </a:extLst>
          </p:cNvPr>
          <p:cNvSpPr>
            <a:spLocks noGrp="1"/>
          </p:cNvSpPr>
          <p:nvPr>
            <p:ph type="title"/>
          </p:nvPr>
        </p:nvSpPr>
        <p:spPr/>
        <p:txBody>
          <a:bodyPr>
            <a:normAutofit fontScale="90000"/>
          </a:bodyPr>
          <a:lstStyle/>
          <a:p>
            <a:pPr algn="l" rtl="0">
              <a:buNone/>
            </a:pPr>
            <a:r>
              <a:rPr lang="pt-BR" b="0" i="0" cap="all" dirty="0">
                <a:solidFill>
                  <a:srgbClr val="727176"/>
                </a:solidFill>
                <a:effectLst/>
              </a:rPr>
              <a:t>Atualização monetária e juros de mora</a:t>
            </a:r>
            <a:br>
              <a:rPr lang="pt-BR" cap="all" dirty="0">
                <a:effectLst/>
              </a:rPr>
            </a:br>
            <a:endParaRPr lang="pt-BR" dirty="0"/>
          </a:p>
        </p:txBody>
      </p:sp>
      <p:sp>
        <p:nvSpPr>
          <p:cNvPr id="7" name="Espaço Reservado para Texto 6">
            <a:extLst>
              <a:ext uri="{FF2B5EF4-FFF2-40B4-BE49-F238E27FC236}">
                <a16:creationId xmlns:a16="http://schemas.microsoft.com/office/drawing/2014/main" id="{4C3E2DAA-CF05-49AC-3CB2-D30E6E450EE9}"/>
              </a:ext>
            </a:extLst>
          </p:cNvPr>
          <p:cNvSpPr>
            <a:spLocks noGrp="1"/>
          </p:cNvSpPr>
          <p:nvPr>
            <p:ph type="body" sz="quarter" idx="10"/>
          </p:nvPr>
        </p:nvSpPr>
        <p:spPr/>
        <p:txBody>
          <a:bodyPr/>
          <a:lstStyle/>
          <a:p>
            <a:pPr marL="0" indent="0" algn="just">
              <a:buNone/>
            </a:pPr>
            <a:r>
              <a:rPr lang="pt-BR" sz="2000" b="1" dirty="0">
                <a:solidFill>
                  <a:srgbClr val="A1C84D"/>
                </a:solidFill>
              </a:rPr>
              <a:t>Atualização Monetária: </a:t>
            </a:r>
            <a:r>
              <a:rPr lang="pt-BR" sz="2000" dirty="0">
                <a:solidFill>
                  <a:srgbClr val="727176"/>
                </a:solidFill>
              </a:rPr>
              <a:t>Processo </a:t>
            </a:r>
            <a:r>
              <a:rPr lang="pt-BR" sz="2000" dirty="0">
                <a:solidFill>
                  <a:schemeClr val="tx1">
                    <a:lumMod val="50000"/>
                    <a:lumOff val="50000"/>
                  </a:schemeClr>
                </a:solidFill>
              </a:rPr>
              <a:t>de correção de valores ao longo do tempo, considerando a perda do poder aquisitivo da moeda.</a:t>
            </a:r>
          </a:p>
          <a:p>
            <a:pPr marL="0" indent="0" algn="just">
              <a:buNone/>
            </a:pPr>
            <a:r>
              <a:rPr lang="pt-BR" sz="2000" dirty="0">
                <a:solidFill>
                  <a:srgbClr val="727176"/>
                </a:solidFill>
              </a:rPr>
              <a:t>São ajustes contábeis e financeiros, realizados com o intuito de demonstrar os preços de aquisição em </a:t>
            </a:r>
            <a:r>
              <a:rPr lang="pt-BR" sz="2000" dirty="0">
                <a:solidFill>
                  <a:srgbClr val="727176"/>
                </a:solidFill>
                <a:hlinkClick r:id="rId2">
                  <a:extLst>
                    <a:ext uri="{A12FA001-AC4F-418D-AE19-62706E023703}">
                      <ahyp:hlinkClr xmlns:ahyp="http://schemas.microsoft.com/office/drawing/2018/hyperlinkcolor" val="tx"/>
                    </a:ext>
                  </a:extLst>
                </a:hlinkClick>
              </a:rPr>
              <a:t>moeda</a:t>
            </a:r>
            <a:r>
              <a:rPr lang="pt-BR" sz="2000" dirty="0">
                <a:solidFill>
                  <a:srgbClr val="727176"/>
                </a:solidFill>
              </a:rPr>
              <a:t> em circulação no país (atualmente o </a:t>
            </a:r>
            <a:r>
              <a:rPr lang="pt-BR" sz="2000" dirty="0">
                <a:solidFill>
                  <a:srgbClr val="727176"/>
                </a:solidFill>
                <a:hlinkClick r:id="rId3">
                  <a:extLst>
                    <a:ext uri="{A12FA001-AC4F-418D-AE19-62706E023703}">
                      <ahyp:hlinkClr xmlns:ahyp="http://schemas.microsoft.com/office/drawing/2018/hyperlinkcolor" val="tx"/>
                    </a:ext>
                  </a:extLst>
                </a:hlinkClick>
              </a:rPr>
              <a:t>Real</a:t>
            </a:r>
            <a:r>
              <a:rPr lang="pt-BR" sz="2000" dirty="0">
                <a:solidFill>
                  <a:srgbClr val="727176"/>
                </a:solidFill>
              </a:rPr>
              <a:t>), em relação ao valor de outras moedas (ajuste cambial) ou índices de </a:t>
            </a:r>
            <a:r>
              <a:rPr lang="pt-BR" sz="2000" dirty="0">
                <a:solidFill>
                  <a:srgbClr val="727176"/>
                </a:solidFill>
                <a:hlinkClick r:id="rId4">
                  <a:extLst>
                    <a:ext uri="{A12FA001-AC4F-418D-AE19-62706E023703}">
                      <ahyp:hlinkClr xmlns:ahyp="http://schemas.microsoft.com/office/drawing/2018/hyperlinkcolor" val="tx"/>
                    </a:ext>
                  </a:extLst>
                </a:hlinkClick>
              </a:rPr>
              <a:t>inflação</a:t>
            </a:r>
            <a:r>
              <a:rPr lang="pt-BR" sz="2000" dirty="0">
                <a:solidFill>
                  <a:srgbClr val="727176"/>
                </a:solidFill>
              </a:rPr>
              <a:t> ou cotação do </a:t>
            </a:r>
            <a:r>
              <a:rPr lang="pt-BR" sz="2000" dirty="0">
                <a:solidFill>
                  <a:srgbClr val="727176"/>
                </a:solidFill>
                <a:hlinkClick r:id="rId5">
                  <a:extLst>
                    <a:ext uri="{A12FA001-AC4F-418D-AE19-62706E023703}">
                      <ahyp:hlinkClr xmlns:ahyp="http://schemas.microsoft.com/office/drawing/2018/hyperlinkcolor" val="tx"/>
                    </a:ext>
                  </a:extLst>
                </a:hlinkClick>
              </a:rPr>
              <a:t>mercado</a:t>
            </a:r>
            <a:r>
              <a:rPr lang="pt-BR" sz="2000" dirty="0">
                <a:solidFill>
                  <a:srgbClr val="727176"/>
                </a:solidFill>
              </a:rPr>
              <a:t> financeiro.</a:t>
            </a:r>
          </a:p>
          <a:p>
            <a:pPr marL="0" indent="0" algn="just">
              <a:buNone/>
            </a:pPr>
            <a:r>
              <a:rPr lang="pt-BR" sz="2000" dirty="0">
                <a:solidFill>
                  <a:srgbClr val="727176"/>
                </a:solidFill>
              </a:rPr>
              <a:t>É um ajuste feito </a:t>
            </a:r>
            <a:r>
              <a:rPr lang="pt-BR" sz="2000" dirty="0">
                <a:solidFill>
                  <a:schemeClr val="tx1">
                    <a:lumMod val="50000"/>
                    <a:lumOff val="50000"/>
                  </a:schemeClr>
                </a:solidFill>
              </a:rPr>
              <a:t>periodicamente</a:t>
            </a:r>
            <a:r>
              <a:rPr lang="pt-BR" sz="2000" dirty="0">
                <a:solidFill>
                  <a:srgbClr val="727176"/>
                </a:solidFill>
              </a:rPr>
              <a:t> de certos valores na economia tendo em base o valor da inflação de um período, objetivando compensar a perda de valor da moeda.</a:t>
            </a:r>
          </a:p>
          <a:p>
            <a:pPr marL="0" indent="0">
              <a:buNone/>
            </a:pPr>
            <a:endParaRPr lang="pt-BR" sz="1600" dirty="0"/>
          </a:p>
        </p:txBody>
      </p:sp>
    </p:spTree>
    <p:extLst>
      <p:ext uri="{BB962C8B-B14F-4D97-AF65-F5344CB8AC3E}">
        <p14:creationId xmlns:p14="http://schemas.microsoft.com/office/powerpoint/2010/main" val="785101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939AB-1521-1B39-A6CA-4F4F7095C411}"/>
            </a:ext>
          </a:extLst>
        </p:cNvPr>
        <p:cNvGrpSpPr/>
        <p:nvPr/>
      </p:nvGrpSpPr>
      <p:grpSpPr>
        <a:xfrm>
          <a:off x="0" y="0"/>
          <a:ext cx="0" cy="0"/>
          <a:chOff x="0" y="0"/>
          <a:chExt cx="0" cy="0"/>
        </a:xfrm>
      </p:grpSpPr>
      <p:sp>
        <p:nvSpPr>
          <p:cNvPr id="6" name="Título 5">
            <a:extLst>
              <a:ext uri="{FF2B5EF4-FFF2-40B4-BE49-F238E27FC236}">
                <a16:creationId xmlns:a16="http://schemas.microsoft.com/office/drawing/2014/main" id="{968230A8-07D0-C8F5-2EF4-44053C065A21}"/>
              </a:ext>
            </a:extLst>
          </p:cNvPr>
          <p:cNvSpPr>
            <a:spLocks noGrp="1"/>
          </p:cNvSpPr>
          <p:nvPr>
            <p:ph type="title"/>
          </p:nvPr>
        </p:nvSpPr>
        <p:spPr/>
        <p:txBody>
          <a:bodyPr>
            <a:normAutofit fontScale="90000"/>
          </a:bodyPr>
          <a:lstStyle/>
          <a:p>
            <a:pPr algn="l" rtl="0">
              <a:buNone/>
            </a:pPr>
            <a:r>
              <a:rPr lang="pt-BR" b="0" i="0" cap="all" dirty="0">
                <a:solidFill>
                  <a:srgbClr val="727176"/>
                </a:solidFill>
                <a:effectLst/>
              </a:rPr>
              <a:t>Atualização monetária e juros de mora</a:t>
            </a:r>
            <a:br>
              <a:rPr lang="pt-BR" cap="all" dirty="0">
                <a:effectLst/>
              </a:rPr>
            </a:br>
            <a:endParaRPr lang="pt-BR" dirty="0"/>
          </a:p>
        </p:txBody>
      </p:sp>
      <p:sp>
        <p:nvSpPr>
          <p:cNvPr id="3" name="Espaço Reservado para Texto 2">
            <a:extLst>
              <a:ext uri="{FF2B5EF4-FFF2-40B4-BE49-F238E27FC236}">
                <a16:creationId xmlns:a16="http://schemas.microsoft.com/office/drawing/2014/main" id="{BF10FC36-F57E-B240-71CB-0247ECA5E946}"/>
              </a:ext>
            </a:extLst>
          </p:cNvPr>
          <p:cNvSpPr>
            <a:spLocks noGrp="1"/>
          </p:cNvSpPr>
          <p:nvPr>
            <p:ph type="body" sz="quarter" idx="10"/>
          </p:nvPr>
        </p:nvSpPr>
        <p:spPr/>
        <p:txBody>
          <a:bodyPr/>
          <a:lstStyle/>
          <a:p>
            <a:r>
              <a:rPr lang="pt-BR" b="1" i="0" dirty="0">
                <a:solidFill>
                  <a:srgbClr val="A1C84D"/>
                </a:solidFill>
                <a:effectLst/>
              </a:rPr>
              <a:t>3.8)</a:t>
            </a:r>
            <a:r>
              <a:rPr lang="pt-BR" b="0" i="0" dirty="0">
                <a:solidFill>
                  <a:srgbClr val="727176"/>
                </a:solidFill>
                <a:effectLst/>
              </a:rPr>
              <a:t> Na funcionalidade Listar Prestação de Contas Final:</a:t>
            </a:r>
            <a:endParaRPr lang="pt-BR" dirty="0">
              <a:effectLst/>
            </a:endParaRPr>
          </a:p>
          <a:p>
            <a:pPr algn="just" rtl="0">
              <a:buNone/>
            </a:pPr>
            <a:r>
              <a:rPr lang="pt-BR" b="1" i="0" dirty="0">
                <a:solidFill>
                  <a:srgbClr val="727176"/>
                </a:solidFill>
                <a:effectLst/>
              </a:rPr>
              <a:t>a)</a:t>
            </a:r>
            <a:r>
              <a:rPr lang="pt-BR" b="0" i="0" dirty="0">
                <a:solidFill>
                  <a:srgbClr val="727176"/>
                </a:solidFill>
                <a:effectLst/>
              </a:rPr>
              <a:t> Data Recebimento:</a:t>
            </a:r>
            <a:endParaRPr lang="pt-BR" dirty="0">
              <a:effectLst/>
            </a:endParaRPr>
          </a:p>
          <a:p>
            <a:pPr marL="0" indent="0" algn="just" rtl="0">
              <a:buNone/>
            </a:pPr>
            <a:r>
              <a:rPr lang="pt-BR" b="1" i="0" dirty="0">
                <a:solidFill>
                  <a:srgbClr val="727176"/>
                </a:solidFill>
                <a:effectLst/>
              </a:rPr>
              <a:t>b)</a:t>
            </a:r>
            <a:r>
              <a:rPr lang="pt-BR" b="0" i="0" dirty="0">
                <a:solidFill>
                  <a:srgbClr val="727176"/>
                </a:solidFill>
                <a:effectLst/>
              </a:rPr>
              <a:t> Ler o conteúdo das abas, em especial, a aba Situação.</a:t>
            </a:r>
            <a:endParaRPr lang="pt-BR" dirty="0">
              <a:effectLst/>
            </a:endParaRPr>
          </a:p>
          <a:p>
            <a:pPr marL="0" indent="0">
              <a:buNone/>
            </a:pPr>
            <a:r>
              <a:rPr lang="pt-BR" b="1" i="0" dirty="0">
                <a:solidFill>
                  <a:srgbClr val="A1C84D"/>
                </a:solidFill>
                <a:effectLst/>
              </a:rPr>
              <a:t>4º)</a:t>
            </a:r>
            <a:r>
              <a:rPr lang="pt-BR" b="0" i="0" dirty="0">
                <a:solidFill>
                  <a:srgbClr val="727176"/>
                </a:solidFill>
                <a:effectLst/>
              </a:rPr>
              <a:t> Acessar: </a:t>
            </a:r>
            <a:r>
              <a:rPr lang="pt-BR" b="1" i="0" dirty="0">
                <a:solidFill>
                  <a:srgbClr val="4C9DCD"/>
                </a:solidFill>
                <a:effectLst/>
              </a:rPr>
              <a:t>https://www.tjsc.jus.br/web/processo-eletronico-eproc/contadoria-judicial-estadual</a:t>
            </a:r>
            <a:endParaRPr lang="pt-BR" dirty="0">
              <a:effectLst/>
            </a:endParaRPr>
          </a:p>
          <a:p>
            <a:endParaRPr lang="pt-BR" dirty="0"/>
          </a:p>
        </p:txBody>
      </p:sp>
    </p:spTree>
    <p:extLst>
      <p:ext uri="{BB962C8B-B14F-4D97-AF65-F5344CB8AC3E}">
        <p14:creationId xmlns:p14="http://schemas.microsoft.com/office/powerpoint/2010/main" val="27368441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F674E4-D40B-1396-5E9B-7FB65F014A0C}"/>
              </a:ext>
            </a:extLst>
          </p:cNvPr>
          <p:cNvSpPr>
            <a:spLocks noGrp="1"/>
          </p:cNvSpPr>
          <p:nvPr>
            <p:ph type="title"/>
          </p:nvPr>
        </p:nvSpPr>
        <p:spPr/>
        <p:txBody>
          <a:bodyPr/>
          <a:lstStyle/>
          <a:p>
            <a:endParaRPr lang="pt-BR"/>
          </a:p>
        </p:txBody>
      </p:sp>
      <p:sp>
        <p:nvSpPr>
          <p:cNvPr id="3" name="Espaço Reservado para Tabela 2">
            <a:extLst>
              <a:ext uri="{FF2B5EF4-FFF2-40B4-BE49-F238E27FC236}">
                <a16:creationId xmlns:a16="http://schemas.microsoft.com/office/drawing/2014/main" id="{F03CCF4D-32AF-0533-D342-4913CD8C6916}"/>
              </a:ext>
            </a:extLst>
          </p:cNvPr>
          <p:cNvSpPr>
            <a:spLocks noGrp="1"/>
          </p:cNvSpPr>
          <p:nvPr>
            <p:ph type="tbl" sz="quarter" idx="10"/>
          </p:nvPr>
        </p:nvSpPr>
        <p:spPr/>
        <p:txBody>
          <a:bodyPr/>
          <a:lstStyle/>
          <a:p>
            <a:endParaRPr lang="pt-BR"/>
          </a:p>
        </p:txBody>
      </p:sp>
      <p:pic>
        <p:nvPicPr>
          <p:cNvPr id="9" name="Imagem 8">
            <a:extLst>
              <a:ext uri="{FF2B5EF4-FFF2-40B4-BE49-F238E27FC236}">
                <a16:creationId xmlns:a16="http://schemas.microsoft.com/office/drawing/2014/main" id="{3804641D-F57B-4376-8390-C1DB7370246F}"/>
              </a:ext>
            </a:extLst>
          </p:cNvPr>
          <p:cNvPicPr>
            <a:picLocks noChangeAspect="1"/>
          </p:cNvPicPr>
          <p:nvPr/>
        </p:nvPicPr>
        <p:blipFill>
          <a:blip r:embed="rId2"/>
          <a:stretch>
            <a:fillRect/>
          </a:stretch>
        </p:blipFill>
        <p:spPr>
          <a:xfrm>
            <a:off x="1244600" y="832211"/>
            <a:ext cx="10515600" cy="5193577"/>
          </a:xfrm>
          <a:prstGeom prst="rect">
            <a:avLst/>
          </a:prstGeom>
        </p:spPr>
      </p:pic>
      <p:cxnSp>
        <p:nvCxnSpPr>
          <p:cNvPr id="11" name="Conector de Seta Reta 10">
            <a:extLst>
              <a:ext uri="{FF2B5EF4-FFF2-40B4-BE49-F238E27FC236}">
                <a16:creationId xmlns:a16="http://schemas.microsoft.com/office/drawing/2014/main" id="{BE5AA1B1-B56A-7C09-02FF-420BB18F3FF0}"/>
              </a:ext>
            </a:extLst>
          </p:cNvPr>
          <p:cNvCxnSpPr>
            <a:cxnSpLocks/>
          </p:cNvCxnSpPr>
          <p:nvPr/>
        </p:nvCxnSpPr>
        <p:spPr>
          <a:xfrm>
            <a:off x="4008582" y="4821382"/>
            <a:ext cx="684068" cy="621723"/>
          </a:xfrm>
          <a:prstGeom prst="straightConnector1">
            <a:avLst/>
          </a:prstGeom>
          <a:ln w="57150" cmpd="sng">
            <a:solidFill>
              <a:srgbClr val="FF0000"/>
            </a:solidFill>
            <a:tailEnd type="triangle"/>
          </a:ln>
        </p:spPr>
        <p:style>
          <a:lnRef idx="3">
            <a:schemeClr val="accent1"/>
          </a:lnRef>
          <a:fillRef idx="0">
            <a:schemeClr val="accent1"/>
          </a:fillRef>
          <a:effectRef idx="2">
            <a:schemeClr val="accent1"/>
          </a:effectRef>
          <a:fontRef idx="minor">
            <a:schemeClr val="tx1"/>
          </a:fontRef>
        </p:style>
      </p:cxnSp>
      <p:sp>
        <p:nvSpPr>
          <p:cNvPr id="12" name="Retângulo 11">
            <a:extLst>
              <a:ext uri="{FF2B5EF4-FFF2-40B4-BE49-F238E27FC236}">
                <a16:creationId xmlns:a16="http://schemas.microsoft.com/office/drawing/2014/main" id="{31C9596F-B9AA-3480-69E0-5028DC11573F}"/>
              </a:ext>
            </a:extLst>
          </p:cNvPr>
          <p:cNvSpPr/>
          <p:nvPr/>
        </p:nvSpPr>
        <p:spPr>
          <a:xfrm>
            <a:off x="1801640" y="1099127"/>
            <a:ext cx="1140736" cy="249382"/>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13895073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BD8950-4D9C-34E8-6C44-1845C1350A5E}"/>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423ACED8-9B89-4B28-3EB7-8C278474B6B5}"/>
              </a:ext>
            </a:extLst>
          </p:cNvPr>
          <p:cNvSpPr>
            <a:spLocks noGrp="1"/>
          </p:cNvSpPr>
          <p:nvPr>
            <p:ph type="title"/>
          </p:nvPr>
        </p:nvSpPr>
        <p:spPr/>
        <p:txBody>
          <a:bodyPr/>
          <a:lstStyle/>
          <a:p>
            <a:endParaRPr lang="pt-BR"/>
          </a:p>
        </p:txBody>
      </p:sp>
      <p:sp>
        <p:nvSpPr>
          <p:cNvPr id="3" name="Espaço Reservado para Tabela 2">
            <a:extLst>
              <a:ext uri="{FF2B5EF4-FFF2-40B4-BE49-F238E27FC236}">
                <a16:creationId xmlns:a16="http://schemas.microsoft.com/office/drawing/2014/main" id="{B398F850-3511-ABFD-BE55-06539BD837EC}"/>
              </a:ext>
            </a:extLst>
          </p:cNvPr>
          <p:cNvSpPr>
            <a:spLocks noGrp="1"/>
          </p:cNvSpPr>
          <p:nvPr>
            <p:ph type="tbl" sz="quarter" idx="10"/>
          </p:nvPr>
        </p:nvSpPr>
        <p:spPr/>
        <p:txBody>
          <a:bodyPr/>
          <a:lstStyle/>
          <a:p>
            <a:endParaRPr lang="pt-BR"/>
          </a:p>
        </p:txBody>
      </p:sp>
      <p:pic>
        <p:nvPicPr>
          <p:cNvPr id="7" name="Imagem 6">
            <a:extLst>
              <a:ext uri="{FF2B5EF4-FFF2-40B4-BE49-F238E27FC236}">
                <a16:creationId xmlns:a16="http://schemas.microsoft.com/office/drawing/2014/main" id="{7E58D1D4-88BF-0835-9AEE-256E9AD3712F}"/>
              </a:ext>
            </a:extLst>
          </p:cNvPr>
          <p:cNvPicPr>
            <a:picLocks noChangeAspect="1"/>
          </p:cNvPicPr>
          <p:nvPr/>
        </p:nvPicPr>
        <p:blipFill>
          <a:blip r:embed="rId2"/>
          <a:stretch>
            <a:fillRect/>
          </a:stretch>
        </p:blipFill>
        <p:spPr>
          <a:xfrm>
            <a:off x="1244600" y="831850"/>
            <a:ext cx="10515600" cy="5193578"/>
          </a:xfrm>
          <a:prstGeom prst="rect">
            <a:avLst/>
          </a:prstGeom>
        </p:spPr>
      </p:pic>
      <p:cxnSp>
        <p:nvCxnSpPr>
          <p:cNvPr id="14" name="Conector de Seta Reta 13">
            <a:extLst>
              <a:ext uri="{FF2B5EF4-FFF2-40B4-BE49-F238E27FC236}">
                <a16:creationId xmlns:a16="http://schemas.microsoft.com/office/drawing/2014/main" id="{F929A4B8-3127-D6C5-692D-767E1832E43C}"/>
              </a:ext>
            </a:extLst>
          </p:cNvPr>
          <p:cNvCxnSpPr>
            <a:cxnSpLocks/>
          </p:cNvCxnSpPr>
          <p:nvPr/>
        </p:nvCxnSpPr>
        <p:spPr>
          <a:xfrm>
            <a:off x="6368472" y="3515013"/>
            <a:ext cx="684068" cy="621723"/>
          </a:xfrm>
          <a:prstGeom prst="straightConnector1">
            <a:avLst/>
          </a:prstGeom>
          <a:ln w="57150" cmpd="sng">
            <a:solidFill>
              <a:srgbClr val="FF0000"/>
            </a:solidFill>
            <a:tailEnd type="triangle"/>
          </a:ln>
        </p:spPr>
        <p:style>
          <a:lnRef idx="3">
            <a:schemeClr val="accent1"/>
          </a:lnRef>
          <a:fillRef idx="0">
            <a:schemeClr val="accent1"/>
          </a:fillRef>
          <a:effectRef idx="2">
            <a:schemeClr val="accent1"/>
          </a:effectRef>
          <a:fontRef idx="minor">
            <a:schemeClr val="tx1"/>
          </a:fontRef>
        </p:style>
      </p:cxnSp>
      <p:sp>
        <p:nvSpPr>
          <p:cNvPr id="4" name="Retângulo 3">
            <a:extLst>
              <a:ext uri="{FF2B5EF4-FFF2-40B4-BE49-F238E27FC236}">
                <a16:creationId xmlns:a16="http://schemas.microsoft.com/office/drawing/2014/main" id="{4A7A529B-9CD7-FE94-2935-4EF7389EB00C}"/>
              </a:ext>
            </a:extLst>
          </p:cNvPr>
          <p:cNvSpPr/>
          <p:nvPr/>
        </p:nvSpPr>
        <p:spPr>
          <a:xfrm>
            <a:off x="1801639" y="1052947"/>
            <a:ext cx="2142287" cy="249382"/>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22785235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1995D9-6188-854C-A55E-D18566FB1659}"/>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65BBBE9C-2F05-83B3-CB22-91342BE3F1A9}"/>
              </a:ext>
            </a:extLst>
          </p:cNvPr>
          <p:cNvSpPr>
            <a:spLocks noGrp="1"/>
          </p:cNvSpPr>
          <p:nvPr>
            <p:ph type="title"/>
          </p:nvPr>
        </p:nvSpPr>
        <p:spPr/>
        <p:txBody>
          <a:bodyPr/>
          <a:lstStyle/>
          <a:p>
            <a:endParaRPr lang="pt-BR"/>
          </a:p>
        </p:txBody>
      </p:sp>
      <p:sp>
        <p:nvSpPr>
          <p:cNvPr id="3" name="Espaço Reservado para Tabela 2">
            <a:extLst>
              <a:ext uri="{FF2B5EF4-FFF2-40B4-BE49-F238E27FC236}">
                <a16:creationId xmlns:a16="http://schemas.microsoft.com/office/drawing/2014/main" id="{891B643E-AD6B-1A86-B2B8-9F1E6F0CBE06}"/>
              </a:ext>
            </a:extLst>
          </p:cNvPr>
          <p:cNvSpPr>
            <a:spLocks noGrp="1"/>
          </p:cNvSpPr>
          <p:nvPr>
            <p:ph type="tbl" sz="quarter" idx="10"/>
          </p:nvPr>
        </p:nvSpPr>
        <p:spPr/>
        <p:txBody>
          <a:bodyPr/>
          <a:lstStyle/>
          <a:p>
            <a:endParaRPr lang="pt-BR"/>
          </a:p>
        </p:txBody>
      </p:sp>
      <p:pic>
        <p:nvPicPr>
          <p:cNvPr id="5" name="Imagem 4">
            <a:extLst>
              <a:ext uri="{FF2B5EF4-FFF2-40B4-BE49-F238E27FC236}">
                <a16:creationId xmlns:a16="http://schemas.microsoft.com/office/drawing/2014/main" id="{F303E091-9F20-CA8E-056E-5812A8072145}"/>
              </a:ext>
            </a:extLst>
          </p:cNvPr>
          <p:cNvPicPr>
            <a:picLocks noChangeAspect="1"/>
          </p:cNvPicPr>
          <p:nvPr/>
        </p:nvPicPr>
        <p:blipFill>
          <a:blip r:embed="rId2"/>
          <a:stretch>
            <a:fillRect/>
          </a:stretch>
        </p:blipFill>
        <p:spPr>
          <a:xfrm>
            <a:off x="1244600" y="831849"/>
            <a:ext cx="10515600" cy="5193577"/>
          </a:xfrm>
          <a:prstGeom prst="rect">
            <a:avLst/>
          </a:prstGeom>
        </p:spPr>
      </p:pic>
      <p:cxnSp>
        <p:nvCxnSpPr>
          <p:cNvPr id="4" name="Conector de Seta Reta 3">
            <a:extLst>
              <a:ext uri="{FF2B5EF4-FFF2-40B4-BE49-F238E27FC236}">
                <a16:creationId xmlns:a16="http://schemas.microsoft.com/office/drawing/2014/main" id="{826BA71F-10FE-D55C-9E9B-547C37924090}"/>
              </a:ext>
            </a:extLst>
          </p:cNvPr>
          <p:cNvCxnSpPr>
            <a:cxnSpLocks/>
          </p:cNvCxnSpPr>
          <p:nvPr/>
        </p:nvCxnSpPr>
        <p:spPr>
          <a:xfrm>
            <a:off x="4087088" y="3853583"/>
            <a:ext cx="684068" cy="621723"/>
          </a:xfrm>
          <a:prstGeom prst="straightConnector1">
            <a:avLst/>
          </a:prstGeom>
          <a:ln w="57150" cmpd="sng">
            <a:solidFill>
              <a:srgbClr val="FF0000"/>
            </a:solidFill>
            <a:tailEnd type="triangle"/>
          </a:ln>
        </p:spPr>
        <p:style>
          <a:lnRef idx="3">
            <a:schemeClr val="accent1"/>
          </a:lnRef>
          <a:fillRef idx="0">
            <a:schemeClr val="accent1"/>
          </a:fillRef>
          <a:effectRef idx="2">
            <a:schemeClr val="accent1"/>
          </a:effectRef>
          <a:fontRef idx="minor">
            <a:schemeClr val="tx1"/>
          </a:fontRef>
        </p:style>
      </p:cxnSp>
      <p:sp>
        <p:nvSpPr>
          <p:cNvPr id="6" name="Retângulo 5">
            <a:extLst>
              <a:ext uri="{FF2B5EF4-FFF2-40B4-BE49-F238E27FC236}">
                <a16:creationId xmlns:a16="http://schemas.microsoft.com/office/drawing/2014/main" id="{4943CECF-74CF-C6FA-511E-17ED00314862}"/>
              </a:ext>
            </a:extLst>
          </p:cNvPr>
          <p:cNvSpPr/>
          <p:nvPr/>
        </p:nvSpPr>
        <p:spPr>
          <a:xfrm>
            <a:off x="1941824" y="1163781"/>
            <a:ext cx="3136524" cy="249382"/>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mc:AlternateContent xmlns:mc="http://schemas.openxmlformats.org/markup-compatibility/2006" xmlns:p14="http://schemas.microsoft.com/office/powerpoint/2010/main">
        <mc:Choice Requires="p14">
          <p:contentPart p14:bwMode="auto" r:id="rId3">
            <p14:nvContentPartPr>
              <p14:cNvPr id="8" name="Tinta 7">
                <a:extLst>
                  <a:ext uri="{FF2B5EF4-FFF2-40B4-BE49-F238E27FC236}">
                    <a16:creationId xmlns:a16="http://schemas.microsoft.com/office/drawing/2014/main" id="{7D52B326-78D2-96D9-6473-66E7B4AE6428}"/>
                  </a:ext>
                </a:extLst>
              </p14:cNvPr>
              <p14:cNvContentPartPr/>
              <p14:nvPr/>
            </p14:nvContentPartPr>
            <p14:xfrm>
              <a:off x="4839567" y="4460724"/>
              <a:ext cx="2410920" cy="360"/>
            </p14:xfrm>
          </p:contentPart>
        </mc:Choice>
        <mc:Fallback xmlns="">
          <p:pic>
            <p:nvPicPr>
              <p:cNvPr id="8" name="Tinta 7">
                <a:extLst>
                  <a:ext uri="{FF2B5EF4-FFF2-40B4-BE49-F238E27FC236}">
                    <a16:creationId xmlns:a16="http://schemas.microsoft.com/office/drawing/2014/main" id="{7D52B326-78D2-96D9-6473-66E7B4AE6428}"/>
                  </a:ext>
                </a:extLst>
              </p:cNvPr>
              <p:cNvPicPr/>
              <p:nvPr/>
            </p:nvPicPr>
            <p:blipFill>
              <a:blip r:embed="rId4"/>
              <a:stretch>
                <a:fillRect/>
              </a:stretch>
            </p:blipFill>
            <p:spPr>
              <a:xfrm>
                <a:off x="4785567" y="4352724"/>
                <a:ext cx="2518560" cy="216000"/>
              </a:xfrm>
              <a:prstGeom prst="rect">
                <a:avLst/>
              </a:prstGeom>
            </p:spPr>
          </p:pic>
        </mc:Fallback>
      </mc:AlternateContent>
    </p:spTree>
    <p:extLst>
      <p:ext uri="{BB962C8B-B14F-4D97-AF65-F5344CB8AC3E}">
        <p14:creationId xmlns:p14="http://schemas.microsoft.com/office/powerpoint/2010/main" val="21216965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6C1DC9-20D8-1087-2EE7-887185576F8A}"/>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BDE1FDCC-667E-EEC5-0170-D73F1A160156}"/>
              </a:ext>
            </a:extLst>
          </p:cNvPr>
          <p:cNvSpPr>
            <a:spLocks noGrp="1"/>
          </p:cNvSpPr>
          <p:nvPr>
            <p:ph type="title"/>
          </p:nvPr>
        </p:nvSpPr>
        <p:spPr/>
        <p:txBody>
          <a:bodyPr/>
          <a:lstStyle/>
          <a:p>
            <a:endParaRPr lang="pt-BR"/>
          </a:p>
        </p:txBody>
      </p:sp>
      <p:sp>
        <p:nvSpPr>
          <p:cNvPr id="3" name="Espaço Reservado para Tabela 2">
            <a:extLst>
              <a:ext uri="{FF2B5EF4-FFF2-40B4-BE49-F238E27FC236}">
                <a16:creationId xmlns:a16="http://schemas.microsoft.com/office/drawing/2014/main" id="{6F9DF91A-C084-887F-6D40-23AB881687FD}"/>
              </a:ext>
            </a:extLst>
          </p:cNvPr>
          <p:cNvSpPr>
            <a:spLocks noGrp="1"/>
          </p:cNvSpPr>
          <p:nvPr>
            <p:ph type="tbl" sz="quarter" idx="10"/>
          </p:nvPr>
        </p:nvSpPr>
        <p:spPr/>
        <p:txBody>
          <a:bodyPr/>
          <a:lstStyle/>
          <a:p>
            <a:endParaRPr lang="pt-BR"/>
          </a:p>
        </p:txBody>
      </p:sp>
      <p:pic>
        <p:nvPicPr>
          <p:cNvPr id="9" name="Imagem 8">
            <a:extLst>
              <a:ext uri="{FF2B5EF4-FFF2-40B4-BE49-F238E27FC236}">
                <a16:creationId xmlns:a16="http://schemas.microsoft.com/office/drawing/2014/main" id="{323BB6A2-12B1-2D17-7BD9-E2E5A75E094A}"/>
              </a:ext>
            </a:extLst>
          </p:cNvPr>
          <p:cNvPicPr>
            <a:picLocks noChangeAspect="1"/>
          </p:cNvPicPr>
          <p:nvPr/>
        </p:nvPicPr>
        <p:blipFill>
          <a:blip r:embed="rId2"/>
          <a:stretch>
            <a:fillRect/>
          </a:stretch>
        </p:blipFill>
        <p:spPr>
          <a:xfrm>
            <a:off x="1244600" y="831850"/>
            <a:ext cx="10584234" cy="5193577"/>
          </a:xfrm>
          <a:prstGeom prst="rect">
            <a:avLst/>
          </a:prstGeom>
        </p:spPr>
      </p:pic>
    </p:spTree>
    <p:extLst>
      <p:ext uri="{BB962C8B-B14F-4D97-AF65-F5344CB8AC3E}">
        <p14:creationId xmlns:p14="http://schemas.microsoft.com/office/powerpoint/2010/main" val="17417984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F41E6C-CAAF-7B91-8361-297E65C4A111}"/>
            </a:ext>
          </a:extLst>
        </p:cNvPr>
        <p:cNvGrpSpPr/>
        <p:nvPr/>
      </p:nvGrpSpPr>
      <p:grpSpPr>
        <a:xfrm>
          <a:off x="0" y="0"/>
          <a:ext cx="0" cy="0"/>
          <a:chOff x="0" y="0"/>
          <a:chExt cx="0" cy="0"/>
        </a:xfrm>
      </p:grpSpPr>
      <p:sp>
        <p:nvSpPr>
          <p:cNvPr id="6" name="Título 5">
            <a:extLst>
              <a:ext uri="{FF2B5EF4-FFF2-40B4-BE49-F238E27FC236}">
                <a16:creationId xmlns:a16="http://schemas.microsoft.com/office/drawing/2014/main" id="{D523B1DD-CFB4-98DF-0713-4A46E391F3C7}"/>
              </a:ext>
            </a:extLst>
          </p:cNvPr>
          <p:cNvSpPr>
            <a:spLocks noGrp="1"/>
          </p:cNvSpPr>
          <p:nvPr>
            <p:ph type="title"/>
          </p:nvPr>
        </p:nvSpPr>
        <p:spPr/>
        <p:txBody>
          <a:bodyPr>
            <a:normAutofit fontScale="90000"/>
          </a:bodyPr>
          <a:lstStyle/>
          <a:p>
            <a:pPr algn="l" rtl="0">
              <a:buNone/>
            </a:pPr>
            <a:r>
              <a:rPr lang="pt-BR" b="0" i="0" cap="all" dirty="0">
                <a:solidFill>
                  <a:srgbClr val="727176"/>
                </a:solidFill>
                <a:effectLst/>
              </a:rPr>
              <a:t>Atualização monetária e juros de mora</a:t>
            </a:r>
            <a:br>
              <a:rPr lang="pt-BR" cap="all" dirty="0">
                <a:effectLst/>
              </a:rPr>
            </a:br>
            <a:endParaRPr lang="pt-BR" dirty="0"/>
          </a:p>
        </p:txBody>
      </p:sp>
      <p:sp>
        <p:nvSpPr>
          <p:cNvPr id="3" name="Espaço Reservado para Texto 2">
            <a:extLst>
              <a:ext uri="{FF2B5EF4-FFF2-40B4-BE49-F238E27FC236}">
                <a16:creationId xmlns:a16="http://schemas.microsoft.com/office/drawing/2014/main" id="{DF712B6D-F6C1-C782-13FC-CD3EF23E0E56}"/>
              </a:ext>
            </a:extLst>
          </p:cNvPr>
          <p:cNvSpPr>
            <a:spLocks noGrp="1"/>
          </p:cNvSpPr>
          <p:nvPr>
            <p:ph type="body" sz="quarter" idx="10"/>
          </p:nvPr>
        </p:nvSpPr>
        <p:spPr/>
        <p:txBody>
          <a:bodyPr/>
          <a:lstStyle/>
          <a:p>
            <a:pPr marL="0" indent="0">
              <a:buNone/>
            </a:pPr>
            <a:r>
              <a:rPr lang="pt-BR" sz="2000" b="1" i="0" cap="all" dirty="0">
                <a:solidFill>
                  <a:srgbClr val="727176"/>
                </a:solidFill>
                <a:effectLst/>
              </a:rPr>
              <a:t>Roteiro prático para atualização monetária e juros em Termo de Fomento e de Colaboração, quando não houver dolo</a:t>
            </a:r>
            <a:endParaRPr lang="pt-BR" sz="2000" cap="all" dirty="0">
              <a:effectLst/>
            </a:endParaRPr>
          </a:p>
          <a:p>
            <a:pPr algn="just" rtl="0">
              <a:buFont typeface="Arial" panose="020B0604020202020204" pitchFamily="34" charset="0"/>
              <a:buChar char="•"/>
            </a:pPr>
            <a:r>
              <a:rPr lang="pt-BR" sz="2000" b="1" i="0" dirty="0">
                <a:solidFill>
                  <a:srgbClr val="727176"/>
                </a:solidFill>
                <a:effectLst/>
              </a:rPr>
              <a:t>Acontecimentos em ordem cronológica:</a:t>
            </a:r>
            <a:r>
              <a:rPr lang="pt-BR" sz="2000" b="0" i="0" dirty="0">
                <a:solidFill>
                  <a:srgbClr val="727176"/>
                </a:solidFill>
                <a:effectLst/>
              </a:rPr>
              <a:t> (exemplo hipotético)</a:t>
            </a:r>
            <a:endParaRPr lang="pt-BR" sz="2000" dirty="0">
              <a:effectLst/>
            </a:endParaRPr>
          </a:p>
          <a:p>
            <a:pPr algn="just" rtl="0">
              <a:buFont typeface="Arial" panose="020B0604020202020204" pitchFamily="34" charset="0"/>
              <a:buChar char="•"/>
            </a:pPr>
            <a:r>
              <a:rPr lang="pt-BR" sz="2000" b="1" i="0" dirty="0">
                <a:solidFill>
                  <a:srgbClr val="727176"/>
                </a:solidFill>
                <a:effectLst/>
              </a:rPr>
              <a:t>08/06/22:</a:t>
            </a:r>
            <a:r>
              <a:rPr lang="pt-BR" sz="2000" b="0" i="0" dirty="0">
                <a:solidFill>
                  <a:srgbClr val="727176"/>
                </a:solidFill>
                <a:effectLst/>
              </a:rPr>
              <a:t> repasse do recurso R$ 100.000,00</a:t>
            </a:r>
            <a:endParaRPr lang="pt-BR" sz="2000" dirty="0">
              <a:effectLst/>
            </a:endParaRPr>
          </a:p>
          <a:p>
            <a:pPr algn="just" rtl="0">
              <a:buFont typeface="Arial" panose="020B0604020202020204" pitchFamily="34" charset="0"/>
              <a:buChar char="•"/>
            </a:pPr>
            <a:r>
              <a:rPr lang="pt-BR" sz="2000" b="1" i="0" dirty="0">
                <a:solidFill>
                  <a:srgbClr val="727176"/>
                </a:solidFill>
                <a:effectLst/>
              </a:rPr>
              <a:t>15/02/23:</a:t>
            </a:r>
            <a:r>
              <a:rPr lang="pt-BR" sz="2000" b="0" i="0" dirty="0">
                <a:solidFill>
                  <a:srgbClr val="727176"/>
                </a:solidFill>
                <a:effectLst/>
              </a:rPr>
              <a:t> irregularidade/pagamento indevido (sem dolo) R$ 10.000,00</a:t>
            </a:r>
            <a:endParaRPr lang="pt-BR" sz="2000" dirty="0">
              <a:effectLst/>
            </a:endParaRPr>
          </a:p>
          <a:p>
            <a:pPr algn="just" rtl="0">
              <a:buFont typeface="Arial" panose="020B0604020202020204" pitchFamily="34" charset="0"/>
              <a:buChar char="•"/>
            </a:pPr>
            <a:r>
              <a:rPr lang="pt-BR" sz="2000" b="1" i="0" dirty="0">
                <a:solidFill>
                  <a:srgbClr val="727176"/>
                </a:solidFill>
                <a:effectLst/>
              </a:rPr>
              <a:t>30/04/23:</a:t>
            </a:r>
            <a:r>
              <a:rPr lang="pt-BR" sz="2000" b="0" i="0" dirty="0">
                <a:solidFill>
                  <a:srgbClr val="727176"/>
                </a:solidFill>
                <a:effectLst/>
              </a:rPr>
              <a:t> entrega da prestação de contas</a:t>
            </a:r>
            <a:endParaRPr lang="pt-BR" sz="2000" dirty="0">
              <a:effectLst/>
            </a:endParaRPr>
          </a:p>
          <a:p>
            <a:pPr algn="just" rtl="0">
              <a:buFont typeface="Arial" panose="020B0604020202020204" pitchFamily="34" charset="0"/>
              <a:buChar char="•"/>
            </a:pPr>
            <a:r>
              <a:rPr lang="pt-BR" sz="2000" b="1" i="0" dirty="0">
                <a:solidFill>
                  <a:srgbClr val="727176"/>
                </a:solidFill>
                <a:effectLst/>
              </a:rPr>
              <a:t>27/09/23:</a:t>
            </a:r>
            <a:r>
              <a:rPr lang="pt-BR" sz="2000" b="0" i="0" dirty="0">
                <a:solidFill>
                  <a:srgbClr val="727176"/>
                </a:solidFill>
                <a:effectLst/>
              </a:rPr>
              <a:t> prazo final para análise da prestação de contas (150 dias)</a:t>
            </a:r>
            <a:endParaRPr lang="pt-BR" sz="2000" dirty="0">
              <a:effectLst/>
            </a:endParaRPr>
          </a:p>
          <a:p>
            <a:pPr algn="just" rtl="0">
              <a:buFont typeface="Arial" panose="020B0604020202020204" pitchFamily="34" charset="0"/>
              <a:buChar char="•"/>
            </a:pPr>
            <a:r>
              <a:rPr lang="pt-BR" sz="2000" b="1" i="0" dirty="0">
                <a:solidFill>
                  <a:srgbClr val="727176"/>
                </a:solidFill>
                <a:effectLst/>
              </a:rPr>
              <a:t>30/11/23:</a:t>
            </a:r>
            <a:r>
              <a:rPr lang="pt-BR" sz="2000" b="0" i="0" dirty="0">
                <a:solidFill>
                  <a:srgbClr val="727176"/>
                </a:solidFill>
                <a:effectLst/>
              </a:rPr>
              <a:t> finalização da análise da prestação de contas</a:t>
            </a:r>
          </a:p>
          <a:p>
            <a:pPr algn="just" rtl="0">
              <a:buFont typeface="Arial" panose="020B0604020202020204" pitchFamily="34" charset="0"/>
              <a:buChar char="•"/>
            </a:pPr>
            <a:r>
              <a:rPr lang="pt-BR" sz="2000" b="1" dirty="0">
                <a:solidFill>
                  <a:srgbClr val="727176"/>
                </a:solidFill>
              </a:rPr>
              <a:t>30/09/2024:</a:t>
            </a:r>
            <a:r>
              <a:rPr lang="pt-BR" sz="2000" dirty="0">
                <a:solidFill>
                  <a:srgbClr val="727176"/>
                </a:solidFill>
              </a:rPr>
              <a:t> restituição ao erário</a:t>
            </a:r>
            <a:endParaRPr lang="pt-BR" sz="2000" dirty="0">
              <a:effectLst/>
            </a:endParaRPr>
          </a:p>
          <a:p>
            <a:pPr marL="0" indent="0">
              <a:buNone/>
            </a:pPr>
            <a:endParaRPr lang="pt-BR" sz="2400" dirty="0"/>
          </a:p>
        </p:txBody>
      </p:sp>
    </p:spTree>
    <p:extLst>
      <p:ext uri="{BB962C8B-B14F-4D97-AF65-F5344CB8AC3E}">
        <p14:creationId xmlns:p14="http://schemas.microsoft.com/office/powerpoint/2010/main" val="5587087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385145-BBFF-443B-508E-FC27F5704268}"/>
            </a:ext>
          </a:extLst>
        </p:cNvPr>
        <p:cNvGrpSpPr/>
        <p:nvPr/>
      </p:nvGrpSpPr>
      <p:grpSpPr>
        <a:xfrm>
          <a:off x="0" y="0"/>
          <a:ext cx="0" cy="0"/>
          <a:chOff x="0" y="0"/>
          <a:chExt cx="0" cy="0"/>
        </a:xfrm>
      </p:grpSpPr>
      <p:sp>
        <p:nvSpPr>
          <p:cNvPr id="6" name="Título 5">
            <a:extLst>
              <a:ext uri="{FF2B5EF4-FFF2-40B4-BE49-F238E27FC236}">
                <a16:creationId xmlns:a16="http://schemas.microsoft.com/office/drawing/2014/main" id="{6D8BD825-6C83-F053-B893-DD2C4E16B2D0}"/>
              </a:ext>
            </a:extLst>
          </p:cNvPr>
          <p:cNvSpPr>
            <a:spLocks noGrp="1"/>
          </p:cNvSpPr>
          <p:nvPr>
            <p:ph type="title"/>
          </p:nvPr>
        </p:nvSpPr>
        <p:spPr/>
        <p:txBody>
          <a:bodyPr>
            <a:normAutofit fontScale="90000"/>
          </a:bodyPr>
          <a:lstStyle/>
          <a:p>
            <a:pPr algn="l" rtl="0">
              <a:buNone/>
            </a:pPr>
            <a:r>
              <a:rPr lang="pt-BR" b="0" i="0" cap="all" dirty="0">
                <a:solidFill>
                  <a:srgbClr val="727176"/>
                </a:solidFill>
                <a:effectLst/>
              </a:rPr>
              <a:t>Atualização monetária e juros de mora</a:t>
            </a:r>
            <a:br>
              <a:rPr lang="pt-BR" cap="all" dirty="0">
                <a:effectLst/>
              </a:rPr>
            </a:br>
            <a:endParaRPr lang="pt-BR" dirty="0"/>
          </a:p>
        </p:txBody>
      </p:sp>
      <p:sp>
        <p:nvSpPr>
          <p:cNvPr id="3" name="Espaço Reservado para Texto 2">
            <a:extLst>
              <a:ext uri="{FF2B5EF4-FFF2-40B4-BE49-F238E27FC236}">
                <a16:creationId xmlns:a16="http://schemas.microsoft.com/office/drawing/2014/main" id="{BF87C34E-298E-B27E-5FC1-E560AB04AE68}"/>
              </a:ext>
            </a:extLst>
          </p:cNvPr>
          <p:cNvSpPr>
            <a:spLocks noGrp="1"/>
          </p:cNvSpPr>
          <p:nvPr>
            <p:ph type="body" sz="quarter" idx="10"/>
          </p:nvPr>
        </p:nvSpPr>
        <p:spPr/>
        <p:txBody>
          <a:bodyPr/>
          <a:lstStyle/>
          <a:p>
            <a:pPr marL="0" indent="0">
              <a:buNone/>
            </a:pPr>
            <a:r>
              <a:rPr lang="pt-BR" sz="2000" b="1" i="0" cap="all" dirty="0">
                <a:solidFill>
                  <a:srgbClr val="727176"/>
                </a:solidFill>
                <a:effectLst/>
              </a:rPr>
              <a:t>Roteiro prático para atualização monetária e juros em Termo de Fomento e de Colaboração, quando não houver dolo</a:t>
            </a:r>
            <a:endParaRPr lang="pt-BR" sz="2000" cap="all" dirty="0">
              <a:effectLst/>
            </a:endParaRPr>
          </a:p>
          <a:p>
            <a:pPr algn="just" rtl="0">
              <a:buFont typeface="Arial" panose="020B0604020202020204" pitchFamily="34" charset="0"/>
              <a:buChar char="•"/>
            </a:pPr>
            <a:r>
              <a:rPr lang="pt-BR" sz="2000" b="1" i="0" dirty="0">
                <a:solidFill>
                  <a:srgbClr val="727176"/>
                </a:solidFill>
                <a:effectLst/>
              </a:rPr>
              <a:t>Incidência da atualização monetária:</a:t>
            </a:r>
            <a:r>
              <a:rPr lang="pt-BR" sz="2000" b="0" i="0" dirty="0">
                <a:solidFill>
                  <a:srgbClr val="727176"/>
                </a:solidFill>
                <a:effectLst/>
              </a:rPr>
              <a:t> a partir do repasse.</a:t>
            </a:r>
            <a:endParaRPr lang="pt-BR" sz="2000" dirty="0">
              <a:effectLst/>
            </a:endParaRPr>
          </a:p>
          <a:p>
            <a:pPr algn="just" rtl="0">
              <a:buFont typeface="Arial" panose="020B0604020202020204" pitchFamily="34" charset="0"/>
              <a:buChar char="•"/>
            </a:pPr>
            <a:r>
              <a:rPr lang="pt-BR" sz="2000" b="1" i="0" dirty="0">
                <a:solidFill>
                  <a:srgbClr val="727176"/>
                </a:solidFill>
                <a:effectLst/>
              </a:rPr>
              <a:t>Incidência de juros de mora:</a:t>
            </a:r>
            <a:r>
              <a:rPr lang="pt-BR" sz="2000" b="0" i="0" dirty="0">
                <a:solidFill>
                  <a:srgbClr val="727176"/>
                </a:solidFill>
                <a:effectLst/>
              </a:rPr>
              <a:t> de 15/02/23 (data do ilícito) a 27/09/23 (prazo final para análise da PC)</a:t>
            </a:r>
            <a:endParaRPr lang="pt-BR" sz="2000" dirty="0">
              <a:effectLst/>
            </a:endParaRPr>
          </a:p>
          <a:p>
            <a:pPr algn="just" rtl="0">
              <a:buFont typeface="Arial" panose="020B0604020202020204" pitchFamily="34" charset="0"/>
              <a:buChar char="•"/>
            </a:pPr>
            <a:r>
              <a:rPr lang="pt-BR" sz="2000" b="1" i="0" dirty="0">
                <a:solidFill>
                  <a:srgbClr val="727176"/>
                </a:solidFill>
                <a:effectLst/>
              </a:rPr>
              <a:t>Suspensão:</a:t>
            </a:r>
            <a:r>
              <a:rPr lang="pt-BR" sz="2000" b="0" i="0" dirty="0">
                <a:solidFill>
                  <a:srgbClr val="727176"/>
                </a:solidFill>
                <a:effectLst/>
              </a:rPr>
              <a:t> de 27/09/23 a 30/11/23</a:t>
            </a:r>
            <a:endParaRPr lang="pt-BR" sz="2000" dirty="0">
              <a:effectLst/>
            </a:endParaRPr>
          </a:p>
          <a:p>
            <a:pPr algn="just" rtl="0">
              <a:buFont typeface="Arial" panose="020B0604020202020204" pitchFamily="34" charset="0"/>
              <a:buChar char="•"/>
            </a:pPr>
            <a:r>
              <a:rPr lang="pt-BR" sz="2000" b="1" i="0" dirty="0">
                <a:solidFill>
                  <a:srgbClr val="727176"/>
                </a:solidFill>
                <a:effectLst/>
              </a:rPr>
              <a:t>Retorno da incidência de juros de mora:</a:t>
            </a:r>
            <a:r>
              <a:rPr lang="pt-BR" sz="2000" b="0" i="0" dirty="0">
                <a:solidFill>
                  <a:srgbClr val="727176"/>
                </a:solidFill>
                <a:effectLst/>
              </a:rPr>
              <a:t> </a:t>
            </a:r>
            <a:r>
              <a:rPr lang="pt-BR" sz="2000" dirty="0">
                <a:solidFill>
                  <a:srgbClr val="727176"/>
                </a:solidFill>
              </a:rPr>
              <a:t>01</a:t>
            </a:r>
            <a:r>
              <a:rPr lang="pt-BR" sz="2000" b="0" i="0" dirty="0">
                <a:solidFill>
                  <a:srgbClr val="727176"/>
                </a:solidFill>
                <a:effectLst/>
              </a:rPr>
              <a:t>/12/23 (finalização da análise da PC) até 30/09/2024 (regularização).</a:t>
            </a:r>
            <a:endParaRPr lang="pt-BR" sz="2000" dirty="0">
              <a:effectLst/>
            </a:endParaRPr>
          </a:p>
          <a:p>
            <a:pPr algn="just" rtl="0">
              <a:buFont typeface="Arial" panose="020B0604020202020204" pitchFamily="34" charset="0"/>
              <a:buChar char="•"/>
            </a:pPr>
            <a:r>
              <a:rPr lang="pt-BR" sz="2000" b="1" i="0" dirty="0">
                <a:solidFill>
                  <a:srgbClr val="727176"/>
                </a:solidFill>
                <a:effectLst/>
              </a:rPr>
              <a:t>Obs.:</a:t>
            </a:r>
            <a:r>
              <a:rPr lang="pt-BR" sz="2000" b="0" i="0" dirty="0">
                <a:solidFill>
                  <a:srgbClr val="727176"/>
                </a:solidFill>
                <a:effectLst/>
              </a:rPr>
              <a:t> Quando se tratar de caso real, confirme os valores na documentação apresentada nas Prestações de Contas protocoladas no SGP-e.</a:t>
            </a:r>
            <a:endParaRPr lang="pt-BR" sz="2000" dirty="0">
              <a:effectLst/>
            </a:endParaRPr>
          </a:p>
          <a:p>
            <a:pPr marL="0" indent="0">
              <a:buNone/>
            </a:pPr>
            <a:endParaRPr lang="pt-BR" sz="2400" dirty="0"/>
          </a:p>
        </p:txBody>
      </p:sp>
    </p:spTree>
    <p:extLst>
      <p:ext uri="{BB962C8B-B14F-4D97-AF65-F5344CB8AC3E}">
        <p14:creationId xmlns:p14="http://schemas.microsoft.com/office/powerpoint/2010/main" val="23944092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F7DA14-1A4B-3965-77E7-77FA32FB3FD0}"/>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23DC5B45-5BA5-B0C1-3D15-E755641C0793}"/>
              </a:ext>
            </a:extLst>
          </p:cNvPr>
          <p:cNvSpPr>
            <a:spLocks noGrp="1"/>
          </p:cNvSpPr>
          <p:nvPr>
            <p:ph type="title"/>
          </p:nvPr>
        </p:nvSpPr>
        <p:spPr/>
        <p:txBody>
          <a:bodyPr/>
          <a:lstStyle/>
          <a:p>
            <a:endParaRPr lang="pt-BR"/>
          </a:p>
        </p:txBody>
      </p:sp>
      <p:sp>
        <p:nvSpPr>
          <p:cNvPr id="3" name="Espaço Reservado para Tabela 2">
            <a:extLst>
              <a:ext uri="{FF2B5EF4-FFF2-40B4-BE49-F238E27FC236}">
                <a16:creationId xmlns:a16="http://schemas.microsoft.com/office/drawing/2014/main" id="{F16F9E4C-FA8C-9F16-2094-FD6EBD2E9AFC}"/>
              </a:ext>
            </a:extLst>
          </p:cNvPr>
          <p:cNvSpPr>
            <a:spLocks noGrp="1"/>
          </p:cNvSpPr>
          <p:nvPr>
            <p:ph type="tbl" sz="quarter" idx="10"/>
          </p:nvPr>
        </p:nvSpPr>
        <p:spPr/>
        <p:txBody>
          <a:bodyPr/>
          <a:lstStyle/>
          <a:p>
            <a:endParaRPr lang="pt-BR"/>
          </a:p>
        </p:txBody>
      </p:sp>
      <p:pic>
        <p:nvPicPr>
          <p:cNvPr id="6" name="Imagem 5">
            <a:extLst>
              <a:ext uri="{FF2B5EF4-FFF2-40B4-BE49-F238E27FC236}">
                <a16:creationId xmlns:a16="http://schemas.microsoft.com/office/drawing/2014/main" id="{2AD13C7D-AAE3-DC4B-1E47-AA76147405C2}"/>
              </a:ext>
            </a:extLst>
          </p:cNvPr>
          <p:cNvPicPr>
            <a:picLocks noChangeAspect="1"/>
          </p:cNvPicPr>
          <p:nvPr/>
        </p:nvPicPr>
        <p:blipFill>
          <a:blip r:embed="rId2"/>
          <a:stretch>
            <a:fillRect/>
          </a:stretch>
        </p:blipFill>
        <p:spPr>
          <a:xfrm>
            <a:off x="1086121" y="337706"/>
            <a:ext cx="10974332" cy="6182588"/>
          </a:xfrm>
          <a:prstGeom prst="rect">
            <a:avLst/>
          </a:prstGeom>
        </p:spPr>
      </p:pic>
    </p:spTree>
    <p:extLst>
      <p:ext uri="{BB962C8B-B14F-4D97-AF65-F5344CB8AC3E}">
        <p14:creationId xmlns:p14="http://schemas.microsoft.com/office/powerpoint/2010/main" val="7077188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B79844-3515-E476-DF30-32F82A27142D}"/>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A6773B3A-655F-C1F4-1ADD-5D8DB3022599}"/>
              </a:ext>
            </a:extLst>
          </p:cNvPr>
          <p:cNvSpPr>
            <a:spLocks noGrp="1"/>
          </p:cNvSpPr>
          <p:nvPr>
            <p:ph type="title"/>
          </p:nvPr>
        </p:nvSpPr>
        <p:spPr/>
        <p:txBody>
          <a:bodyPr/>
          <a:lstStyle/>
          <a:p>
            <a:endParaRPr lang="pt-BR"/>
          </a:p>
        </p:txBody>
      </p:sp>
      <p:sp>
        <p:nvSpPr>
          <p:cNvPr id="3" name="Espaço Reservado para Tabela 2">
            <a:extLst>
              <a:ext uri="{FF2B5EF4-FFF2-40B4-BE49-F238E27FC236}">
                <a16:creationId xmlns:a16="http://schemas.microsoft.com/office/drawing/2014/main" id="{E47E7B68-518E-B419-8A8A-7B33E10DAD56}"/>
              </a:ext>
            </a:extLst>
          </p:cNvPr>
          <p:cNvSpPr>
            <a:spLocks noGrp="1"/>
          </p:cNvSpPr>
          <p:nvPr>
            <p:ph type="tbl" sz="quarter" idx="10"/>
          </p:nvPr>
        </p:nvSpPr>
        <p:spPr/>
        <p:txBody>
          <a:bodyPr/>
          <a:lstStyle/>
          <a:p>
            <a:endParaRPr lang="pt-BR"/>
          </a:p>
        </p:txBody>
      </p:sp>
      <p:pic>
        <p:nvPicPr>
          <p:cNvPr id="6" name="Imagem 5">
            <a:extLst>
              <a:ext uri="{FF2B5EF4-FFF2-40B4-BE49-F238E27FC236}">
                <a16:creationId xmlns:a16="http://schemas.microsoft.com/office/drawing/2014/main" id="{720E664B-F91B-203A-D317-A0BC84661460}"/>
              </a:ext>
            </a:extLst>
          </p:cNvPr>
          <p:cNvPicPr>
            <a:picLocks noChangeAspect="1"/>
          </p:cNvPicPr>
          <p:nvPr/>
        </p:nvPicPr>
        <p:blipFill>
          <a:blip r:embed="rId2"/>
          <a:stretch>
            <a:fillRect/>
          </a:stretch>
        </p:blipFill>
        <p:spPr>
          <a:xfrm>
            <a:off x="1029573" y="228315"/>
            <a:ext cx="11091703" cy="6253965"/>
          </a:xfrm>
          <a:prstGeom prst="rect">
            <a:avLst/>
          </a:prstGeom>
        </p:spPr>
      </p:pic>
    </p:spTree>
    <p:extLst>
      <p:ext uri="{BB962C8B-B14F-4D97-AF65-F5344CB8AC3E}">
        <p14:creationId xmlns:p14="http://schemas.microsoft.com/office/powerpoint/2010/main" val="33632862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1F3F63-B289-8977-3D39-A3FBA3B44D84}"/>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0FD6DEC3-297A-814B-CCDD-3AF5263E1BFB}"/>
              </a:ext>
            </a:extLst>
          </p:cNvPr>
          <p:cNvSpPr>
            <a:spLocks noGrp="1"/>
          </p:cNvSpPr>
          <p:nvPr>
            <p:ph type="title"/>
          </p:nvPr>
        </p:nvSpPr>
        <p:spPr/>
        <p:txBody>
          <a:bodyPr/>
          <a:lstStyle/>
          <a:p>
            <a:r>
              <a:rPr lang="pt-BR" dirty="0">
                <a:solidFill>
                  <a:schemeClr val="tx1">
                    <a:lumMod val="50000"/>
                    <a:lumOff val="50000"/>
                  </a:schemeClr>
                </a:solidFill>
              </a:rPr>
              <a:t>Resumo do cálculo sintético</a:t>
            </a:r>
          </a:p>
        </p:txBody>
      </p:sp>
      <p:graphicFrame>
        <p:nvGraphicFramePr>
          <p:cNvPr id="8" name="Espaço Reservado para Tabela 7">
            <a:extLst>
              <a:ext uri="{FF2B5EF4-FFF2-40B4-BE49-F238E27FC236}">
                <a16:creationId xmlns:a16="http://schemas.microsoft.com/office/drawing/2014/main" id="{52963A7B-DDBC-4108-7308-DEC60535354F}"/>
              </a:ext>
            </a:extLst>
          </p:cNvPr>
          <p:cNvGraphicFramePr>
            <a:graphicFrameLocks noGrp="1"/>
          </p:cNvGraphicFramePr>
          <p:nvPr>
            <p:ph type="tbl" sz="quarter" idx="10"/>
            <p:extLst>
              <p:ext uri="{D42A27DB-BD31-4B8C-83A1-F6EECF244321}">
                <p14:modId xmlns:p14="http://schemas.microsoft.com/office/powerpoint/2010/main" val="3686765861"/>
              </p:ext>
            </p:extLst>
          </p:nvPr>
        </p:nvGraphicFramePr>
        <p:xfrm>
          <a:off x="1244600" y="1948257"/>
          <a:ext cx="10515600" cy="2570480"/>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28473646"/>
                    </a:ext>
                  </a:extLst>
                </a:gridCol>
                <a:gridCol w="2103120">
                  <a:extLst>
                    <a:ext uri="{9D8B030D-6E8A-4147-A177-3AD203B41FA5}">
                      <a16:colId xmlns:a16="http://schemas.microsoft.com/office/drawing/2014/main" val="4081740774"/>
                    </a:ext>
                  </a:extLst>
                </a:gridCol>
                <a:gridCol w="2103120">
                  <a:extLst>
                    <a:ext uri="{9D8B030D-6E8A-4147-A177-3AD203B41FA5}">
                      <a16:colId xmlns:a16="http://schemas.microsoft.com/office/drawing/2014/main" val="1528306799"/>
                    </a:ext>
                  </a:extLst>
                </a:gridCol>
                <a:gridCol w="2103120">
                  <a:extLst>
                    <a:ext uri="{9D8B030D-6E8A-4147-A177-3AD203B41FA5}">
                      <a16:colId xmlns:a16="http://schemas.microsoft.com/office/drawing/2014/main" val="3015260275"/>
                    </a:ext>
                  </a:extLst>
                </a:gridCol>
                <a:gridCol w="2103120">
                  <a:extLst>
                    <a:ext uri="{9D8B030D-6E8A-4147-A177-3AD203B41FA5}">
                      <a16:colId xmlns:a16="http://schemas.microsoft.com/office/drawing/2014/main" val="3495416033"/>
                    </a:ext>
                  </a:extLst>
                </a:gridCol>
              </a:tblGrid>
              <a:tr h="370840">
                <a:tc>
                  <a:txBody>
                    <a:bodyPr/>
                    <a:lstStyle/>
                    <a:p>
                      <a:pPr algn="ctr"/>
                      <a:r>
                        <a:rPr lang="pt-BR" dirty="0"/>
                        <a:t>Data</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A1C84D"/>
                    </a:solidFill>
                  </a:tcPr>
                </a:tc>
                <a:tc>
                  <a:txBody>
                    <a:bodyPr/>
                    <a:lstStyle/>
                    <a:p>
                      <a:pPr algn="ctr"/>
                      <a:r>
                        <a:rPr lang="pt-BR" dirty="0"/>
                        <a:t>Descrição</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A1C84D"/>
                    </a:solidFill>
                  </a:tcPr>
                </a:tc>
                <a:tc>
                  <a:txBody>
                    <a:bodyPr/>
                    <a:lstStyle/>
                    <a:p>
                      <a:pPr algn="ctr"/>
                      <a:r>
                        <a:rPr lang="pt-BR" dirty="0"/>
                        <a:t>Valor + correção</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A1C84D"/>
                    </a:solidFill>
                  </a:tcPr>
                </a:tc>
                <a:tc>
                  <a:txBody>
                    <a:bodyPr/>
                    <a:lstStyle/>
                    <a:p>
                      <a:pPr algn="ctr"/>
                      <a:r>
                        <a:rPr lang="pt-BR" dirty="0"/>
                        <a:t>Descrição</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A1C84D"/>
                    </a:solidFill>
                  </a:tcPr>
                </a:tc>
                <a:tc>
                  <a:txBody>
                    <a:bodyPr/>
                    <a:lstStyle/>
                    <a:p>
                      <a:pPr algn="ctr"/>
                      <a:r>
                        <a:rPr lang="pt-BR" dirty="0"/>
                        <a:t>Juros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A1C84D"/>
                    </a:solidFill>
                  </a:tcPr>
                </a:tc>
                <a:extLst>
                  <a:ext uri="{0D108BD9-81ED-4DB2-BD59-A6C34878D82A}">
                    <a16:rowId xmlns:a16="http://schemas.microsoft.com/office/drawing/2014/main" val="3494621608"/>
                  </a:ext>
                </a:extLst>
              </a:tr>
              <a:tr h="370840">
                <a:tc>
                  <a:txBody>
                    <a:bodyPr/>
                    <a:lstStyle/>
                    <a:p>
                      <a:pPr algn="ctr"/>
                      <a:r>
                        <a:rPr lang="pt-BR" dirty="0"/>
                        <a:t>15/02/2023</a:t>
                      </a:r>
                    </a:p>
                  </a:txBody>
                  <a:tcPr>
                    <a:lnL w="12700" cap="flat" cmpd="sng" algn="ctr">
                      <a:noFill/>
                      <a:prstDash val="solid"/>
                      <a:round/>
                      <a:headEnd type="none" w="med" len="med"/>
                      <a:tailEnd type="none" w="med" len="med"/>
                    </a:lnL>
                    <a:lnR w="12700" cap="flat" cmpd="sng" algn="ctr">
                      <a:solidFill>
                        <a:srgbClr val="A1C84D"/>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A1C84D"/>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pt-BR" dirty="0"/>
                        <a:t>Valor Original</a:t>
                      </a:r>
                    </a:p>
                  </a:txBody>
                  <a:tcPr>
                    <a:lnL w="12700" cap="flat" cmpd="sng" algn="ctr">
                      <a:solidFill>
                        <a:srgbClr val="A1C84D"/>
                      </a:solidFill>
                      <a:prstDash val="solid"/>
                      <a:round/>
                      <a:headEnd type="none" w="med" len="med"/>
                      <a:tailEnd type="none" w="med" len="med"/>
                    </a:lnL>
                    <a:lnR w="12700" cap="flat" cmpd="sng" algn="ctr">
                      <a:solidFill>
                        <a:srgbClr val="A1C84D"/>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A1C84D"/>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pt-BR" dirty="0"/>
                        <a:t>10.000,00</a:t>
                      </a:r>
                    </a:p>
                  </a:txBody>
                  <a:tcPr>
                    <a:lnL w="12700" cap="flat" cmpd="sng" algn="ctr">
                      <a:solidFill>
                        <a:srgbClr val="A1C84D"/>
                      </a:solidFill>
                      <a:prstDash val="solid"/>
                      <a:round/>
                      <a:headEnd type="none" w="med" len="med"/>
                      <a:tailEnd type="none" w="med" len="med"/>
                    </a:lnL>
                    <a:lnR w="12700" cap="flat" cmpd="sng" algn="ctr">
                      <a:solidFill>
                        <a:srgbClr val="A1C84D"/>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A1C84D"/>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pt-BR" dirty="0"/>
                    </a:p>
                  </a:txBody>
                  <a:tcPr>
                    <a:lnL w="12700" cap="flat" cmpd="sng" algn="ctr">
                      <a:solidFill>
                        <a:srgbClr val="A1C84D"/>
                      </a:solidFill>
                      <a:prstDash val="solid"/>
                      <a:round/>
                      <a:headEnd type="none" w="med" len="med"/>
                      <a:tailEnd type="none" w="med" len="med"/>
                    </a:lnL>
                    <a:lnR w="12700" cap="flat" cmpd="sng" algn="ctr">
                      <a:solidFill>
                        <a:srgbClr val="A1C84D"/>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A1C84D"/>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pt-BR" dirty="0"/>
                    </a:p>
                  </a:txBody>
                  <a:tcPr>
                    <a:lnL w="12700" cap="flat" cmpd="sng" algn="ctr">
                      <a:solidFill>
                        <a:srgbClr val="A1C84D"/>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A1C84D"/>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14307313"/>
                  </a:ext>
                </a:extLst>
              </a:tr>
              <a:tr h="370840">
                <a:tc>
                  <a:txBody>
                    <a:bodyPr/>
                    <a:lstStyle/>
                    <a:p>
                      <a:pPr algn="ctr"/>
                      <a:r>
                        <a:rPr lang="pt-BR" dirty="0"/>
                        <a:t>27/09/2023</a:t>
                      </a:r>
                    </a:p>
                  </a:txBody>
                  <a:tcPr>
                    <a:lnL w="12700" cap="flat" cmpd="sng" algn="ctr">
                      <a:noFill/>
                      <a:prstDash val="solid"/>
                      <a:round/>
                      <a:headEnd type="none" w="med" len="med"/>
                      <a:tailEnd type="none" w="med" len="med"/>
                    </a:lnL>
                    <a:lnR w="12700" cap="flat" cmpd="sng" algn="ctr">
                      <a:solidFill>
                        <a:srgbClr val="A1C84D"/>
                      </a:solidFill>
                      <a:prstDash val="solid"/>
                      <a:round/>
                      <a:headEnd type="none" w="med" len="med"/>
                      <a:tailEnd type="none" w="med" len="med"/>
                    </a:lnR>
                    <a:lnT w="12700" cap="flat" cmpd="sng" algn="ctr">
                      <a:solidFill>
                        <a:srgbClr val="A1C84D"/>
                      </a:solidFill>
                      <a:prstDash val="solid"/>
                      <a:round/>
                      <a:headEnd type="none" w="med" len="med"/>
                      <a:tailEnd type="none" w="med" len="med"/>
                    </a:lnT>
                    <a:lnB w="12700" cap="flat" cmpd="sng" algn="ctr">
                      <a:solidFill>
                        <a:srgbClr val="A1C84D"/>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pt-BR" dirty="0"/>
                        <a:t>Valor corrigido 08/06/2022 a 27/09/23</a:t>
                      </a:r>
                    </a:p>
                  </a:txBody>
                  <a:tcPr>
                    <a:lnL w="12700" cap="flat" cmpd="sng" algn="ctr">
                      <a:solidFill>
                        <a:srgbClr val="A1C84D"/>
                      </a:solidFill>
                      <a:prstDash val="solid"/>
                      <a:round/>
                      <a:headEnd type="none" w="med" len="med"/>
                      <a:tailEnd type="none" w="med" len="med"/>
                    </a:lnL>
                    <a:lnR w="12700" cap="flat" cmpd="sng" algn="ctr">
                      <a:solidFill>
                        <a:srgbClr val="A1C84D"/>
                      </a:solidFill>
                      <a:prstDash val="solid"/>
                      <a:round/>
                      <a:headEnd type="none" w="med" len="med"/>
                      <a:tailEnd type="none" w="med" len="med"/>
                    </a:lnR>
                    <a:lnT w="12700" cap="flat" cmpd="sng" algn="ctr">
                      <a:solidFill>
                        <a:srgbClr val="A1C84D"/>
                      </a:solidFill>
                      <a:prstDash val="solid"/>
                      <a:round/>
                      <a:headEnd type="none" w="med" len="med"/>
                      <a:tailEnd type="none" w="med" len="med"/>
                    </a:lnT>
                    <a:lnB w="12700" cap="flat" cmpd="sng" algn="ctr">
                      <a:solidFill>
                        <a:srgbClr val="A1C84D"/>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pt-BR" dirty="0"/>
                        <a:t>10.368,30</a:t>
                      </a:r>
                    </a:p>
                  </a:txBody>
                  <a:tcPr>
                    <a:lnL w="12700" cap="flat" cmpd="sng" algn="ctr">
                      <a:solidFill>
                        <a:srgbClr val="A1C84D"/>
                      </a:solidFill>
                      <a:prstDash val="solid"/>
                      <a:round/>
                      <a:headEnd type="none" w="med" len="med"/>
                      <a:tailEnd type="none" w="med" len="med"/>
                    </a:lnL>
                    <a:lnR w="12700" cap="flat" cmpd="sng" algn="ctr">
                      <a:solidFill>
                        <a:srgbClr val="A1C84D"/>
                      </a:solidFill>
                      <a:prstDash val="solid"/>
                      <a:round/>
                      <a:headEnd type="none" w="med" len="med"/>
                      <a:tailEnd type="none" w="med" len="med"/>
                    </a:lnR>
                    <a:lnT w="12700" cap="flat" cmpd="sng" algn="ctr">
                      <a:solidFill>
                        <a:srgbClr val="A1C84D"/>
                      </a:solidFill>
                      <a:prstDash val="solid"/>
                      <a:round/>
                      <a:headEnd type="none" w="med" len="med"/>
                      <a:tailEnd type="none" w="med" len="med"/>
                    </a:lnT>
                    <a:lnB w="12700" cap="flat" cmpd="sng" algn="ctr">
                      <a:solidFill>
                        <a:srgbClr val="A1C84D"/>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pt-BR" dirty="0"/>
                        <a:t>Juros 15/02/23 a 27/09/23</a:t>
                      </a:r>
                    </a:p>
                  </a:txBody>
                  <a:tcPr>
                    <a:lnL w="12700" cap="flat" cmpd="sng" algn="ctr">
                      <a:solidFill>
                        <a:srgbClr val="A1C84D"/>
                      </a:solidFill>
                      <a:prstDash val="solid"/>
                      <a:round/>
                      <a:headEnd type="none" w="med" len="med"/>
                      <a:tailEnd type="none" w="med" len="med"/>
                    </a:lnL>
                    <a:lnR w="12700" cap="flat" cmpd="sng" algn="ctr">
                      <a:solidFill>
                        <a:srgbClr val="A1C84D"/>
                      </a:solidFill>
                      <a:prstDash val="solid"/>
                      <a:round/>
                      <a:headEnd type="none" w="med" len="med"/>
                      <a:tailEnd type="none" w="med" len="med"/>
                    </a:lnR>
                    <a:lnT w="12700" cap="flat" cmpd="sng" algn="ctr">
                      <a:solidFill>
                        <a:srgbClr val="A1C84D"/>
                      </a:solidFill>
                      <a:prstDash val="solid"/>
                      <a:round/>
                      <a:headEnd type="none" w="med" len="med"/>
                      <a:tailEnd type="none" w="med" len="med"/>
                    </a:lnT>
                    <a:lnB w="12700" cap="flat" cmpd="sng" algn="ctr">
                      <a:solidFill>
                        <a:srgbClr val="A1C84D"/>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dirty="0"/>
                        <a:t>763,55</a:t>
                      </a:r>
                    </a:p>
                    <a:p>
                      <a:pPr algn="ctr"/>
                      <a:endParaRPr lang="pt-BR" dirty="0"/>
                    </a:p>
                  </a:txBody>
                  <a:tcPr>
                    <a:lnL w="12700" cap="flat" cmpd="sng" algn="ctr">
                      <a:solidFill>
                        <a:srgbClr val="A1C84D"/>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A1C84D"/>
                      </a:solidFill>
                      <a:prstDash val="solid"/>
                      <a:round/>
                      <a:headEnd type="none" w="med" len="med"/>
                      <a:tailEnd type="none" w="med" len="med"/>
                    </a:lnT>
                    <a:lnB w="12700" cap="flat" cmpd="sng" algn="ctr">
                      <a:solidFill>
                        <a:srgbClr val="A1C84D"/>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796597842"/>
                  </a:ext>
                </a:extLst>
              </a:tr>
              <a:tr h="370840">
                <a:tc>
                  <a:txBody>
                    <a:bodyPr/>
                    <a:lstStyle/>
                    <a:p>
                      <a:pPr algn="ctr"/>
                      <a:r>
                        <a:rPr lang="pt-BR" dirty="0"/>
                        <a:t>30/09/2024</a:t>
                      </a:r>
                    </a:p>
                  </a:txBody>
                  <a:tcPr>
                    <a:lnL w="12700" cap="flat" cmpd="sng" algn="ctr">
                      <a:noFill/>
                      <a:prstDash val="solid"/>
                      <a:round/>
                      <a:headEnd type="none" w="med" len="med"/>
                      <a:tailEnd type="none" w="med" len="med"/>
                    </a:lnL>
                    <a:lnR w="12700" cap="flat" cmpd="sng" algn="ctr">
                      <a:solidFill>
                        <a:srgbClr val="A1C84D"/>
                      </a:solidFill>
                      <a:prstDash val="solid"/>
                      <a:round/>
                      <a:headEnd type="none" w="med" len="med"/>
                      <a:tailEnd type="none" w="med" len="med"/>
                    </a:lnR>
                    <a:lnT w="12700" cap="flat" cmpd="sng" algn="ctr">
                      <a:solidFill>
                        <a:srgbClr val="A1C84D"/>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pt-BR" dirty="0"/>
                        <a:t>Valor corrigido 28/08/23 a 30/09/24</a:t>
                      </a:r>
                    </a:p>
                  </a:txBody>
                  <a:tcPr>
                    <a:lnL w="12700" cap="flat" cmpd="sng" algn="ctr">
                      <a:solidFill>
                        <a:srgbClr val="A1C84D"/>
                      </a:solidFill>
                      <a:prstDash val="solid"/>
                      <a:round/>
                      <a:headEnd type="none" w="med" len="med"/>
                      <a:tailEnd type="none" w="med" len="med"/>
                    </a:lnL>
                    <a:lnR w="12700" cap="flat" cmpd="sng" algn="ctr">
                      <a:solidFill>
                        <a:srgbClr val="A1C84D"/>
                      </a:solidFill>
                      <a:prstDash val="solid"/>
                      <a:round/>
                      <a:headEnd type="none" w="med" len="med"/>
                      <a:tailEnd type="none" w="med" len="med"/>
                    </a:lnR>
                    <a:lnT w="12700" cap="flat" cmpd="sng" algn="ctr">
                      <a:solidFill>
                        <a:srgbClr val="A1C84D"/>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pt-BR" dirty="0"/>
                        <a:t>10.808,54</a:t>
                      </a:r>
                    </a:p>
                  </a:txBody>
                  <a:tcPr>
                    <a:lnL w="12700" cap="flat" cmpd="sng" algn="ctr">
                      <a:solidFill>
                        <a:srgbClr val="A1C84D"/>
                      </a:solidFill>
                      <a:prstDash val="solid"/>
                      <a:round/>
                      <a:headEnd type="none" w="med" len="med"/>
                      <a:tailEnd type="none" w="med" len="med"/>
                    </a:lnL>
                    <a:lnR w="12700" cap="flat" cmpd="sng" algn="ctr">
                      <a:solidFill>
                        <a:srgbClr val="A1C84D"/>
                      </a:solidFill>
                      <a:prstDash val="solid"/>
                      <a:round/>
                      <a:headEnd type="none" w="med" len="med"/>
                      <a:tailEnd type="none" w="med" len="med"/>
                    </a:lnR>
                    <a:lnT w="12700" cap="flat" cmpd="sng" algn="ctr">
                      <a:solidFill>
                        <a:srgbClr val="A1C84D"/>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dirty="0"/>
                        <a:t>Juros 01/12/23 a 30/09/24</a:t>
                      </a:r>
                    </a:p>
                    <a:p>
                      <a:pPr algn="ctr"/>
                      <a:endParaRPr lang="pt-BR" dirty="0"/>
                    </a:p>
                  </a:txBody>
                  <a:tcPr>
                    <a:lnL w="12700" cap="flat" cmpd="sng" algn="ctr">
                      <a:solidFill>
                        <a:srgbClr val="A1C84D"/>
                      </a:solidFill>
                      <a:prstDash val="solid"/>
                      <a:round/>
                      <a:headEnd type="none" w="med" len="med"/>
                      <a:tailEnd type="none" w="med" len="med"/>
                    </a:lnL>
                    <a:lnR w="12700" cap="flat" cmpd="sng" algn="ctr">
                      <a:solidFill>
                        <a:srgbClr val="A1C84D"/>
                      </a:solidFill>
                      <a:prstDash val="solid"/>
                      <a:round/>
                      <a:headEnd type="none" w="med" len="med"/>
                      <a:tailEnd type="none" w="med" len="med"/>
                    </a:lnR>
                    <a:lnT w="12700" cap="flat" cmpd="sng" algn="ctr">
                      <a:solidFill>
                        <a:srgbClr val="A1C84D"/>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pt-BR" dirty="0"/>
                        <a:t>1.077,37</a:t>
                      </a:r>
                    </a:p>
                  </a:txBody>
                  <a:tcPr>
                    <a:lnL w="12700" cap="flat" cmpd="sng" algn="ctr">
                      <a:solidFill>
                        <a:srgbClr val="A1C84D"/>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A1C84D"/>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855558984"/>
                  </a:ext>
                </a:extLst>
              </a:tr>
            </a:tbl>
          </a:graphicData>
        </a:graphic>
      </p:graphicFrame>
      <p:graphicFrame>
        <p:nvGraphicFramePr>
          <p:cNvPr id="9" name="Tabela 8">
            <a:extLst>
              <a:ext uri="{FF2B5EF4-FFF2-40B4-BE49-F238E27FC236}">
                <a16:creationId xmlns:a16="http://schemas.microsoft.com/office/drawing/2014/main" id="{CDD1A737-029F-617B-EFEA-27786C0ED84C}"/>
              </a:ext>
            </a:extLst>
          </p:cNvPr>
          <p:cNvGraphicFramePr>
            <a:graphicFrameLocks noGrp="1"/>
          </p:cNvGraphicFramePr>
          <p:nvPr>
            <p:extLst>
              <p:ext uri="{D42A27DB-BD31-4B8C-83A1-F6EECF244321}">
                <p14:modId xmlns:p14="http://schemas.microsoft.com/office/powerpoint/2010/main" val="2329108201"/>
              </p:ext>
            </p:extLst>
          </p:nvPr>
        </p:nvGraphicFramePr>
        <p:xfrm>
          <a:off x="1244600" y="4968394"/>
          <a:ext cx="10515600" cy="828040"/>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3187439033"/>
                    </a:ext>
                  </a:extLst>
                </a:gridCol>
                <a:gridCol w="3505200">
                  <a:extLst>
                    <a:ext uri="{9D8B030D-6E8A-4147-A177-3AD203B41FA5}">
                      <a16:colId xmlns:a16="http://schemas.microsoft.com/office/drawing/2014/main" val="255964910"/>
                    </a:ext>
                  </a:extLst>
                </a:gridCol>
                <a:gridCol w="3505200">
                  <a:extLst>
                    <a:ext uri="{9D8B030D-6E8A-4147-A177-3AD203B41FA5}">
                      <a16:colId xmlns:a16="http://schemas.microsoft.com/office/drawing/2014/main" val="1147503850"/>
                    </a:ext>
                  </a:extLst>
                </a:gridCol>
              </a:tblGrid>
              <a:tr h="370840">
                <a:tc>
                  <a:txBody>
                    <a:bodyPr/>
                    <a:lstStyle/>
                    <a:p>
                      <a:r>
                        <a:rPr lang="pt-BR" dirty="0"/>
                        <a:t>Valor corrigido FINAL</a:t>
                      </a:r>
                    </a:p>
                  </a:txBody>
                  <a:tcPr>
                    <a:solidFill>
                      <a:srgbClr val="A1C84D"/>
                    </a:solidFill>
                  </a:tcPr>
                </a:tc>
                <a:tc>
                  <a:txBody>
                    <a:bodyPr/>
                    <a:lstStyle/>
                    <a:p>
                      <a:r>
                        <a:rPr lang="pt-BR" dirty="0"/>
                        <a:t>Juros TOTAL</a:t>
                      </a:r>
                    </a:p>
                  </a:txBody>
                  <a:tcPr>
                    <a:solidFill>
                      <a:srgbClr val="A1C84D"/>
                    </a:solidFill>
                  </a:tcPr>
                </a:tc>
                <a:tc>
                  <a:txBody>
                    <a:bodyPr/>
                    <a:lstStyle/>
                    <a:p>
                      <a:r>
                        <a:rPr lang="pt-BR" dirty="0"/>
                        <a:t>TOTAL</a:t>
                      </a:r>
                    </a:p>
                  </a:txBody>
                  <a:tcPr>
                    <a:solidFill>
                      <a:srgbClr val="A1C84D"/>
                    </a:solidFill>
                  </a:tcPr>
                </a:tc>
                <a:extLst>
                  <a:ext uri="{0D108BD9-81ED-4DB2-BD59-A6C34878D82A}">
                    <a16:rowId xmlns:a16="http://schemas.microsoft.com/office/drawing/2014/main" val="319823543"/>
                  </a:ext>
                </a:extLst>
              </a:tr>
              <a:tr h="370840">
                <a:tc>
                  <a:txBody>
                    <a:bodyPr/>
                    <a:lstStyle/>
                    <a:p>
                      <a:pPr algn="ctr"/>
                      <a:r>
                        <a:rPr lang="pt-BR" sz="2400" b="1" dirty="0">
                          <a:solidFill>
                            <a:srgbClr val="A1C84D"/>
                          </a:solidFill>
                        </a:rPr>
                        <a:t>10.808,54</a:t>
                      </a:r>
                    </a:p>
                  </a:txBody>
                  <a:tcPr>
                    <a:solidFill>
                      <a:schemeClr val="bg1">
                        <a:lumMod val="85000"/>
                      </a:schemeClr>
                    </a:solidFill>
                  </a:tcPr>
                </a:tc>
                <a:tc>
                  <a:txBody>
                    <a:bodyPr/>
                    <a:lstStyle/>
                    <a:p>
                      <a:pPr algn="ctr"/>
                      <a:r>
                        <a:rPr lang="pt-BR" sz="2400" b="1" dirty="0">
                          <a:solidFill>
                            <a:srgbClr val="A1C84D"/>
                          </a:solidFill>
                        </a:rPr>
                        <a:t>1.840,92</a:t>
                      </a:r>
                    </a:p>
                  </a:txBody>
                  <a:tcPr>
                    <a:solidFill>
                      <a:schemeClr val="bg1">
                        <a:lumMod val="85000"/>
                      </a:schemeClr>
                    </a:solidFill>
                  </a:tcPr>
                </a:tc>
                <a:tc>
                  <a:txBody>
                    <a:bodyPr/>
                    <a:lstStyle/>
                    <a:p>
                      <a:pPr algn="ctr"/>
                      <a:r>
                        <a:rPr lang="pt-BR" sz="2400" b="1" dirty="0">
                          <a:solidFill>
                            <a:srgbClr val="A1C84D"/>
                          </a:solidFill>
                        </a:rPr>
                        <a:t>12.649,46</a:t>
                      </a:r>
                    </a:p>
                  </a:txBody>
                  <a:tcPr>
                    <a:solidFill>
                      <a:schemeClr val="bg1">
                        <a:lumMod val="85000"/>
                      </a:schemeClr>
                    </a:solidFill>
                  </a:tcPr>
                </a:tc>
                <a:extLst>
                  <a:ext uri="{0D108BD9-81ED-4DB2-BD59-A6C34878D82A}">
                    <a16:rowId xmlns:a16="http://schemas.microsoft.com/office/drawing/2014/main" val="2715000693"/>
                  </a:ext>
                </a:extLst>
              </a:tr>
            </a:tbl>
          </a:graphicData>
        </a:graphic>
      </p:graphicFrame>
    </p:spTree>
    <p:extLst>
      <p:ext uri="{BB962C8B-B14F-4D97-AF65-F5344CB8AC3E}">
        <p14:creationId xmlns:p14="http://schemas.microsoft.com/office/powerpoint/2010/main" val="1302526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D42217-FABD-D2CF-CC60-F056A00C2731}"/>
            </a:ext>
          </a:extLst>
        </p:cNvPr>
        <p:cNvGrpSpPr/>
        <p:nvPr/>
      </p:nvGrpSpPr>
      <p:grpSpPr>
        <a:xfrm>
          <a:off x="0" y="0"/>
          <a:ext cx="0" cy="0"/>
          <a:chOff x="0" y="0"/>
          <a:chExt cx="0" cy="0"/>
        </a:xfrm>
      </p:grpSpPr>
      <p:sp>
        <p:nvSpPr>
          <p:cNvPr id="6" name="Título 5">
            <a:extLst>
              <a:ext uri="{FF2B5EF4-FFF2-40B4-BE49-F238E27FC236}">
                <a16:creationId xmlns:a16="http://schemas.microsoft.com/office/drawing/2014/main" id="{243A5284-6042-593B-C9C8-EF433A096D8A}"/>
              </a:ext>
            </a:extLst>
          </p:cNvPr>
          <p:cNvSpPr>
            <a:spLocks noGrp="1"/>
          </p:cNvSpPr>
          <p:nvPr>
            <p:ph type="title"/>
          </p:nvPr>
        </p:nvSpPr>
        <p:spPr/>
        <p:txBody>
          <a:bodyPr>
            <a:normAutofit fontScale="90000"/>
          </a:bodyPr>
          <a:lstStyle/>
          <a:p>
            <a:pPr algn="l" rtl="0">
              <a:buNone/>
            </a:pPr>
            <a:r>
              <a:rPr lang="pt-BR" b="0" i="0" cap="all" dirty="0">
                <a:solidFill>
                  <a:srgbClr val="727176"/>
                </a:solidFill>
                <a:effectLst/>
              </a:rPr>
              <a:t>Atualização monetária e juros de mora</a:t>
            </a:r>
            <a:br>
              <a:rPr lang="pt-BR" cap="all" dirty="0">
                <a:effectLst/>
              </a:rPr>
            </a:br>
            <a:endParaRPr lang="pt-BR" dirty="0"/>
          </a:p>
        </p:txBody>
      </p:sp>
      <p:sp>
        <p:nvSpPr>
          <p:cNvPr id="7" name="Espaço Reservado para Texto 6">
            <a:extLst>
              <a:ext uri="{FF2B5EF4-FFF2-40B4-BE49-F238E27FC236}">
                <a16:creationId xmlns:a16="http://schemas.microsoft.com/office/drawing/2014/main" id="{FC07145F-7970-37CF-F97D-EC9ED8B1D8DB}"/>
              </a:ext>
            </a:extLst>
          </p:cNvPr>
          <p:cNvSpPr>
            <a:spLocks noGrp="1"/>
          </p:cNvSpPr>
          <p:nvPr>
            <p:ph type="body" sz="quarter" idx="10"/>
          </p:nvPr>
        </p:nvSpPr>
        <p:spPr/>
        <p:txBody>
          <a:bodyPr/>
          <a:lstStyle/>
          <a:p>
            <a:pPr marL="0" indent="0" algn="just" rtl="0">
              <a:buNone/>
            </a:pPr>
            <a:r>
              <a:rPr lang="pt-BR" sz="2000" b="1" i="0" dirty="0">
                <a:solidFill>
                  <a:srgbClr val="A1C84D"/>
                </a:solidFill>
                <a:effectLst/>
              </a:rPr>
              <a:t>Juros de mora:</a:t>
            </a:r>
            <a:r>
              <a:rPr lang="pt-BR" sz="2000" b="0" i="0" dirty="0">
                <a:solidFill>
                  <a:srgbClr val="727176"/>
                </a:solidFill>
                <a:effectLst/>
              </a:rPr>
              <a:t> Juros de mora são os encargos financeiros devidos pelo devedor ao credor em decorrência do atraso no pagamento de uma obrigação.</a:t>
            </a:r>
            <a:endParaRPr lang="pt-BR" sz="2000" dirty="0">
              <a:effectLst/>
            </a:endParaRPr>
          </a:p>
          <a:p>
            <a:pPr marL="0" indent="0">
              <a:buNone/>
            </a:pPr>
            <a:r>
              <a:rPr lang="pt-BR" sz="2000" b="0" i="0" dirty="0">
                <a:solidFill>
                  <a:srgbClr val="727176"/>
                </a:solidFill>
                <a:effectLst/>
              </a:rPr>
              <a:t>Os </a:t>
            </a:r>
            <a:r>
              <a:rPr lang="pt-BR" sz="2000" b="1" i="0" dirty="0">
                <a:solidFill>
                  <a:srgbClr val="727176"/>
                </a:solidFill>
                <a:effectLst/>
              </a:rPr>
              <a:t>juros de mora</a:t>
            </a:r>
            <a:r>
              <a:rPr lang="pt-BR" sz="2000" b="0" i="0" dirty="0">
                <a:solidFill>
                  <a:srgbClr val="727176"/>
                </a:solidFill>
                <a:effectLst/>
              </a:rPr>
              <a:t> correspondem a uma taxa percentual calculada mês a mês sobre um determinado débito, quando há atraso em sua quitação. Em sua natureza jurídica, trata-se de verdadeira pena imposta ao devedor pela demora no cumprimento do valor devido.</a:t>
            </a:r>
            <a:endParaRPr lang="pt-BR" sz="2000" dirty="0">
              <a:effectLst/>
            </a:endParaRPr>
          </a:p>
          <a:p>
            <a:pPr marL="0" indent="0">
              <a:buNone/>
            </a:pPr>
            <a:r>
              <a:rPr lang="pt-BR" sz="2000" b="0" i="0" dirty="0">
                <a:solidFill>
                  <a:srgbClr val="727176"/>
                </a:solidFill>
                <a:effectLst/>
              </a:rPr>
              <a:t>Nos convênios e instrumentos congêneres, os juros moratórios, funcionam como uma </a:t>
            </a:r>
            <a:r>
              <a:rPr lang="pt-BR" sz="2000" b="1" i="0" dirty="0">
                <a:solidFill>
                  <a:srgbClr val="A1C84D"/>
                </a:solidFill>
                <a:effectLst/>
              </a:rPr>
              <a:t>sanção pelo não-adimplemento pontual de obrigações pactuadas</a:t>
            </a:r>
            <a:r>
              <a:rPr lang="pt-BR" sz="2000" b="0" i="0" dirty="0">
                <a:solidFill>
                  <a:srgbClr val="727176"/>
                </a:solidFill>
                <a:effectLst/>
              </a:rPr>
              <a:t> que redundaram em </a:t>
            </a:r>
            <a:r>
              <a:rPr lang="pt-BR" sz="2000" b="1" i="0" dirty="0">
                <a:solidFill>
                  <a:srgbClr val="727176"/>
                </a:solidFill>
                <a:effectLst/>
              </a:rPr>
              <a:t>irregular e má aplicação dos recursos financeiros repassados</a:t>
            </a:r>
            <a:r>
              <a:rPr lang="pt-BR" sz="2000" b="0" i="0" dirty="0">
                <a:solidFill>
                  <a:srgbClr val="727176"/>
                </a:solidFill>
                <a:effectLst/>
              </a:rPr>
              <a:t>.</a:t>
            </a:r>
            <a:endParaRPr lang="pt-BR" sz="2000" dirty="0">
              <a:effectLst/>
            </a:endParaRPr>
          </a:p>
          <a:p>
            <a:pPr marL="0" indent="0">
              <a:buNone/>
            </a:pPr>
            <a:endParaRPr lang="pt-BR" sz="1600" dirty="0"/>
          </a:p>
        </p:txBody>
      </p:sp>
    </p:spTree>
    <p:extLst>
      <p:ext uri="{BB962C8B-B14F-4D97-AF65-F5344CB8AC3E}">
        <p14:creationId xmlns:p14="http://schemas.microsoft.com/office/powerpoint/2010/main" val="931381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A5B2F8-DA64-9586-7D7F-B80EDFABACBB}"/>
            </a:ext>
          </a:extLst>
        </p:cNvPr>
        <p:cNvGrpSpPr/>
        <p:nvPr/>
      </p:nvGrpSpPr>
      <p:grpSpPr>
        <a:xfrm>
          <a:off x="0" y="0"/>
          <a:ext cx="0" cy="0"/>
          <a:chOff x="0" y="0"/>
          <a:chExt cx="0" cy="0"/>
        </a:xfrm>
      </p:grpSpPr>
      <p:sp>
        <p:nvSpPr>
          <p:cNvPr id="6" name="Título 5">
            <a:extLst>
              <a:ext uri="{FF2B5EF4-FFF2-40B4-BE49-F238E27FC236}">
                <a16:creationId xmlns:a16="http://schemas.microsoft.com/office/drawing/2014/main" id="{4BAD28A3-2EDA-6DD5-622B-5B9607FC7DF1}"/>
              </a:ext>
            </a:extLst>
          </p:cNvPr>
          <p:cNvSpPr>
            <a:spLocks noGrp="1"/>
          </p:cNvSpPr>
          <p:nvPr>
            <p:ph type="title"/>
          </p:nvPr>
        </p:nvSpPr>
        <p:spPr/>
        <p:txBody>
          <a:bodyPr>
            <a:normAutofit fontScale="90000"/>
          </a:bodyPr>
          <a:lstStyle/>
          <a:p>
            <a:pPr algn="l" rtl="0">
              <a:buNone/>
            </a:pPr>
            <a:r>
              <a:rPr lang="pt-BR" b="0" i="0" cap="all" dirty="0">
                <a:solidFill>
                  <a:srgbClr val="727176"/>
                </a:solidFill>
                <a:effectLst/>
              </a:rPr>
              <a:t>Atualização monetária e juros de mora</a:t>
            </a:r>
            <a:br>
              <a:rPr lang="pt-BR" cap="all" dirty="0">
                <a:effectLst/>
              </a:rPr>
            </a:br>
            <a:endParaRPr lang="pt-BR" dirty="0"/>
          </a:p>
        </p:txBody>
      </p:sp>
      <p:sp>
        <p:nvSpPr>
          <p:cNvPr id="7" name="Espaço Reservado para Texto 6">
            <a:extLst>
              <a:ext uri="{FF2B5EF4-FFF2-40B4-BE49-F238E27FC236}">
                <a16:creationId xmlns:a16="http://schemas.microsoft.com/office/drawing/2014/main" id="{F23ADF7B-080C-5647-0DCE-B4B0AC474EEF}"/>
              </a:ext>
            </a:extLst>
          </p:cNvPr>
          <p:cNvSpPr>
            <a:spLocks noGrp="1"/>
          </p:cNvSpPr>
          <p:nvPr>
            <p:ph type="body" sz="quarter" idx="10"/>
          </p:nvPr>
        </p:nvSpPr>
        <p:spPr/>
        <p:txBody>
          <a:bodyPr/>
          <a:lstStyle/>
          <a:p>
            <a:pPr algn="just" rtl="0">
              <a:buNone/>
            </a:pPr>
            <a:r>
              <a:rPr lang="pt-BR" sz="2000" b="1" i="0" dirty="0">
                <a:solidFill>
                  <a:srgbClr val="A1C84D"/>
                </a:solidFill>
                <a:effectLst/>
              </a:rPr>
              <a:t>Índices de Atualização Monetária</a:t>
            </a:r>
            <a:endParaRPr lang="pt-BR" sz="2000" dirty="0">
              <a:effectLst/>
            </a:endParaRPr>
          </a:p>
          <a:p>
            <a:pPr algn="just" rtl="0">
              <a:buNone/>
            </a:pPr>
            <a:r>
              <a:rPr lang="pt-BR" sz="2000" b="1" i="0" dirty="0">
                <a:solidFill>
                  <a:srgbClr val="A1C84D"/>
                </a:solidFill>
                <a:effectLst/>
              </a:rPr>
              <a:t>Exemplos:</a:t>
            </a:r>
            <a:endParaRPr lang="pt-BR" sz="2000" dirty="0">
              <a:effectLst/>
            </a:endParaRPr>
          </a:p>
          <a:p>
            <a:pPr algn="just" rtl="0">
              <a:buNone/>
            </a:pPr>
            <a:r>
              <a:rPr lang="pt-BR" sz="2000" b="0" i="0" u="sng" dirty="0">
                <a:solidFill>
                  <a:srgbClr val="727176"/>
                </a:solidFill>
                <a:effectLst/>
              </a:rPr>
              <a:t>IPCA</a:t>
            </a:r>
            <a:r>
              <a:rPr lang="pt-BR" sz="2000" b="0" i="0" dirty="0">
                <a:solidFill>
                  <a:srgbClr val="727176"/>
                </a:solidFill>
                <a:effectLst/>
              </a:rPr>
              <a:t> (Índice de Preços ao Consumidor Amplo); </a:t>
            </a:r>
            <a:endParaRPr lang="pt-BR" sz="2000" dirty="0">
              <a:effectLst/>
            </a:endParaRPr>
          </a:p>
          <a:p>
            <a:pPr algn="just" rtl="0">
              <a:buNone/>
            </a:pPr>
            <a:r>
              <a:rPr lang="pt-BR" sz="2000" b="0" i="0" u="sng" dirty="0">
                <a:solidFill>
                  <a:srgbClr val="727176"/>
                </a:solidFill>
                <a:effectLst/>
              </a:rPr>
              <a:t>INPC</a:t>
            </a:r>
            <a:r>
              <a:rPr lang="pt-BR" sz="2000" b="0" i="0" dirty="0">
                <a:solidFill>
                  <a:srgbClr val="727176"/>
                </a:solidFill>
                <a:effectLst/>
              </a:rPr>
              <a:t> (Índice Nacional de Preços ao Consumidor);</a:t>
            </a:r>
            <a:endParaRPr lang="pt-BR" sz="2000" dirty="0">
              <a:effectLst/>
            </a:endParaRPr>
          </a:p>
          <a:p>
            <a:pPr algn="just" rtl="0">
              <a:buNone/>
            </a:pPr>
            <a:r>
              <a:rPr lang="pt-BR" sz="2000" b="0" i="0" u="sng" dirty="0">
                <a:solidFill>
                  <a:srgbClr val="727176"/>
                </a:solidFill>
                <a:effectLst/>
              </a:rPr>
              <a:t>IGP-M</a:t>
            </a:r>
            <a:r>
              <a:rPr lang="pt-BR" sz="2000" b="0" i="0" dirty="0">
                <a:solidFill>
                  <a:srgbClr val="727176"/>
                </a:solidFill>
                <a:effectLst/>
              </a:rPr>
              <a:t> (Índice Geral de Preços – Mercado). </a:t>
            </a:r>
          </a:p>
          <a:p>
            <a:pPr algn="just" rtl="0">
              <a:buNone/>
            </a:pPr>
            <a:endParaRPr lang="pt-BR" sz="2000" dirty="0">
              <a:solidFill>
                <a:srgbClr val="727176"/>
              </a:solidFill>
            </a:endParaRPr>
          </a:p>
          <a:p>
            <a:pPr algn="just" rtl="0">
              <a:buNone/>
            </a:pPr>
            <a:endParaRPr lang="pt-BR" sz="2000" dirty="0">
              <a:effectLst/>
            </a:endParaRPr>
          </a:p>
          <a:p>
            <a:pPr marL="0" indent="0" algn="just" rtl="0">
              <a:buNone/>
            </a:pPr>
            <a:r>
              <a:rPr lang="pt-BR" sz="2000" b="1" i="0" dirty="0">
                <a:solidFill>
                  <a:srgbClr val="727176"/>
                </a:solidFill>
                <a:effectLst/>
              </a:rPr>
              <a:t>Decreto 1.196/2017: </a:t>
            </a:r>
            <a:r>
              <a:rPr lang="pt-BR" sz="2000" b="0" i="0" dirty="0">
                <a:solidFill>
                  <a:srgbClr val="727176"/>
                </a:solidFill>
                <a:effectLst/>
              </a:rPr>
              <a:t>atualização monetária pelo INPC.</a:t>
            </a:r>
          </a:p>
          <a:p>
            <a:pPr marL="0" indent="0" algn="just">
              <a:buNone/>
            </a:pPr>
            <a:r>
              <a:rPr lang="pt-BR" sz="2000" b="1" dirty="0">
                <a:solidFill>
                  <a:srgbClr val="727176"/>
                </a:solidFill>
              </a:rPr>
              <a:t>Decreto 127/2011: </a:t>
            </a:r>
            <a:r>
              <a:rPr lang="pt-BR" sz="2000" dirty="0">
                <a:solidFill>
                  <a:srgbClr val="727176"/>
                </a:solidFill>
              </a:rPr>
              <a:t>índices fixados pela Corregedoria-Geral da Justiça do Estado de Santa Catarina </a:t>
            </a:r>
          </a:p>
          <a:p>
            <a:pPr marL="0" indent="0">
              <a:buNone/>
            </a:pPr>
            <a:endParaRPr lang="pt-BR" sz="1600" dirty="0"/>
          </a:p>
        </p:txBody>
      </p:sp>
    </p:spTree>
    <p:extLst>
      <p:ext uri="{BB962C8B-B14F-4D97-AF65-F5344CB8AC3E}">
        <p14:creationId xmlns:p14="http://schemas.microsoft.com/office/powerpoint/2010/main" val="3439349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A987D4-2E23-2ACF-4766-98F72F2FB536}"/>
            </a:ext>
          </a:extLst>
        </p:cNvPr>
        <p:cNvGrpSpPr/>
        <p:nvPr/>
      </p:nvGrpSpPr>
      <p:grpSpPr>
        <a:xfrm>
          <a:off x="0" y="0"/>
          <a:ext cx="0" cy="0"/>
          <a:chOff x="0" y="0"/>
          <a:chExt cx="0" cy="0"/>
        </a:xfrm>
      </p:grpSpPr>
      <p:sp>
        <p:nvSpPr>
          <p:cNvPr id="6" name="Título 5">
            <a:extLst>
              <a:ext uri="{FF2B5EF4-FFF2-40B4-BE49-F238E27FC236}">
                <a16:creationId xmlns:a16="http://schemas.microsoft.com/office/drawing/2014/main" id="{4BA88A13-1E11-CC91-F81D-3509736E8D5B}"/>
              </a:ext>
            </a:extLst>
          </p:cNvPr>
          <p:cNvSpPr>
            <a:spLocks noGrp="1"/>
          </p:cNvSpPr>
          <p:nvPr>
            <p:ph type="title"/>
          </p:nvPr>
        </p:nvSpPr>
        <p:spPr/>
        <p:txBody>
          <a:bodyPr>
            <a:normAutofit fontScale="90000"/>
          </a:bodyPr>
          <a:lstStyle/>
          <a:p>
            <a:pPr algn="l" rtl="0">
              <a:buNone/>
            </a:pPr>
            <a:r>
              <a:rPr lang="pt-BR" b="0" i="0" cap="all" dirty="0">
                <a:solidFill>
                  <a:srgbClr val="727176"/>
                </a:solidFill>
                <a:effectLst/>
              </a:rPr>
              <a:t>Atualização monetária e juros de mora</a:t>
            </a:r>
            <a:br>
              <a:rPr lang="pt-BR" cap="all" dirty="0">
                <a:effectLst/>
              </a:rPr>
            </a:br>
            <a:endParaRPr lang="pt-BR" dirty="0"/>
          </a:p>
        </p:txBody>
      </p:sp>
      <p:sp>
        <p:nvSpPr>
          <p:cNvPr id="7" name="Espaço Reservado para Texto 6">
            <a:extLst>
              <a:ext uri="{FF2B5EF4-FFF2-40B4-BE49-F238E27FC236}">
                <a16:creationId xmlns:a16="http://schemas.microsoft.com/office/drawing/2014/main" id="{895D37A0-8995-2FFD-CEEF-6B5A470F4D0B}"/>
              </a:ext>
            </a:extLst>
          </p:cNvPr>
          <p:cNvSpPr>
            <a:spLocks noGrp="1"/>
          </p:cNvSpPr>
          <p:nvPr>
            <p:ph type="body" sz="quarter" idx="10"/>
          </p:nvPr>
        </p:nvSpPr>
        <p:spPr/>
        <p:txBody>
          <a:bodyPr/>
          <a:lstStyle/>
          <a:p>
            <a:pPr algn="just" rtl="0">
              <a:buNone/>
            </a:pPr>
            <a:r>
              <a:rPr lang="pt-BR" sz="2000" b="1" i="0" dirty="0">
                <a:solidFill>
                  <a:srgbClr val="A1C84D"/>
                </a:solidFill>
                <a:effectLst/>
              </a:rPr>
              <a:t>Natureza jurídica dos juros de mora</a:t>
            </a:r>
            <a:endParaRPr lang="pt-BR" sz="2000" dirty="0">
              <a:effectLst/>
            </a:endParaRPr>
          </a:p>
          <a:p>
            <a:pPr algn="just" rtl="0">
              <a:buNone/>
            </a:pPr>
            <a:r>
              <a:rPr lang="pt-BR" sz="2000" b="0" i="0" u="sng" dirty="0">
                <a:solidFill>
                  <a:srgbClr val="727176"/>
                </a:solidFill>
                <a:effectLst/>
              </a:rPr>
              <a:t>Instituição Legal:</a:t>
            </a:r>
            <a:r>
              <a:rPr lang="pt-BR" sz="2000" b="0" i="0" dirty="0">
                <a:solidFill>
                  <a:srgbClr val="727176"/>
                </a:solidFill>
                <a:effectLst/>
              </a:rPr>
              <a:t> Os juros de mora têm sua base legal no Código Civil brasileiro, que estabelece as condições para a sua aplicação. Segundo o Código Civil, a mora se caracteriza pelo não pagamento da dívida no prazo estabelecido, e os juros incidem a partir do primeiro dia de atraso.</a:t>
            </a:r>
          </a:p>
          <a:p>
            <a:pPr algn="just" rtl="0">
              <a:buNone/>
            </a:pPr>
            <a:r>
              <a:rPr lang="pt-BR" sz="2000" b="0" i="0" u="sng" dirty="0">
                <a:solidFill>
                  <a:srgbClr val="727176"/>
                </a:solidFill>
                <a:effectLst/>
              </a:rPr>
              <a:t>Caráter Compensatório:</a:t>
            </a:r>
            <a:r>
              <a:rPr lang="pt-BR" sz="2000" b="0" i="0" dirty="0">
                <a:solidFill>
                  <a:srgbClr val="727176"/>
                </a:solidFill>
                <a:effectLst/>
              </a:rPr>
              <a:t> A natureza jurídica dos juros de mora é compensatória, visto que têm a finalidade de compensar o credor pelos prejuízos decorrentes do atraso. </a:t>
            </a:r>
            <a:endParaRPr lang="pt-BR" sz="2000" dirty="0">
              <a:effectLst/>
            </a:endParaRPr>
          </a:p>
          <a:p>
            <a:pPr marL="0" indent="0">
              <a:buNone/>
            </a:pPr>
            <a:endParaRPr lang="pt-BR" sz="1100" dirty="0"/>
          </a:p>
        </p:txBody>
      </p:sp>
    </p:spTree>
    <p:extLst>
      <p:ext uri="{BB962C8B-B14F-4D97-AF65-F5344CB8AC3E}">
        <p14:creationId xmlns:p14="http://schemas.microsoft.com/office/powerpoint/2010/main" val="1550325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1A5B13-ED99-E241-F3AE-B3F08CDCA016}"/>
            </a:ext>
          </a:extLst>
        </p:cNvPr>
        <p:cNvGrpSpPr/>
        <p:nvPr/>
      </p:nvGrpSpPr>
      <p:grpSpPr>
        <a:xfrm>
          <a:off x="0" y="0"/>
          <a:ext cx="0" cy="0"/>
          <a:chOff x="0" y="0"/>
          <a:chExt cx="0" cy="0"/>
        </a:xfrm>
      </p:grpSpPr>
      <p:sp>
        <p:nvSpPr>
          <p:cNvPr id="6" name="Título 5">
            <a:extLst>
              <a:ext uri="{FF2B5EF4-FFF2-40B4-BE49-F238E27FC236}">
                <a16:creationId xmlns:a16="http://schemas.microsoft.com/office/drawing/2014/main" id="{52705711-8CB3-9754-4E31-602E0FEC692D}"/>
              </a:ext>
            </a:extLst>
          </p:cNvPr>
          <p:cNvSpPr>
            <a:spLocks noGrp="1"/>
          </p:cNvSpPr>
          <p:nvPr>
            <p:ph type="title"/>
          </p:nvPr>
        </p:nvSpPr>
        <p:spPr/>
        <p:txBody>
          <a:bodyPr>
            <a:normAutofit fontScale="90000"/>
          </a:bodyPr>
          <a:lstStyle/>
          <a:p>
            <a:pPr algn="l" rtl="0">
              <a:buNone/>
            </a:pPr>
            <a:r>
              <a:rPr lang="pt-BR" b="0" i="0" cap="all" dirty="0">
                <a:solidFill>
                  <a:srgbClr val="727176"/>
                </a:solidFill>
                <a:effectLst/>
              </a:rPr>
              <a:t>Atualização monetária e juros de mora</a:t>
            </a:r>
            <a:br>
              <a:rPr lang="pt-BR" cap="all" dirty="0">
                <a:effectLst/>
              </a:rPr>
            </a:br>
            <a:endParaRPr lang="pt-BR" dirty="0"/>
          </a:p>
        </p:txBody>
      </p:sp>
      <p:sp>
        <p:nvSpPr>
          <p:cNvPr id="7" name="Espaço Reservado para Texto 6">
            <a:extLst>
              <a:ext uri="{FF2B5EF4-FFF2-40B4-BE49-F238E27FC236}">
                <a16:creationId xmlns:a16="http://schemas.microsoft.com/office/drawing/2014/main" id="{7C4BED1C-40C6-3EF3-7373-0CBA1FD382A5}"/>
              </a:ext>
            </a:extLst>
          </p:cNvPr>
          <p:cNvSpPr>
            <a:spLocks noGrp="1"/>
          </p:cNvSpPr>
          <p:nvPr>
            <p:ph type="body" sz="quarter" idx="10"/>
          </p:nvPr>
        </p:nvSpPr>
        <p:spPr/>
        <p:txBody>
          <a:bodyPr/>
          <a:lstStyle/>
          <a:p>
            <a:pPr algn="just" rtl="0">
              <a:buNone/>
            </a:pPr>
            <a:r>
              <a:rPr lang="pt-BR" sz="2400" b="1" i="0" dirty="0">
                <a:solidFill>
                  <a:srgbClr val="A1C84D"/>
                </a:solidFill>
                <a:effectLst/>
              </a:rPr>
              <a:t>Definição das Taxas de Juros de Mora</a:t>
            </a:r>
            <a:endParaRPr lang="pt-BR" sz="2400" dirty="0">
              <a:effectLst/>
            </a:endParaRPr>
          </a:p>
          <a:p>
            <a:pPr marL="0" indent="0" algn="just">
              <a:buNone/>
            </a:pPr>
            <a:r>
              <a:rPr lang="pt-BR" sz="2400" u="sng" dirty="0">
                <a:solidFill>
                  <a:srgbClr val="727176"/>
                </a:solidFill>
              </a:rPr>
              <a:t>Taxa Legal: </a:t>
            </a:r>
            <a:r>
              <a:rPr lang="pt-BR" sz="2400" dirty="0">
                <a:solidFill>
                  <a:srgbClr val="727176"/>
                </a:solidFill>
              </a:rPr>
              <a:t>A taxa dos juros de mora é definida pela legislação. No Brasil, na falta de estipulação contratual, a taxa de juros de mora é de 1% ao mês (ou 12% ao ano). Essa taxa é aplicável a dívidas civis, e seu cálculo é automático após o vencimento da obrigação.</a:t>
            </a:r>
          </a:p>
          <a:p>
            <a:pPr marL="0" indent="0" algn="just" rtl="0">
              <a:buNone/>
            </a:pPr>
            <a:r>
              <a:rPr lang="pt-BR" sz="2400" b="0" i="0" u="sng" dirty="0">
                <a:solidFill>
                  <a:srgbClr val="727176"/>
                </a:solidFill>
                <a:effectLst/>
              </a:rPr>
              <a:t>Taxa Contratual:</a:t>
            </a:r>
            <a:r>
              <a:rPr lang="pt-BR" sz="2400" b="0" i="0" dirty="0">
                <a:solidFill>
                  <a:srgbClr val="727176"/>
                </a:solidFill>
                <a:effectLst/>
              </a:rPr>
              <a:t> As partes envolvidas em um contrato podem estipular uma taxa de juros de mora diferente da legal, desde que esta não ultrapasse os limites legais estabelecidos pelo Código Civil. Nos contratos bancários e comerciais, por exemplo, as taxas podem ser definidas por consenso.</a:t>
            </a:r>
            <a:endParaRPr lang="pt-BR" sz="2400" dirty="0">
              <a:effectLst/>
            </a:endParaRPr>
          </a:p>
          <a:p>
            <a:pPr marL="0" indent="0">
              <a:buNone/>
            </a:pPr>
            <a:endParaRPr lang="pt-BR" sz="1100" dirty="0"/>
          </a:p>
        </p:txBody>
      </p:sp>
    </p:spTree>
    <p:extLst>
      <p:ext uri="{BB962C8B-B14F-4D97-AF65-F5344CB8AC3E}">
        <p14:creationId xmlns:p14="http://schemas.microsoft.com/office/powerpoint/2010/main" val="7354143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6D695F-A857-906E-B681-B9A2B691BD09}"/>
            </a:ext>
          </a:extLst>
        </p:cNvPr>
        <p:cNvGrpSpPr/>
        <p:nvPr/>
      </p:nvGrpSpPr>
      <p:grpSpPr>
        <a:xfrm>
          <a:off x="0" y="0"/>
          <a:ext cx="0" cy="0"/>
          <a:chOff x="0" y="0"/>
          <a:chExt cx="0" cy="0"/>
        </a:xfrm>
      </p:grpSpPr>
      <p:sp>
        <p:nvSpPr>
          <p:cNvPr id="6" name="Título 5">
            <a:extLst>
              <a:ext uri="{FF2B5EF4-FFF2-40B4-BE49-F238E27FC236}">
                <a16:creationId xmlns:a16="http://schemas.microsoft.com/office/drawing/2014/main" id="{021A4061-ABB2-C955-56A3-1237B3098E2A}"/>
              </a:ext>
            </a:extLst>
          </p:cNvPr>
          <p:cNvSpPr>
            <a:spLocks noGrp="1"/>
          </p:cNvSpPr>
          <p:nvPr>
            <p:ph type="title"/>
          </p:nvPr>
        </p:nvSpPr>
        <p:spPr/>
        <p:txBody>
          <a:bodyPr>
            <a:normAutofit fontScale="90000"/>
          </a:bodyPr>
          <a:lstStyle/>
          <a:p>
            <a:pPr algn="l" rtl="0">
              <a:buNone/>
            </a:pPr>
            <a:r>
              <a:rPr lang="pt-BR" b="0" i="0" cap="all" dirty="0">
                <a:solidFill>
                  <a:srgbClr val="727176"/>
                </a:solidFill>
                <a:effectLst/>
              </a:rPr>
              <a:t>Atualização monetária e juros de mora</a:t>
            </a:r>
            <a:br>
              <a:rPr lang="pt-BR" cap="all" dirty="0">
                <a:effectLst/>
              </a:rPr>
            </a:br>
            <a:endParaRPr lang="pt-BR" dirty="0"/>
          </a:p>
        </p:txBody>
      </p:sp>
      <p:sp>
        <p:nvSpPr>
          <p:cNvPr id="7" name="Espaço Reservado para Texto 6">
            <a:extLst>
              <a:ext uri="{FF2B5EF4-FFF2-40B4-BE49-F238E27FC236}">
                <a16:creationId xmlns:a16="http://schemas.microsoft.com/office/drawing/2014/main" id="{1593970E-7A12-0070-4DD4-9CB45F39F27A}"/>
              </a:ext>
            </a:extLst>
          </p:cNvPr>
          <p:cNvSpPr>
            <a:spLocks noGrp="1"/>
          </p:cNvSpPr>
          <p:nvPr>
            <p:ph type="body" sz="quarter" idx="10"/>
          </p:nvPr>
        </p:nvSpPr>
        <p:spPr/>
        <p:txBody>
          <a:bodyPr/>
          <a:lstStyle/>
          <a:p>
            <a:pPr algn="just" rtl="0">
              <a:buNone/>
            </a:pPr>
            <a:r>
              <a:rPr lang="pt-BR" sz="2000" b="1" i="0" dirty="0">
                <a:solidFill>
                  <a:srgbClr val="A1C84D"/>
                </a:solidFill>
                <a:effectLst/>
              </a:rPr>
              <a:t>Vedação de anatocismo</a:t>
            </a:r>
            <a:endParaRPr lang="pt-BR" sz="2000" dirty="0">
              <a:effectLst/>
            </a:endParaRPr>
          </a:p>
          <a:p>
            <a:pPr algn="just" rtl="0">
              <a:buNone/>
            </a:pPr>
            <a:r>
              <a:rPr lang="pt-BR" sz="2000" b="0" i="0" u="sng" dirty="0">
                <a:solidFill>
                  <a:srgbClr val="727176"/>
                </a:solidFill>
                <a:effectLst/>
              </a:rPr>
              <a:t>Conceito:</a:t>
            </a:r>
            <a:r>
              <a:rPr lang="pt-BR" sz="2000" b="0" i="0" dirty="0">
                <a:solidFill>
                  <a:srgbClr val="727176"/>
                </a:solidFill>
                <a:effectLst/>
              </a:rPr>
              <a:t> Prática de calcular juros sobre juros (juros compostos).</a:t>
            </a:r>
            <a:r>
              <a:rPr lang="pt-BR" sz="2000" b="0" i="0" dirty="0">
                <a:solidFill>
                  <a:srgbClr val="EB0D0D"/>
                </a:solidFill>
                <a:effectLst/>
              </a:rPr>
              <a:t> </a:t>
            </a:r>
            <a:endParaRPr lang="pt-BR" sz="2000" dirty="0">
              <a:effectLst/>
            </a:endParaRPr>
          </a:p>
          <a:p>
            <a:pPr algn="just" rtl="0">
              <a:buNone/>
            </a:pPr>
            <a:r>
              <a:rPr lang="pt-BR" sz="2000" b="0" i="0" u="sng" dirty="0">
                <a:solidFill>
                  <a:srgbClr val="727176"/>
                </a:solidFill>
                <a:effectLst/>
              </a:rPr>
              <a:t>Exemplo:</a:t>
            </a:r>
            <a:endParaRPr lang="pt-BR" sz="2000" dirty="0">
              <a:effectLst/>
            </a:endParaRPr>
          </a:p>
          <a:p>
            <a:pPr algn="just" rtl="0">
              <a:buNone/>
            </a:pPr>
            <a:r>
              <a:rPr lang="pt-BR" sz="2000" b="0" i="0" dirty="0">
                <a:solidFill>
                  <a:srgbClr val="727176"/>
                </a:solidFill>
                <a:effectLst/>
              </a:rPr>
              <a:t>Se você deve R$ 1.000,00 a uma taxa de 5% ao mês, após um mês, você deve R$ 1.050,00. No segundo mês, você calcula 5% sobre R$ 1.050, resultando em R$ 1.102,50.</a:t>
            </a:r>
            <a:endParaRPr lang="pt-BR" sz="2000" dirty="0">
              <a:effectLst/>
            </a:endParaRPr>
          </a:p>
          <a:p>
            <a:pPr algn="just" rtl="0">
              <a:buNone/>
            </a:pPr>
            <a:r>
              <a:rPr lang="pt-BR" sz="2000" b="0" i="0" dirty="0">
                <a:solidFill>
                  <a:srgbClr val="727176"/>
                </a:solidFill>
                <a:effectLst/>
              </a:rPr>
              <a:t>A legislação brasileira veda o cálculo de juros moratórios de forma composta.</a:t>
            </a:r>
            <a:endParaRPr lang="pt-BR" sz="2000" dirty="0">
              <a:effectLst/>
            </a:endParaRPr>
          </a:p>
          <a:p>
            <a:pPr marL="0" indent="0" algn="just" rtl="0">
              <a:buNone/>
            </a:pPr>
            <a:r>
              <a:rPr lang="pt-BR" sz="2000" b="0" i="0" dirty="0">
                <a:solidFill>
                  <a:srgbClr val="727176"/>
                </a:solidFill>
                <a:effectLst/>
              </a:rPr>
              <a:t>A planilha de cálculo disponibilizada pelo TJ-SC e sugerida pela CGE calcula os juros de forma simples.</a:t>
            </a:r>
            <a:endParaRPr lang="pt-BR" sz="2000" dirty="0">
              <a:effectLst/>
            </a:endParaRPr>
          </a:p>
          <a:p>
            <a:pPr marL="0" indent="0">
              <a:buNone/>
            </a:pPr>
            <a:endParaRPr lang="pt-BR" sz="1100" dirty="0"/>
          </a:p>
        </p:txBody>
      </p:sp>
    </p:spTree>
    <p:extLst>
      <p:ext uri="{BB962C8B-B14F-4D97-AF65-F5344CB8AC3E}">
        <p14:creationId xmlns:p14="http://schemas.microsoft.com/office/powerpoint/2010/main" val="4264206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DCFF49-82EB-B766-F7D9-45DDA6C70BA8}"/>
            </a:ext>
          </a:extLst>
        </p:cNvPr>
        <p:cNvGrpSpPr/>
        <p:nvPr/>
      </p:nvGrpSpPr>
      <p:grpSpPr>
        <a:xfrm>
          <a:off x="0" y="0"/>
          <a:ext cx="0" cy="0"/>
          <a:chOff x="0" y="0"/>
          <a:chExt cx="0" cy="0"/>
        </a:xfrm>
      </p:grpSpPr>
      <p:sp>
        <p:nvSpPr>
          <p:cNvPr id="6" name="Título 5">
            <a:extLst>
              <a:ext uri="{FF2B5EF4-FFF2-40B4-BE49-F238E27FC236}">
                <a16:creationId xmlns:a16="http://schemas.microsoft.com/office/drawing/2014/main" id="{8C9DF404-1715-7EBC-1100-A84F72B7AF6F}"/>
              </a:ext>
            </a:extLst>
          </p:cNvPr>
          <p:cNvSpPr>
            <a:spLocks noGrp="1"/>
          </p:cNvSpPr>
          <p:nvPr>
            <p:ph type="title"/>
          </p:nvPr>
        </p:nvSpPr>
        <p:spPr/>
        <p:txBody>
          <a:bodyPr>
            <a:normAutofit fontScale="90000"/>
          </a:bodyPr>
          <a:lstStyle/>
          <a:p>
            <a:pPr algn="l" rtl="0">
              <a:buNone/>
            </a:pPr>
            <a:r>
              <a:rPr lang="pt-BR" b="0" i="0" cap="all" dirty="0">
                <a:solidFill>
                  <a:srgbClr val="727176"/>
                </a:solidFill>
                <a:effectLst/>
              </a:rPr>
              <a:t>Atualização monetária e juros de mora</a:t>
            </a:r>
            <a:br>
              <a:rPr lang="pt-BR" cap="all" dirty="0">
                <a:effectLst/>
              </a:rPr>
            </a:br>
            <a:endParaRPr lang="pt-BR" dirty="0"/>
          </a:p>
        </p:txBody>
      </p:sp>
      <p:sp>
        <p:nvSpPr>
          <p:cNvPr id="7" name="Espaço Reservado para Texto 6">
            <a:extLst>
              <a:ext uri="{FF2B5EF4-FFF2-40B4-BE49-F238E27FC236}">
                <a16:creationId xmlns:a16="http://schemas.microsoft.com/office/drawing/2014/main" id="{B1350FF6-17E5-5F03-A242-B4E7BD75B51A}"/>
              </a:ext>
            </a:extLst>
          </p:cNvPr>
          <p:cNvSpPr>
            <a:spLocks noGrp="1"/>
          </p:cNvSpPr>
          <p:nvPr>
            <p:ph type="body" sz="quarter" idx="10"/>
          </p:nvPr>
        </p:nvSpPr>
        <p:spPr/>
        <p:txBody>
          <a:bodyPr/>
          <a:lstStyle/>
          <a:p>
            <a:pPr marL="0" indent="0" algn="just">
              <a:buNone/>
            </a:pPr>
            <a:r>
              <a:rPr lang="pt-BR" sz="2000" b="1" i="0" dirty="0">
                <a:solidFill>
                  <a:srgbClr val="727176"/>
                </a:solidFill>
                <a:effectLst/>
              </a:rPr>
              <a:t>Termo de Fomento e de Colaboração - Decreto 1.196/17 </a:t>
            </a:r>
            <a:endParaRPr lang="pt-BR" sz="2000" dirty="0">
              <a:effectLst/>
            </a:endParaRPr>
          </a:p>
          <a:p>
            <a:pPr marL="0" indent="0" algn="just">
              <a:buNone/>
            </a:pPr>
            <a:r>
              <a:rPr lang="pt-BR" sz="2000" b="0" i="0" dirty="0">
                <a:solidFill>
                  <a:srgbClr val="727176"/>
                </a:solidFill>
                <a:effectLst/>
              </a:rPr>
              <a:t>Art. 44 (...)</a:t>
            </a:r>
            <a:endParaRPr lang="pt-BR" sz="2000" dirty="0">
              <a:effectLst/>
            </a:endParaRPr>
          </a:p>
          <a:p>
            <a:pPr marL="0" indent="0" algn="just" rtl="0">
              <a:buNone/>
            </a:pPr>
            <a:r>
              <a:rPr lang="pt-BR" sz="2000" b="0" i="0" dirty="0">
                <a:solidFill>
                  <a:srgbClr val="727176"/>
                </a:solidFill>
                <a:effectLst/>
              </a:rPr>
              <a:t>§ 1º Sobre os recursos a serem restituídos incidirá </a:t>
            </a:r>
            <a:r>
              <a:rPr lang="pt-BR" sz="2000" b="1" i="0" dirty="0">
                <a:solidFill>
                  <a:srgbClr val="A1C84D"/>
                </a:solidFill>
                <a:effectLst/>
              </a:rPr>
              <a:t>atualização monetária pelo INPC</a:t>
            </a:r>
            <a:r>
              <a:rPr lang="pt-BR" sz="2000" b="0" i="0" dirty="0">
                <a:solidFill>
                  <a:srgbClr val="A1C84D"/>
                </a:solidFill>
                <a:effectLst/>
              </a:rPr>
              <a:t> e </a:t>
            </a:r>
            <a:r>
              <a:rPr lang="pt-BR" sz="2000" b="1" i="0" dirty="0">
                <a:solidFill>
                  <a:srgbClr val="A1C84D"/>
                </a:solidFill>
                <a:effectLst/>
              </a:rPr>
              <a:t>juros de mora de 1%</a:t>
            </a:r>
            <a:r>
              <a:rPr lang="pt-BR" sz="2000" b="0" i="0" dirty="0">
                <a:solidFill>
                  <a:srgbClr val="727176"/>
                </a:solidFill>
                <a:effectLst/>
              </a:rPr>
              <a:t> (um por cento) ao mês. </a:t>
            </a:r>
            <a:endParaRPr lang="pt-BR" sz="2000" dirty="0">
              <a:effectLst/>
            </a:endParaRPr>
          </a:p>
          <a:p>
            <a:pPr marL="0" indent="0">
              <a:buNone/>
            </a:pPr>
            <a:endParaRPr lang="pt-BR" sz="1100" dirty="0"/>
          </a:p>
        </p:txBody>
      </p:sp>
    </p:spTree>
    <p:extLst>
      <p:ext uri="{BB962C8B-B14F-4D97-AF65-F5344CB8AC3E}">
        <p14:creationId xmlns:p14="http://schemas.microsoft.com/office/powerpoint/2010/main" val="20878356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01B4D0-5BE1-B89A-7749-F2B18DCCDD8D}"/>
            </a:ext>
          </a:extLst>
        </p:cNvPr>
        <p:cNvGrpSpPr/>
        <p:nvPr/>
      </p:nvGrpSpPr>
      <p:grpSpPr>
        <a:xfrm>
          <a:off x="0" y="0"/>
          <a:ext cx="0" cy="0"/>
          <a:chOff x="0" y="0"/>
          <a:chExt cx="0" cy="0"/>
        </a:xfrm>
      </p:grpSpPr>
      <p:sp>
        <p:nvSpPr>
          <p:cNvPr id="6" name="Título 5">
            <a:extLst>
              <a:ext uri="{FF2B5EF4-FFF2-40B4-BE49-F238E27FC236}">
                <a16:creationId xmlns:a16="http://schemas.microsoft.com/office/drawing/2014/main" id="{ADA34C13-A7C4-CEA4-A698-AA2D85208C8D}"/>
              </a:ext>
            </a:extLst>
          </p:cNvPr>
          <p:cNvSpPr>
            <a:spLocks noGrp="1"/>
          </p:cNvSpPr>
          <p:nvPr>
            <p:ph type="title"/>
          </p:nvPr>
        </p:nvSpPr>
        <p:spPr/>
        <p:txBody>
          <a:bodyPr>
            <a:normAutofit fontScale="90000"/>
          </a:bodyPr>
          <a:lstStyle/>
          <a:p>
            <a:pPr algn="l" rtl="0">
              <a:buNone/>
            </a:pPr>
            <a:r>
              <a:rPr lang="pt-BR" b="0" i="0" cap="all" dirty="0">
                <a:solidFill>
                  <a:srgbClr val="727176"/>
                </a:solidFill>
                <a:effectLst/>
              </a:rPr>
              <a:t>Atualização monetária e juros de mora</a:t>
            </a:r>
            <a:br>
              <a:rPr lang="pt-BR" cap="all" dirty="0">
                <a:effectLst/>
              </a:rPr>
            </a:br>
            <a:endParaRPr lang="pt-BR" dirty="0"/>
          </a:p>
        </p:txBody>
      </p:sp>
      <p:sp>
        <p:nvSpPr>
          <p:cNvPr id="7" name="Espaço Reservado para Texto 6">
            <a:extLst>
              <a:ext uri="{FF2B5EF4-FFF2-40B4-BE49-F238E27FC236}">
                <a16:creationId xmlns:a16="http://schemas.microsoft.com/office/drawing/2014/main" id="{5FF5A91F-CA45-7EEB-9C1C-941C0B967B27}"/>
              </a:ext>
            </a:extLst>
          </p:cNvPr>
          <p:cNvSpPr>
            <a:spLocks noGrp="1"/>
          </p:cNvSpPr>
          <p:nvPr>
            <p:ph type="body" sz="quarter" idx="10"/>
          </p:nvPr>
        </p:nvSpPr>
        <p:spPr/>
        <p:txBody>
          <a:bodyPr>
            <a:normAutofit lnSpcReduction="10000"/>
          </a:bodyPr>
          <a:lstStyle/>
          <a:p>
            <a:pPr marL="0" indent="0" algn="just">
              <a:buNone/>
            </a:pPr>
            <a:r>
              <a:rPr lang="pt-BR" sz="2000" b="1" i="0" dirty="0">
                <a:solidFill>
                  <a:srgbClr val="727176"/>
                </a:solidFill>
                <a:effectLst/>
              </a:rPr>
              <a:t>Termo de Fomento e de Colaboração - Decreto 1.196/17 </a:t>
            </a:r>
            <a:endParaRPr lang="pt-BR" sz="2000" dirty="0">
              <a:effectLst/>
            </a:endParaRPr>
          </a:p>
          <a:p>
            <a:pPr marL="0" indent="0" algn="just" rtl="0">
              <a:buNone/>
            </a:pPr>
            <a:r>
              <a:rPr lang="pt-BR" sz="2000" b="0" i="0" dirty="0">
                <a:solidFill>
                  <a:srgbClr val="727176"/>
                </a:solidFill>
                <a:effectLst/>
              </a:rPr>
              <a:t>§ 2º Nos casos em que </a:t>
            </a:r>
            <a:r>
              <a:rPr lang="pt-BR" sz="2000" b="1" i="0" dirty="0">
                <a:solidFill>
                  <a:srgbClr val="727176"/>
                </a:solidFill>
                <a:effectLst/>
              </a:rPr>
              <a:t>não for constatado dolo</a:t>
            </a:r>
            <a:r>
              <a:rPr lang="pt-BR" sz="2000" b="0" i="0" dirty="0">
                <a:solidFill>
                  <a:srgbClr val="727176"/>
                </a:solidFill>
                <a:effectLst/>
              </a:rPr>
              <a:t> da OSC ou de seus prepostos, </a:t>
            </a:r>
            <a:r>
              <a:rPr lang="pt-BR" sz="2000" b="0" i="0" u="sng" dirty="0">
                <a:solidFill>
                  <a:srgbClr val="727176"/>
                </a:solidFill>
                <a:effectLst/>
              </a:rPr>
              <a:t>sem prejuízo da atualização monetária</a:t>
            </a:r>
            <a:r>
              <a:rPr lang="pt-BR" sz="2000" b="0" i="0" dirty="0">
                <a:solidFill>
                  <a:srgbClr val="727176"/>
                </a:solidFill>
                <a:effectLst/>
              </a:rPr>
              <a:t>, </a:t>
            </a:r>
            <a:r>
              <a:rPr lang="pt-BR" sz="2000" b="1" i="0" dirty="0">
                <a:solidFill>
                  <a:srgbClr val="727176"/>
                </a:solidFill>
                <a:effectLst/>
              </a:rPr>
              <a:t>não haverá incidência de juros de mora</a:t>
            </a:r>
            <a:r>
              <a:rPr lang="pt-BR" sz="2000" b="0" i="0" dirty="0">
                <a:solidFill>
                  <a:srgbClr val="727176"/>
                </a:solidFill>
                <a:effectLst/>
              </a:rPr>
              <a:t> sobre o dano apurado no período compreendido entre: </a:t>
            </a:r>
            <a:endParaRPr lang="pt-BR" sz="2000" dirty="0">
              <a:effectLst/>
            </a:endParaRPr>
          </a:p>
          <a:p>
            <a:pPr marL="0" indent="0" algn="just" rtl="0">
              <a:buNone/>
            </a:pPr>
            <a:r>
              <a:rPr lang="pt-BR" sz="2000" b="1" i="0" dirty="0">
                <a:solidFill>
                  <a:srgbClr val="727176"/>
                </a:solidFill>
                <a:effectLst/>
              </a:rPr>
              <a:t>I –</a:t>
            </a:r>
            <a:r>
              <a:rPr lang="pt-BR" sz="2000" b="0" i="0" dirty="0">
                <a:solidFill>
                  <a:srgbClr val="727176"/>
                </a:solidFill>
                <a:effectLst/>
              </a:rPr>
              <a:t> o final do prazo para avaliação da prestação de contas* e a data em que foi ultimada a apreciação pelo concedente**; e </a:t>
            </a:r>
          </a:p>
          <a:p>
            <a:pPr marL="0" indent="0" algn="just" rtl="0">
              <a:buNone/>
            </a:pPr>
            <a:r>
              <a:rPr lang="pt-BR" sz="2000" b="1" i="0" dirty="0">
                <a:solidFill>
                  <a:srgbClr val="727176"/>
                </a:solidFill>
                <a:effectLst/>
              </a:rPr>
              <a:t>II – </a:t>
            </a:r>
            <a:r>
              <a:rPr lang="pt-BR" sz="2000" i="0" dirty="0">
                <a:solidFill>
                  <a:srgbClr val="727176"/>
                </a:solidFill>
                <a:effectLst/>
              </a:rPr>
              <a:t>a data de aprovação da prestação de contas e a data da comunicação de sua anulação aos responsáveis.</a:t>
            </a:r>
          </a:p>
          <a:p>
            <a:pPr marL="0" indent="0" algn="just" rtl="0">
              <a:buNone/>
            </a:pPr>
            <a:endParaRPr lang="pt-BR" sz="2000" dirty="0">
              <a:solidFill>
                <a:srgbClr val="727176"/>
              </a:solidFill>
            </a:endParaRPr>
          </a:p>
          <a:p>
            <a:pPr marL="0" indent="0" algn="just" rtl="0">
              <a:buNone/>
            </a:pPr>
            <a:endParaRPr lang="pt-BR" sz="2000" dirty="0">
              <a:solidFill>
                <a:srgbClr val="727176"/>
              </a:solidFill>
              <a:effectLst/>
            </a:endParaRPr>
          </a:p>
          <a:p>
            <a:pPr marL="0" indent="0">
              <a:buNone/>
            </a:pPr>
            <a:r>
              <a:rPr lang="pt-BR" sz="1100" b="0" i="0" dirty="0">
                <a:solidFill>
                  <a:srgbClr val="727176"/>
                </a:solidFill>
                <a:effectLst/>
              </a:rPr>
              <a:t>*</a:t>
            </a:r>
            <a:r>
              <a:rPr lang="pt-BR" sz="1100" b="1" i="0" dirty="0">
                <a:solidFill>
                  <a:srgbClr val="727176"/>
                </a:solidFill>
                <a:effectLst/>
              </a:rPr>
              <a:t>150 dias da entrega + até 150 dias (se houver prorrogação justificada)</a:t>
            </a:r>
            <a:r>
              <a:rPr lang="pt-BR" sz="1100" b="0" i="0" dirty="0">
                <a:solidFill>
                  <a:srgbClr val="727176"/>
                </a:solidFill>
                <a:effectLst/>
              </a:rPr>
              <a:t> </a:t>
            </a:r>
          </a:p>
          <a:p>
            <a:pPr marL="0" indent="0">
              <a:buNone/>
            </a:pPr>
            <a:r>
              <a:rPr lang="pt-BR" sz="1100" dirty="0">
                <a:solidFill>
                  <a:srgbClr val="727176"/>
                </a:solidFill>
              </a:rPr>
              <a:t>**</a:t>
            </a:r>
            <a:r>
              <a:rPr lang="pt-BR" sz="1100" b="1" dirty="0">
                <a:solidFill>
                  <a:srgbClr val="727176"/>
                </a:solidFill>
              </a:rPr>
              <a:t>E</a:t>
            </a:r>
            <a:r>
              <a:rPr lang="pt-BR" sz="1100" b="1" i="0" dirty="0">
                <a:solidFill>
                  <a:srgbClr val="727176"/>
                </a:solidFill>
                <a:effectLst/>
              </a:rPr>
              <a:t>ntenda-se aqui a decisão do Secretário ou Dirigente sobre a aprovação das contas.</a:t>
            </a:r>
            <a:endParaRPr lang="pt-BR" sz="1100" b="0" i="0" dirty="0">
              <a:solidFill>
                <a:srgbClr val="727176"/>
              </a:solidFill>
              <a:effectLst/>
            </a:endParaRPr>
          </a:p>
          <a:p>
            <a:pPr marL="0" indent="0">
              <a:buNone/>
            </a:pPr>
            <a:r>
              <a:rPr lang="pt-BR" sz="1100" b="1" i="0" dirty="0">
                <a:solidFill>
                  <a:srgbClr val="727176"/>
                </a:solidFill>
                <a:effectLst/>
              </a:rPr>
              <a:t>***O beneficiário não será penalizado pelo tempo em que quem está em atraso é o Estado.</a:t>
            </a:r>
            <a:endParaRPr lang="pt-BR" sz="1100" dirty="0">
              <a:effectLst/>
            </a:endParaRPr>
          </a:p>
          <a:p>
            <a:pPr marL="0" indent="0">
              <a:buNone/>
            </a:pPr>
            <a:endParaRPr lang="pt-BR" sz="1100" dirty="0"/>
          </a:p>
        </p:txBody>
      </p:sp>
    </p:spTree>
    <p:extLst>
      <p:ext uri="{BB962C8B-B14F-4D97-AF65-F5344CB8AC3E}">
        <p14:creationId xmlns:p14="http://schemas.microsoft.com/office/powerpoint/2010/main" val="2601228440"/>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15361</TotalTime>
  <Words>1863</Words>
  <Application>Microsoft Office PowerPoint</Application>
  <PresentationFormat>Widescreen</PresentationFormat>
  <Paragraphs>156</Paragraphs>
  <Slides>29</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29</vt:i4>
      </vt:variant>
    </vt:vector>
  </HeadingPairs>
  <TitlesOfParts>
    <vt:vector size="34" baseType="lpstr">
      <vt:lpstr>Aptos</vt:lpstr>
      <vt:lpstr>Aptos Display</vt:lpstr>
      <vt:lpstr>Arial</vt:lpstr>
      <vt:lpstr>Century Gothic</vt:lpstr>
      <vt:lpstr>Tema do Office</vt:lpstr>
      <vt:lpstr>ATUALIZAÇÃO MONETÁRIA E  JUROS DE MORA</vt:lpstr>
      <vt:lpstr>Atualização monetária e juros de mora </vt:lpstr>
      <vt:lpstr>Atualização monetária e juros de mora </vt:lpstr>
      <vt:lpstr>Atualização monetária e juros de mora </vt:lpstr>
      <vt:lpstr>Atualização monetária e juros de mora </vt:lpstr>
      <vt:lpstr>Atualização monetária e juros de mora </vt:lpstr>
      <vt:lpstr>Atualização monetária e juros de mora </vt:lpstr>
      <vt:lpstr>Atualização monetária e juros de mora </vt:lpstr>
      <vt:lpstr>Atualização monetária e juros de mora </vt:lpstr>
      <vt:lpstr>Atualização monetária e juros de mora </vt:lpstr>
      <vt:lpstr>Atualização monetária e juros de mora </vt:lpstr>
      <vt:lpstr>Atualização monetária e juros de mora </vt:lpstr>
      <vt:lpstr>Atualização monetária e juros de mora </vt:lpstr>
      <vt:lpstr>Atualização monetária e juros de mora </vt:lpstr>
      <vt:lpstr>Atualização monetária e juros de mora </vt:lpstr>
      <vt:lpstr>Atualização monetária e juros de mora </vt:lpstr>
      <vt:lpstr>Atualização monetária e juros de mora </vt:lpstr>
      <vt:lpstr>Atualização monetária e juros de mora </vt:lpstr>
      <vt:lpstr>Atualização monetária e juros de mora </vt:lpstr>
      <vt:lpstr>Atualização monetária e juros de mora </vt:lpstr>
      <vt:lpstr>Apresentação do PowerPoint</vt:lpstr>
      <vt:lpstr>Apresentação do PowerPoint</vt:lpstr>
      <vt:lpstr>Apresentação do PowerPoint</vt:lpstr>
      <vt:lpstr>Apresentação do PowerPoint</vt:lpstr>
      <vt:lpstr>Atualização monetária e juros de mora </vt:lpstr>
      <vt:lpstr>Atualização monetária e juros de mora </vt:lpstr>
      <vt:lpstr>Apresentação do PowerPoint</vt:lpstr>
      <vt:lpstr>Apresentação do PowerPoint</vt:lpstr>
      <vt:lpstr>Resumo do cálculo sintético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Tatiana Bozza</dc:creator>
  <cp:lastModifiedBy>Edson Fernandes Santos Junior</cp:lastModifiedBy>
  <cp:revision>4</cp:revision>
  <dcterms:created xsi:type="dcterms:W3CDTF">2025-06-27T21:28:27Z</dcterms:created>
  <dcterms:modified xsi:type="dcterms:W3CDTF">2025-07-11T19:31:08Z</dcterms:modified>
</cp:coreProperties>
</file>