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8288000" cy="10287000"/>
  <p:notesSz cx="6858000" cy="9144000"/>
  <p:embeddedFontLst>
    <p:embeddedFont>
      <p:font typeface="Helvetica World" panose="020B0604020202020204" charset="-128"/>
      <p:regular r:id="rId25"/>
    </p:embeddedFont>
    <p:embeddedFont>
      <p:font typeface="Helvetica World Bold" panose="020B0604020202020204" charset="-128"/>
      <p:regular r:id="rId26"/>
    </p:embeddedFont>
    <p:embeddedFont>
      <p:font typeface="Helvetica World Italics" panose="020B0604020202020204" charset="-128"/>
      <p:regular r:id="rId27"/>
    </p:embeddedFont>
    <p:embeddedFont>
      <p:font typeface="Arimo" panose="020B0604020202020204" charset="0"/>
      <p:regular r:id="rId28"/>
    </p:embeddedFont>
    <p:embeddedFont>
      <p:font typeface="Bricolage Grotesque" panose="020B0604020202020204" charset="0"/>
      <p:regular r:id="rId29"/>
    </p:embeddedFont>
    <p:embeddedFont>
      <p:font typeface="Bricolage Grotesque Bold" panose="020B0604020202020204" charset="0"/>
      <p:regular r:id="rId30"/>
    </p:embeddedFont>
    <p:embeddedFont>
      <p:font typeface="Open Sans" panose="020B0606030504020204" pitchFamily="34" charset="0"/>
      <p:regular r:id="rId31"/>
    </p:embeddedFont>
    <p:embeddedFont>
      <p:font typeface="Open Sans Italics" panose="020B0604020202020204" charset="0"/>
      <p:regular r:id="rId32"/>
    </p:embeddedFont>
    <p:embeddedFont>
      <p:font typeface="Playfair Display" panose="020F0502020204030204" pitchFamily="2" charset="0"/>
      <p:regular r:id="rId33"/>
    </p:embeddedFont>
    <p:embeddedFont>
      <p:font typeface="Playfair Display Bold" panose="020B0604020202020204" charset="0"/>
      <p:regular r:id="rId34"/>
    </p:embeddedFont>
    <p:embeddedFont>
      <p:font typeface="Playfair Display Bold Italics" panose="020B0604020202020204" charset="0"/>
      <p:regular r:id="rId35"/>
    </p:embeddedFont>
    <p:embeddedFont>
      <p:font typeface="PT Serif" panose="020F0502020204030204" pitchFamily="18" charset="0"/>
      <p:regular r:id="rId36"/>
    </p:embeddedFont>
    <p:embeddedFont>
      <p:font typeface="PT Serif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ge.sc.gov.br/wp-content/uploads/2024/11/Parecer-Referencial-n.-8-2024-PGE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3423" y="-705428"/>
            <a:ext cx="5881234" cy="11433320"/>
            <a:chOff x="0" y="0"/>
            <a:chExt cx="1548967" cy="3011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8967" cy="3011245"/>
            </a:xfrm>
            <a:custGeom>
              <a:avLst/>
              <a:gdLst/>
              <a:ahLst/>
              <a:cxnLst/>
              <a:rect l="l" t="t" r="r" b="b"/>
              <a:pathLst>
                <a:path w="1548967" h="3011245">
                  <a:moveTo>
                    <a:pt x="0" y="0"/>
                  </a:moveTo>
                  <a:lnTo>
                    <a:pt x="1548967" y="0"/>
                  </a:lnTo>
                  <a:lnTo>
                    <a:pt x="1548967" y="3011245"/>
                  </a:lnTo>
                  <a:lnTo>
                    <a:pt x="0" y="3011245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48967" cy="3049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62075" y="2350105"/>
            <a:ext cx="8933995" cy="95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1"/>
              </a:lnSpc>
              <a:spcBef>
                <a:spcPct val="0"/>
              </a:spcBef>
            </a:pPr>
            <a:r>
              <a:rPr lang="en-US" sz="5601" b="1" spc="263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Convênio Simplificado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144000" y="-705428"/>
            <a:ext cx="2651429" cy="11433320"/>
            <a:chOff x="0" y="0"/>
            <a:chExt cx="698319" cy="30112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8319" cy="3011245"/>
            </a:xfrm>
            <a:custGeom>
              <a:avLst/>
              <a:gdLst/>
              <a:ahLst/>
              <a:cxnLst/>
              <a:rect l="l" t="t" r="r" b="b"/>
              <a:pathLst>
                <a:path w="698319" h="3011245">
                  <a:moveTo>
                    <a:pt x="0" y="0"/>
                  </a:moveTo>
                  <a:lnTo>
                    <a:pt x="698319" y="0"/>
                  </a:lnTo>
                  <a:lnTo>
                    <a:pt x="698319" y="3011245"/>
                  </a:lnTo>
                  <a:lnTo>
                    <a:pt x="0" y="3011245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98319" cy="3049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51977" y="0"/>
            <a:ext cx="7336023" cy="10287000"/>
            <a:chOff x="0" y="0"/>
            <a:chExt cx="1136542" cy="1593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6542" cy="1593725"/>
            </a:xfrm>
            <a:custGeom>
              <a:avLst/>
              <a:gdLst/>
              <a:ahLst/>
              <a:cxnLst/>
              <a:rect l="l" t="t" r="r" b="b"/>
              <a:pathLst>
                <a:path w="1136542" h="1593725">
                  <a:moveTo>
                    <a:pt x="0" y="0"/>
                  </a:moveTo>
                  <a:lnTo>
                    <a:pt x="1136542" y="0"/>
                  </a:lnTo>
                  <a:lnTo>
                    <a:pt x="113654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4191" r="-9419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5086350"/>
            <a:ext cx="610060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Curso de Prestação de Contas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902065"/>
            <a:ext cx="893399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Diretoria de Gestão de Fundos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725685"/>
            <a:ext cx="5570951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Orientação as equipes das Comissões acerca da aplicação dos regramentos específicos às Transferências Especiais, atualmente convertidas em Convênio Simplificado.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455" y="0"/>
            <a:ext cx="18612603" cy="2455210"/>
            <a:chOff x="0" y="0"/>
            <a:chExt cx="4902085" cy="646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2085" cy="646640"/>
            </a:xfrm>
            <a:custGeom>
              <a:avLst/>
              <a:gdLst/>
              <a:ahLst/>
              <a:cxnLst/>
              <a:rect l="l" t="t" r="r" b="b"/>
              <a:pathLst>
                <a:path w="4902085" h="646640">
                  <a:moveTo>
                    <a:pt x="0" y="0"/>
                  </a:moveTo>
                  <a:lnTo>
                    <a:pt x="4902085" y="0"/>
                  </a:lnTo>
                  <a:lnTo>
                    <a:pt x="4902085" y="646640"/>
                  </a:lnTo>
                  <a:lnTo>
                    <a:pt x="0" y="64664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2085" cy="684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72836" y="1735378"/>
            <a:ext cx="1960930" cy="1439664"/>
            <a:chOff x="0" y="0"/>
            <a:chExt cx="516459" cy="3791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6459" cy="41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CONVÊNIO SIMPLIFICADO</a:t>
              </a:r>
            </a:p>
            <a:p>
              <a:pPr algn="ctr">
                <a:lnSpc>
                  <a:spcPts val="1260"/>
                </a:lnSpc>
              </a:pPr>
              <a:endParaRPr lang="en-US" sz="1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Lei nº 19.093/2024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73730" y="1735378"/>
            <a:ext cx="1960930" cy="1439664"/>
            <a:chOff x="0" y="0"/>
            <a:chExt cx="516459" cy="3791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16459" cy="407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TRANSFERÊNCIA ESPECIAL VOLUNTÁRIA</a:t>
              </a: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Lei nº 18.676/2023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74625" y="1735378"/>
            <a:ext cx="1960930" cy="1439664"/>
            <a:chOff x="0" y="0"/>
            <a:chExt cx="516459" cy="3791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16459" cy="41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TRANSFERÊNCIA ESPECIAL</a:t>
              </a:r>
            </a:p>
            <a:p>
              <a:pPr algn="ctr">
                <a:lnSpc>
                  <a:spcPts val="1400"/>
                </a:lnSpc>
              </a:pPr>
              <a:endParaRPr lang="en-US" sz="1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Port. nº 321/2021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74625" y="3308966"/>
            <a:ext cx="1960930" cy="4946112"/>
            <a:chOff x="0" y="0"/>
            <a:chExt cx="516459" cy="13026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6459" cy="1302680"/>
            </a:xfrm>
            <a:custGeom>
              <a:avLst/>
              <a:gdLst/>
              <a:ahLst/>
              <a:cxnLst/>
              <a:rect l="l" t="t" r="r" b="b"/>
              <a:pathLst>
                <a:path w="516459" h="1302680">
                  <a:moveTo>
                    <a:pt x="0" y="0"/>
                  </a:moveTo>
                  <a:lnTo>
                    <a:pt x="516459" y="0"/>
                  </a:lnTo>
                  <a:lnTo>
                    <a:pt x="516459" y="1302680"/>
                  </a:lnTo>
                  <a:lnTo>
                    <a:pt x="0" y="1302680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16459" cy="1340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73730" y="3308966"/>
            <a:ext cx="1960930" cy="4946112"/>
            <a:chOff x="0" y="0"/>
            <a:chExt cx="516459" cy="13026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6459" cy="1302680"/>
            </a:xfrm>
            <a:custGeom>
              <a:avLst/>
              <a:gdLst/>
              <a:ahLst/>
              <a:cxnLst/>
              <a:rect l="l" t="t" r="r" b="b"/>
              <a:pathLst>
                <a:path w="516459" h="1302680">
                  <a:moveTo>
                    <a:pt x="0" y="0"/>
                  </a:moveTo>
                  <a:lnTo>
                    <a:pt x="516459" y="0"/>
                  </a:lnTo>
                  <a:lnTo>
                    <a:pt x="516459" y="1302680"/>
                  </a:lnTo>
                  <a:lnTo>
                    <a:pt x="0" y="1302680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16459" cy="1340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72838" y="3299441"/>
            <a:ext cx="1960930" cy="4955637"/>
            <a:chOff x="0" y="0"/>
            <a:chExt cx="516459" cy="13051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6459" cy="1305188"/>
            </a:xfrm>
            <a:custGeom>
              <a:avLst/>
              <a:gdLst/>
              <a:ahLst/>
              <a:cxnLst/>
              <a:rect l="l" t="t" r="r" b="b"/>
              <a:pathLst>
                <a:path w="516459" h="1305188">
                  <a:moveTo>
                    <a:pt x="0" y="0"/>
                  </a:moveTo>
                  <a:lnTo>
                    <a:pt x="516459" y="0"/>
                  </a:lnTo>
                  <a:lnTo>
                    <a:pt x="516459" y="1305188"/>
                  </a:lnTo>
                  <a:lnTo>
                    <a:pt x="0" y="1305188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16459" cy="1343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734821" y="330896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1533573" y="3592144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Nota de Empenho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33573" y="3927932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Notas Fiscais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33573" y="4263720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Comprovante de Pagamento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3573" y="4599508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Ordem de Serviço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64037" y="3308966"/>
            <a:ext cx="224184" cy="22418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64037" y="3649294"/>
            <a:ext cx="224184" cy="22418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64037" y="3985082"/>
            <a:ext cx="224184" cy="22418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64037" y="4320870"/>
            <a:ext cx="224184" cy="22418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4037" y="4656658"/>
            <a:ext cx="224184" cy="224184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164037" y="4992446"/>
            <a:ext cx="224184" cy="224184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164037" y="5328235"/>
            <a:ext cx="224184" cy="224184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164037" y="5664023"/>
            <a:ext cx="224184" cy="224184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64037" y="6002507"/>
            <a:ext cx="224184" cy="224184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AutoShape 55"/>
          <p:cNvSpPr/>
          <p:nvPr/>
        </p:nvSpPr>
        <p:spPr>
          <a:xfrm flipV="1">
            <a:off x="1533575" y="3529898"/>
            <a:ext cx="12500193" cy="1484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6" name="AutoShape 56"/>
          <p:cNvSpPr/>
          <p:nvPr/>
        </p:nvSpPr>
        <p:spPr>
          <a:xfrm flipV="1">
            <a:off x="1533571" y="3871097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7" name="AutoShape 57"/>
          <p:cNvSpPr/>
          <p:nvPr/>
        </p:nvSpPr>
        <p:spPr>
          <a:xfrm flipV="1">
            <a:off x="1533577" y="4187520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8" name="AutoShape 58"/>
          <p:cNvSpPr/>
          <p:nvPr/>
        </p:nvSpPr>
        <p:spPr>
          <a:xfrm flipV="1">
            <a:off x="1533579" y="4542673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9" name="AutoShape 59"/>
          <p:cNvSpPr/>
          <p:nvPr/>
        </p:nvSpPr>
        <p:spPr>
          <a:xfrm flipV="1">
            <a:off x="1533581" y="4878461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0" name="TextBox 60"/>
          <p:cNvSpPr txBox="1"/>
          <p:nvPr/>
        </p:nvSpPr>
        <p:spPr>
          <a:xfrm>
            <a:off x="1028700" y="126450"/>
            <a:ext cx="1623060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Comparativo Prestações de Contas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TE - TEV - CONVÊNIO SIMPLIFICADO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33573" y="4935296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Termos Aditivos ao Convênio Simplificado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33581" y="5271085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Relatório de Medição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33581" y="5606873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Laudo Técnico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33571" y="5942661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Acervo Fotográfico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533571" y="6278449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Relação de bens adquiridos/produzidos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533581" y="6614237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ART/RRT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533581" y="6950025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Comprovante de contrapartida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533571" y="7285813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Execução da contrapartida em bens e serviços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533581" y="7621601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Extratos bancários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533581" y="7957390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Conciliação bancária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1164037" y="6335599"/>
            <a:ext cx="224184" cy="224184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164037" y="6674083"/>
            <a:ext cx="224184" cy="224184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4037" y="7007175"/>
            <a:ext cx="224184" cy="224184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164037" y="7342963"/>
            <a:ext cx="224184" cy="224184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164037" y="7671923"/>
            <a:ext cx="224184" cy="224184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164037" y="8000882"/>
            <a:ext cx="224184" cy="224184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9" name="AutoShape 89"/>
          <p:cNvSpPr/>
          <p:nvPr/>
        </p:nvSpPr>
        <p:spPr>
          <a:xfrm flipV="1">
            <a:off x="1533570" y="5225809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0" name="AutoShape 90"/>
          <p:cNvSpPr/>
          <p:nvPr/>
        </p:nvSpPr>
        <p:spPr>
          <a:xfrm flipV="1">
            <a:off x="1533582" y="5557181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1" name="AutoShape 91"/>
          <p:cNvSpPr/>
          <p:nvPr/>
        </p:nvSpPr>
        <p:spPr>
          <a:xfrm flipV="1">
            <a:off x="1533584" y="5897385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2" name="AutoShape 92"/>
          <p:cNvSpPr/>
          <p:nvPr/>
        </p:nvSpPr>
        <p:spPr>
          <a:xfrm flipV="1">
            <a:off x="1533586" y="6237968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3" name="AutoShape 93"/>
          <p:cNvSpPr/>
          <p:nvPr/>
        </p:nvSpPr>
        <p:spPr>
          <a:xfrm flipV="1">
            <a:off x="1533588" y="6564546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4" name="AutoShape 94"/>
          <p:cNvSpPr/>
          <p:nvPr/>
        </p:nvSpPr>
        <p:spPr>
          <a:xfrm flipV="1">
            <a:off x="1533590" y="6888742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5" name="AutoShape 95"/>
          <p:cNvSpPr/>
          <p:nvPr/>
        </p:nvSpPr>
        <p:spPr>
          <a:xfrm flipV="1">
            <a:off x="1533591" y="7231013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6" name="AutoShape 96"/>
          <p:cNvSpPr/>
          <p:nvPr/>
        </p:nvSpPr>
        <p:spPr>
          <a:xfrm flipV="1">
            <a:off x="1533593" y="7557623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7" name="AutoShape 97"/>
          <p:cNvSpPr/>
          <p:nvPr/>
        </p:nvSpPr>
        <p:spPr>
          <a:xfrm flipV="1">
            <a:off x="1533595" y="7886582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8" name="AutoShape 98"/>
          <p:cNvSpPr/>
          <p:nvPr/>
        </p:nvSpPr>
        <p:spPr>
          <a:xfrm flipV="1">
            <a:off x="1533597" y="8245553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9" name="Group 99"/>
          <p:cNvGrpSpPr/>
          <p:nvPr/>
        </p:nvGrpSpPr>
        <p:grpSpPr>
          <a:xfrm>
            <a:off x="1363769" y="360878"/>
            <a:ext cx="115994" cy="115994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28700" y="360878"/>
            <a:ext cx="115994" cy="115994"/>
            <a:chOff x="0" y="0"/>
            <a:chExt cx="812800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689467" y="360878"/>
            <a:ext cx="115994" cy="115994"/>
            <a:chOff x="0" y="0"/>
            <a:chExt cx="812800" cy="8128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8" name="Freeform 108"/>
          <p:cNvSpPr/>
          <p:nvPr/>
        </p:nvSpPr>
        <p:spPr>
          <a:xfrm>
            <a:off x="7734821" y="358765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9" name="Freeform 109"/>
          <p:cNvSpPr/>
          <p:nvPr/>
        </p:nvSpPr>
        <p:spPr>
          <a:xfrm>
            <a:off x="7734821" y="391142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0" name="Freeform 110"/>
          <p:cNvSpPr/>
          <p:nvPr/>
        </p:nvSpPr>
        <p:spPr>
          <a:xfrm>
            <a:off x="7734821" y="424720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1" name="Freeform 111"/>
          <p:cNvSpPr/>
          <p:nvPr/>
        </p:nvSpPr>
        <p:spPr>
          <a:xfrm>
            <a:off x="7734821" y="458077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2" name="Freeform 112"/>
          <p:cNvSpPr/>
          <p:nvPr/>
        </p:nvSpPr>
        <p:spPr>
          <a:xfrm>
            <a:off x="7734821" y="526390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3" name="Freeform 113"/>
          <p:cNvSpPr/>
          <p:nvPr/>
        </p:nvSpPr>
        <p:spPr>
          <a:xfrm>
            <a:off x="7734821" y="561433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4" name="Freeform 114"/>
          <p:cNvSpPr/>
          <p:nvPr/>
        </p:nvSpPr>
        <p:spPr>
          <a:xfrm>
            <a:off x="7734821" y="595453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5" name="Freeform 115"/>
          <p:cNvSpPr/>
          <p:nvPr/>
        </p:nvSpPr>
        <p:spPr>
          <a:xfrm>
            <a:off x="7734821" y="661217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6" name="Freeform 116"/>
          <p:cNvSpPr/>
          <p:nvPr/>
        </p:nvSpPr>
        <p:spPr>
          <a:xfrm>
            <a:off x="7734821" y="6955417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7" name="Freeform 117"/>
          <p:cNvSpPr/>
          <p:nvPr/>
        </p:nvSpPr>
        <p:spPr>
          <a:xfrm>
            <a:off x="7734821" y="726911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8" name="Freeform 118"/>
          <p:cNvSpPr/>
          <p:nvPr/>
        </p:nvSpPr>
        <p:spPr>
          <a:xfrm>
            <a:off x="7734821" y="759572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9" name="Freeform 119"/>
          <p:cNvSpPr/>
          <p:nvPr/>
        </p:nvSpPr>
        <p:spPr>
          <a:xfrm>
            <a:off x="7734821" y="629511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0" name="Freeform 120"/>
          <p:cNvSpPr/>
          <p:nvPr/>
        </p:nvSpPr>
        <p:spPr>
          <a:xfrm>
            <a:off x="10333926" y="3304204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1" name="Freeform 121"/>
          <p:cNvSpPr/>
          <p:nvPr/>
        </p:nvSpPr>
        <p:spPr>
          <a:xfrm>
            <a:off x="12933034" y="328935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2" name="Freeform 122"/>
          <p:cNvSpPr/>
          <p:nvPr/>
        </p:nvSpPr>
        <p:spPr>
          <a:xfrm>
            <a:off x="10333927" y="358765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3" name="Freeform 123"/>
          <p:cNvSpPr/>
          <p:nvPr/>
        </p:nvSpPr>
        <p:spPr>
          <a:xfrm>
            <a:off x="10333927" y="391142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4" name="Freeform 124"/>
          <p:cNvSpPr/>
          <p:nvPr/>
        </p:nvSpPr>
        <p:spPr>
          <a:xfrm>
            <a:off x="10333927" y="424720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5" name="Freeform 125"/>
          <p:cNvSpPr/>
          <p:nvPr/>
        </p:nvSpPr>
        <p:spPr>
          <a:xfrm>
            <a:off x="10333927" y="458077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6" name="Freeform 126"/>
          <p:cNvSpPr/>
          <p:nvPr/>
        </p:nvSpPr>
        <p:spPr>
          <a:xfrm>
            <a:off x="10333927" y="526390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7" name="Freeform 127"/>
          <p:cNvSpPr/>
          <p:nvPr/>
        </p:nvSpPr>
        <p:spPr>
          <a:xfrm>
            <a:off x="10333926" y="559528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8" name="Freeform 128"/>
          <p:cNvSpPr/>
          <p:nvPr/>
        </p:nvSpPr>
        <p:spPr>
          <a:xfrm>
            <a:off x="10333927" y="593548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9" name="Freeform 129"/>
          <p:cNvSpPr/>
          <p:nvPr/>
        </p:nvSpPr>
        <p:spPr>
          <a:xfrm>
            <a:off x="10333927" y="627606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0" name="Freeform 130"/>
          <p:cNvSpPr/>
          <p:nvPr/>
        </p:nvSpPr>
        <p:spPr>
          <a:xfrm>
            <a:off x="10333926" y="660875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1" name="Freeform 131"/>
          <p:cNvSpPr/>
          <p:nvPr/>
        </p:nvSpPr>
        <p:spPr>
          <a:xfrm>
            <a:off x="10333926" y="6936367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2" name="Freeform 132"/>
          <p:cNvSpPr/>
          <p:nvPr/>
        </p:nvSpPr>
        <p:spPr>
          <a:xfrm>
            <a:off x="10333927" y="727863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3" name="Freeform 133"/>
          <p:cNvSpPr/>
          <p:nvPr/>
        </p:nvSpPr>
        <p:spPr>
          <a:xfrm>
            <a:off x="10333927" y="759572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4" name="Freeform 134"/>
          <p:cNvSpPr/>
          <p:nvPr/>
        </p:nvSpPr>
        <p:spPr>
          <a:xfrm>
            <a:off x="10333927" y="7943732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5" name="Freeform 135"/>
          <p:cNvSpPr/>
          <p:nvPr/>
        </p:nvSpPr>
        <p:spPr>
          <a:xfrm>
            <a:off x="12933034" y="358765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6" name="Freeform 136"/>
          <p:cNvSpPr/>
          <p:nvPr/>
        </p:nvSpPr>
        <p:spPr>
          <a:xfrm>
            <a:off x="12933034" y="391142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7" name="Freeform 137"/>
          <p:cNvSpPr/>
          <p:nvPr/>
        </p:nvSpPr>
        <p:spPr>
          <a:xfrm>
            <a:off x="12933034" y="422562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8" name="Freeform 138"/>
          <p:cNvSpPr/>
          <p:nvPr/>
        </p:nvSpPr>
        <p:spPr>
          <a:xfrm>
            <a:off x="12933034" y="459029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9" name="Freeform 139"/>
          <p:cNvSpPr/>
          <p:nvPr/>
        </p:nvSpPr>
        <p:spPr>
          <a:xfrm>
            <a:off x="12933034" y="494513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0" name="Freeform 140"/>
          <p:cNvSpPr/>
          <p:nvPr/>
        </p:nvSpPr>
        <p:spPr>
          <a:xfrm>
            <a:off x="12930086" y="5273434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1" name="Freeform 141"/>
          <p:cNvSpPr/>
          <p:nvPr/>
        </p:nvSpPr>
        <p:spPr>
          <a:xfrm>
            <a:off x="12933034" y="560939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2" name="Freeform 142"/>
          <p:cNvSpPr/>
          <p:nvPr/>
        </p:nvSpPr>
        <p:spPr>
          <a:xfrm>
            <a:off x="12930086" y="593548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3" name="Freeform 143"/>
          <p:cNvSpPr/>
          <p:nvPr/>
        </p:nvSpPr>
        <p:spPr>
          <a:xfrm>
            <a:off x="12933034" y="628336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4" name="Freeform 144"/>
          <p:cNvSpPr/>
          <p:nvPr/>
        </p:nvSpPr>
        <p:spPr>
          <a:xfrm>
            <a:off x="12933034" y="660875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5" name="Freeform 145"/>
          <p:cNvSpPr/>
          <p:nvPr/>
        </p:nvSpPr>
        <p:spPr>
          <a:xfrm>
            <a:off x="12933034" y="6936367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6" name="Freeform 146"/>
          <p:cNvSpPr/>
          <p:nvPr/>
        </p:nvSpPr>
        <p:spPr>
          <a:xfrm>
            <a:off x="12930086" y="727863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7" name="Freeform 147"/>
          <p:cNvSpPr/>
          <p:nvPr/>
        </p:nvSpPr>
        <p:spPr>
          <a:xfrm>
            <a:off x="12933034" y="7605248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8" name="Freeform 148"/>
          <p:cNvSpPr/>
          <p:nvPr/>
        </p:nvSpPr>
        <p:spPr>
          <a:xfrm>
            <a:off x="12933034" y="794817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9" name="TextBox 149"/>
          <p:cNvSpPr txBox="1"/>
          <p:nvPr/>
        </p:nvSpPr>
        <p:spPr>
          <a:xfrm>
            <a:off x="1533581" y="3251816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Balancete de Prestação de Contas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7975359" y="5536596"/>
            <a:ext cx="101650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1533597" y="8359853"/>
            <a:ext cx="11741625" cy="4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81" lvl="1" indent="-140340" algn="l">
              <a:lnSpc>
                <a:spcPts val="1820"/>
              </a:lnSpc>
              <a:buAutoNum type="arabicPeriod"/>
            </a:pP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laudo técnico na TE e TEV era um relatório simplificado com as descrições das etapas executadas apresentado pelo beneficiário.</a:t>
            </a:r>
          </a:p>
          <a:p>
            <a:pPr marL="280681" lvl="1" indent="-140340" algn="l">
              <a:lnSpc>
                <a:spcPts val="1820"/>
              </a:lnSpc>
              <a:buAutoNum type="arabicPeriod"/>
            </a:pP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as obras com valores acima de R$ 1.500.000,00 será necessário a vistoria </a:t>
            </a:r>
            <a:r>
              <a:rPr lang="en-US" sz="13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in loco </a:t>
            </a:r>
            <a:r>
              <a:rPr lang="en-US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após o marco de execução de 100% do cronograma físico.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10574465" y="5543628"/>
            <a:ext cx="101650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13173572" y="5541358"/>
            <a:ext cx="101650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9455" y="0"/>
            <a:ext cx="18612603" cy="2455210"/>
            <a:chOff x="0" y="0"/>
            <a:chExt cx="4902085" cy="646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2085" cy="646640"/>
            </a:xfrm>
            <a:custGeom>
              <a:avLst/>
              <a:gdLst/>
              <a:ahLst/>
              <a:cxnLst/>
              <a:rect l="l" t="t" r="r" b="b"/>
              <a:pathLst>
                <a:path w="4902085" h="646640">
                  <a:moveTo>
                    <a:pt x="0" y="0"/>
                  </a:moveTo>
                  <a:lnTo>
                    <a:pt x="4902085" y="0"/>
                  </a:lnTo>
                  <a:lnTo>
                    <a:pt x="4902085" y="646640"/>
                  </a:lnTo>
                  <a:lnTo>
                    <a:pt x="0" y="64664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2085" cy="684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74625" y="3308966"/>
            <a:ext cx="1960930" cy="3947203"/>
            <a:chOff x="0" y="0"/>
            <a:chExt cx="516459" cy="1039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459" cy="1039593"/>
            </a:xfrm>
            <a:custGeom>
              <a:avLst/>
              <a:gdLst/>
              <a:ahLst/>
              <a:cxnLst/>
              <a:rect l="l" t="t" r="r" b="b"/>
              <a:pathLst>
                <a:path w="516459" h="1039593">
                  <a:moveTo>
                    <a:pt x="0" y="0"/>
                  </a:moveTo>
                  <a:lnTo>
                    <a:pt x="516459" y="0"/>
                  </a:lnTo>
                  <a:lnTo>
                    <a:pt x="516459" y="1039593"/>
                  </a:lnTo>
                  <a:lnTo>
                    <a:pt x="0" y="1039593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16459" cy="107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73730" y="3308966"/>
            <a:ext cx="1960930" cy="3947203"/>
            <a:chOff x="0" y="0"/>
            <a:chExt cx="516459" cy="1039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459" cy="1039593"/>
            </a:xfrm>
            <a:custGeom>
              <a:avLst/>
              <a:gdLst/>
              <a:ahLst/>
              <a:cxnLst/>
              <a:rect l="l" t="t" r="r" b="b"/>
              <a:pathLst>
                <a:path w="516459" h="1039593">
                  <a:moveTo>
                    <a:pt x="0" y="0"/>
                  </a:moveTo>
                  <a:lnTo>
                    <a:pt x="516459" y="0"/>
                  </a:lnTo>
                  <a:lnTo>
                    <a:pt x="516459" y="1039593"/>
                  </a:lnTo>
                  <a:lnTo>
                    <a:pt x="0" y="1039593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16459" cy="107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72807" y="3334852"/>
            <a:ext cx="1960930" cy="3956728"/>
            <a:chOff x="0" y="0"/>
            <a:chExt cx="516459" cy="1042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6459" cy="1042101"/>
            </a:xfrm>
            <a:custGeom>
              <a:avLst/>
              <a:gdLst/>
              <a:ahLst/>
              <a:cxnLst/>
              <a:rect l="l" t="t" r="r" b="b"/>
              <a:pathLst>
                <a:path w="516459" h="1042101">
                  <a:moveTo>
                    <a:pt x="0" y="0"/>
                  </a:moveTo>
                  <a:lnTo>
                    <a:pt x="516459" y="0"/>
                  </a:lnTo>
                  <a:lnTo>
                    <a:pt x="516459" y="1042101"/>
                  </a:lnTo>
                  <a:lnTo>
                    <a:pt x="0" y="104210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16459" cy="1080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734821" y="330896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1164037" y="3308966"/>
            <a:ext cx="224184" cy="22418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4037" y="3649294"/>
            <a:ext cx="224184" cy="22418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64037" y="3985082"/>
            <a:ext cx="224184" cy="22418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64037" y="4320870"/>
            <a:ext cx="224184" cy="22418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4037" y="4656658"/>
            <a:ext cx="224184" cy="22418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64037" y="4992446"/>
            <a:ext cx="224184" cy="22418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64037" y="5328235"/>
            <a:ext cx="224184" cy="224184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64037" y="5664023"/>
            <a:ext cx="224184" cy="22418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64037" y="6002507"/>
            <a:ext cx="224184" cy="224184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AutoShape 42"/>
          <p:cNvSpPr/>
          <p:nvPr/>
        </p:nvSpPr>
        <p:spPr>
          <a:xfrm flipV="1">
            <a:off x="1533544" y="3518856"/>
            <a:ext cx="12500193" cy="6129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3" name="AutoShape 43"/>
          <p:cNvSpPr/>
          <p:nvPr/>
        </p:nvSpPr>
        <p:spPr>
          <a:xfrm flipV="1">
            <a:off x="1533599" y="3871097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4" name="AutoShape 44"/>
          <p:cNvSpPr/>
          <p:nvPr/>
        </p:nvSpPr>
        <p:spPr>
          <a:xfrm flipV="1">
            <a:off x="1533568" y="4214029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5" name="AutoShape 45"/>
          <p:cNvSpPr/>
          <p:nvPr/>
        </p:nvSpPr>
        <p:spPr>
          <a:xfrm flipV="1">
            <a:off x="1533600" y="4566171"/>
            <a:ext cx="12500193" cy="476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6" name="AutoShape 46"/>
          <p:cNvSpPr/>
          <p:nvPr/>
        </p:nvSpPr>
        <p:spPr>
          <a:xfrm flipV="1">
            <a:off x="1533602" y="4885605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533573" y="4935296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Comprovante de Devolução de Rendimentos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33581" y="5271085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Relatório de execução físico-financeira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33581" y="5606873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Termo de aceitação definitivo do objeto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33571" y="5942661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Termo de encerramento da execução do objeto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33571" y="6278449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Documentação referente à devolução de saldos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164037" y="6335599"/>
            <a:ext cx="224184" cy="224184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AutoShape 55"/>
          <p:cNvSpPr/>
          <p:nvPr/>
        </p:nvSpPr>
        <p:spPr>
          <a:xfrm flipV="1">
            <a:off x="1533604" y="5237747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6" name="AutoShape 56"/>
          <p:cNvSpPr/>
          <p:nvPr/>
        </p:nvSpPr>
        <p:spPr>
          <a:xfrm flipV="1">
            <a:off x="1533582" y="5573535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7" name="AutoShape 57"/>
          <p:cNvSpPr/>
          <p:nvPr/>
        </p:nvSpPr>
        <p:spPr>
          <a:xfrm flipV="1">
            <a:off x="1533606" y="5909323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8" name="AutoShape 58"/>
          <p:cNvSpPr/>
          <p:nvPr/>
        </p:nvSpPr>
        <p:spPr>
          <a:xfrm flipV="1">
            <a:off x="1533608" y="6245111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9" name="AutoShape 59"/>
          <p:cNvSpPr/>
          <p:nvPr/>
        </p:nvSpPr>
        <p:spPr>
          <a:xfrm flipV="1">
            <a:off x="1533590" y="6547562"/>
            <a:ext cx="12500193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0" name="TextBox 60"/>
          <p:cNvSpPr txBox="1"/>
          <p:nvPr/>
        </p:nvSpPr>
        <p:spPr>
          <a:xfrm>
            <a:off x="1533573" y="4263720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Parecer do Controle Interno Municipal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33573" y="4599508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Comprovante de Devolução dos Saldos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33573" y="3927932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Certidão Negativa de Débitos - CND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33573" y="3592144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Cadastro Nacional de Obras - CNO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028700" y="126450"/>
            <a:ext cx="1623060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Comparativo Prestações de Contas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TE - TEV - CONVÊNIO SIMPLIFICADO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533581" y="3251816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Identificação Oficial - Marca de Governo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631470" y="354180"/>
            <a:ext cx="115994" cy="115994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70703" y="354180"/>
            <a:ext cx="115994" cy="115994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330224" y="354180"/>
            <a:ext cx="115994" cy="115994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>
            <a:off x="7734821" y="392467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6" name="Freeform 76"/>
          <p:cNvSpPr/>
          <p:nvPr/>
        </p:nvSpPr>
        <p:spPr>
          <a:xfrm>
            <a:off x="7734821" y="427117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7" name="Freeform 77"/>
          <p:cNvSpPr/>
          <p:nvPr/>
        </p:nvSpPr>
        <p:spPr>
          <a:xfrm>
            <a:off x="7734821" y="460800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8" name="Freeform 78"/>
          <p:cNvSpPr/>
          <p:nvPr/>
        </p:nvSpPr>
        <p:spPr>
          <a:xfrm>
            <a:off x="7734821" y="494275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9" name="Freeform 79"/>
          <p:cNvSpPr/>
          <p:nvPr/>
        </p:nvSpPr>
        <p:spPr>
          <a:xfrm>
            <a:off x="7734821" y="528775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0" name="Freeform 80"/>
          <p:cNvSpPr/>
          <p:nvPr/>
        </p:nvSpPr>
        <p:spPr>
          <a:xfrm>
            <a:off x="7734821" y="563068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1" name="Freeform 81"/>
          <p:cNvSpPr/>
          <p:nvPr/>
        </p:nvSpPr>
        <p:spPr>
          <a:xfrm>
            <a:off x="7734821" y="594742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2" name="Freeform 82"/>
          <p:cNvSpPr/>
          <p:nvPr/>
        </p:nvSpPr>
        <p:spPr>
          <a:xfrm>
            <a:off x="7734821" y="627844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3" name="Freeform 83"/>
          <p:cNvSpPr/>
          <p:nvPr/>
        </p:nvSpPr>
        <p:spPr>
          <a:xfrm>
            <a:off x="10333926" y="392467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4" name="Freeform 84"/>
          <p:cNvSpPr/>
          <p:nvPr/>
        </p:nvSpPr>
        <p:spPr>
          <a:xfrm>
            <a:off x="10333912" y="360535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5" name="Freeform 85"/>
          <p:cNvSpPr/>
          <p:nvPr/>
        </p:nvSpPr>
        <p:spPr>
          <a:xfrm>
            <a:off x="10333912" y="330896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6" name="Freeform 86"/>
          <p:cNvSpPr/>
          <p:nvPr/>
        </p:nvSpPr>
        <p:spPr>
          <a:xfrm>
            <a:off x="10333926" y="4272212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7" name="Freeform 87"/>
          <p:cNvSpPr/>
          <p:nvPr/>
        </p:nvSpPr>
        <p:spPr>
          <a:xfrm>
            <a:off x="10333926" y="460800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8" name="Freeform 88"/>
          <p:cNvSpPr/>
          <p:nvPr/>
        </p:nvSpPr>
        <p:spPr>
          <a:xfrm>
            <a:off x="10333926" y="492370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9" y="0"/>
                </a:lnTo>
                <a:lnTo>
                  <a:pt x="240539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9" name="Freeform 89"/>
          <p:cNvSpPr/>
          <p:nvPr/>
        </p:nvSpPr>
        <p:spPr>
          <a:xfrm>
            <a:off x="10333912" y="528775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0" name="Freeform 90"/>
          <p:cNvSpPr/>
          <p:nvPr/>
        </p:nvSpPr>
        <p:spPr>
          <a:xfrm>
            <a:off x="10333912" y="563068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1" name="Freeform 91"/>
          <p:cNvSpPr/>
          <p:nvPr/>
        </p:nvSpPr>
        <p:spPr>
          <a:xfrm>
            <a:off x="10333912" y="5947423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2" name="Freeform 92"/>
          <p:cNvSpPr/>
          <p:nvPr/>
        </p:nvSpPr>
        <p:spPr>
          <a:xfrm>
            <a:off x="10333912" y="628321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3" name="Freeform 93"/>
          <p:cNvSpPr/>
          <p:nvPr/>
        </p:nvSpPr>
        <p:spPr>
          <a:xfrm>
            <a:off x="12933032" y="3334852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4" name="Freeform 94"/>
          <p:cNvSpPr/>
          <p:nvPr/>
        </p:nvSpPr>
        <p:spPr>
          <a:xfrm>
            <a:off x="12933032" y="360535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5" name="Freeform 95"/>
          <p:cNvSpPr/>
          <p:nvPr/>
        </p:nvSpPr>
        <p:spPr>
          <a:xfrm>
            <a:off x="12933032" y="392467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6" name="Freeform 96"/>
          <p:cNvSpPr/>
          <p:nvPr/>
        </p:nvSpPr>
        <p:spPr>
          <a:xfrm>
            <a:off x="12933032" y="427117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7" name="Freeform 97"/>
          <p:cNvSpPr/>
          <p:nvPr/>
        </p:nvSpPr>
        <p:spPr>
          <a:xfrm>
            <a:off x="12933032" y="4594746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8" name="Freeform 98"/>
          <p:cNvSpPr/>
          <p:nvPr/>
        </p:nvSpPr>
        <p:spPr>
          <a:xfrm>
            <a:off x="12933032" y="4942755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9" name="Freeform 99"/>
          <p:cNvSpPr/>
          <p:nvPr/>
        </p:nvSpPr>
        <p:spPr>
          <a:xfrm>
            <a:off x="12930086" y="5275847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0" name="Freeform 100"/>
          <p:cNvSpPr/>
          <p:nvPr/>
        </p:nvSpPr>
        <p:spPr>
          <a:xfrm>
            <a:off x="12930086" y="5623541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9"/>
                </a:lnTo>
                <a:lnTo>
                  <a:pt x="0" y="24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1" name="Freeform 101"/>
          <p:cNvSpPr/>
          <p:nvPr/>
        </p:nvSpPr>
        <p:spPr>
          <a:xfrm>
            <a:off x="12933032" y="5959330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2" name="Freeform 102"/>
          <p:cNvSpPr/>
          <p:nvPr/>
        </p:nvSpPr>
        <p:spPr>
          <a:xfrm>
            <a:off x="12933032" y="6278449"/>
            <a:ext cx="240538" cy="240538"/>
          </a:xfrm>
          <a:custGeom>
            <a:avLst/>
            <a:gdLst/>
            <a:ahLst/>
            <a:cxnLst/>
            <a:rect l="l" t="t" r="r" b="b"/>
            <a:pathLst>
              <a:path w="240538" h="240538">
                <a:moveTo>
                  <a:pt x="0" y="0"/>
                </a:moveTo>
                <a:lnTo>
                  <a:pt x="240538" y="0"/>
                </a:lnTo>
                <a:lnTo>
                  <a:pt x="240538" y="240538"/>
                </a:lnTo>
                <a:lnTo>
                  <a:pt x="0" y="24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3" name="AutoShape 103"/>
          <p:cNvSpPr/>
          <p:nvPr/>
        </p:nvSpPr>
        <p:spPr>
          <a:xfrm flipV="1">
            <a:off x="1533608" y="8570619"/>
            <a:ext cx="15101308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04" name="Group 104"/>
          <p:cNvGrpSpPr/>
          <p:nvPr/>
        </p:nvGrpSpPr>
        <p:grpSpPr>
          <a:xfrm>
            <a:off x="12069890" y="1735378"/>
            <a:ext cx="1960930" cy="1439664"/>
            <a:chOff x="0" y="0"/>
            <a:chExt cx="516459" cy="379171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0" y="-38100"/>
              <a:ext cx="516459" cy="41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CONVÊNIO SIMPLIFICADO</a:t>
              </a: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Lei nº 19.093/2024</a:t>
              </a: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6874625" y="1735378"/>
            <a:ext cx="1960930" cy="1439664"/>
            <a:chOff x="0" y="0"/>
            <a:chExt cx="516459" cy="379171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0" y="-38100"/>
              <a:ext cx="516459" cy="41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TRANSFERÊNCIA ESPECIAL</a:t>
              </a:r>
            </a:p>
            <a:p>
              <a:pPr algn="ctr">
                <a:lnSpc>
                  <a:spcPts val="1400"/>
                </a:lnSpc>
              </a:pPr>
              <a:endParaRPr lang="en-US" sz="1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Port. nº 321/2021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9473730" y="1735378"/>
            <a:ext cx="1960930" cy="1439664"/>
            <a:chOff x="0" y="0"/>
            <a:chExt cx="516459" cy="379171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0" y="-28575"/>
              <a:ext cx="516459" cy="407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TRANSFERÊNCIA ESPECIAL VOLUNTÁRIA</a:t>
              </a: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Lei nº 18.676/2023</a:t>
              </a: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12072836" y="1735378"/>
            <a:ext cx="1960930" cy="1439664"/>
            <a:chOff x="0" y="0"/>
            <a:chExt cx="516459" cy="379171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516459" cy="379171"/>
            </a:xfrm>
            <a:custGeom>
              <a:avLst/>
              <a:gdLst/>
              <a:ahLst/>
              <a:cxnLst/>
              <a:rect l="l" t="t" r="r" b="b"/>
              <a:pathLst>
                <a:path w="516459" h="379171">
                  <a:moveTo>
                    <a:pt x="0" y="0"/>
                  </a:moveTo>
                  <a:lnTo>
                    <a:pt x="516459" y="0"/>
                  </a:lnTo>
                  <a:lnTo>
                    <a:pt x="516459" y="379171"/>
                  </a:lnTo>
                  <a:lnTo>
                    <a:pt x="0" y="37917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0" y="-38100"/>
              <a:ext cx="516459" cy="41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CONVÊNIO SIMPLIFICADO</a:t>
              </a:r>
            </a:p>
            <a:p>
              <a:pPr algn="ctr">
                <a:lnSpc>
                  <a:spcPts val="1260"/>
                </a:lnSpc>
              </a:pPr>
              <a:endParaRPr lang="en-US" sz="1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Lei nº 19.093/2024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537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3840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5143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66883" y="2486054"/>
            <a:ext cx="12975029" cy="7419990"/>
          </a:xfrm>
          <a:custGeom>
            <a:avLst/>
            <a:gdLst/>
            <a:ahLst/>
            <a:cxnLst/>
            <a:rect l="l" t="t" r="r" b="b"/>
            <a:pathLst>
              <a:path w="12975029" h="7419990">
                <a:moveTo>
                  <a:pt x="0" y="0"/>
                </a:moveTo>
                <a:lnTo>
                  <a:pt x="12975028" y="0"/>
                </a:lnTo>
                <a:lnTo>
                  <a:pt x="12975028" y="7419990"/>
                </a:lnTo>
                <a:lnTo>
                  <a:pt x="0" y="7419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" b="-20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1324621"/>
            <a:ext cx="18511440" cy="866158"/>
            <a:chOff x="0" y="0"/>
            <a:chExt cx="4875441" cy="2281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5441" cy="228124"/>
            </a:xfrm>
            <a:custGeom>
              <a:avLst/>
              <a:gdLst/>
              <a:ahLst/>
              <a:cxnLst/>
              <a:rect l="l" t="t" r="r" b="b"/>
              <a:pathLst>
                <a:path w="4875441" h="228124">
                  <a:moveTo>
                    <a:pt x="0" y="0"/>
                  </a:moveTo>
                  <a:lnTo>
                    <a:pt x="4875441" y="0"/>
                  </a:lnTo>
                  <a:lnTo>
                    <a:pt x="4875441" y="228124"/>
                  </a:lnTo>
                  <a:lnTo>
                    <a:pt x="0" y="2281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75441" cy="26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40420" y="1363365"/>
            <a:ext cx="162306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 - Convênio Simplificado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537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3840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5143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1324621"/>
            <a:ext cx="18511440" cy="866158"/>
            <a:chOff x="0" y="0"/>
            <a:chExt cx="4875441" cy="2281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75441" cy="228124"/>
            </a:xfrm>
            <a:custGeom>
              <a:avLst/>
              <a:gdLst/>
              <a:ahLst/>
              <a:cxnLst/>
              <a:rect l="l" t="t" r="r" b="b"/>
              <a:pathLst>
                <a:path w="4875441" h="228124">
                  <a:moveTo>
                    <a:pt x="0" y="0"/>
                  </a:moveTo>
                  <a:lnTo>
                    <a:pt x="4875441" y="0"/>
                  </a:lnTo>
                  <a:lnTo>
                    <a:pt x="4875441" y="228124"/>
                  </a:lnTo>
                  <a:lnTo>
                    <a:pt x="0" y="2281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75441" cy="266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696438" y="2683410"/>
            <a:ext cx="13315918" cy="6574890"/>
          </a:xfrm>
          <a:custGeom>
            <a:avLst/>
            <a:gdLst/>
            <a:ahLst/>
            <a:cxnLst/>
            <a:rect l="l" t="t" r="r" b="b"/>
            <a:pathLst>
              <a:path w="13315918" h="6574890">
                <a:moveTo>
                  <a:pt x="0" y="0"/>
                </a:moveTo>
                <a:lnTo>
                  <a:pt x="13315918" y="0"/>
                </a:lnTo>
                <a:lnTo>
                  <a:pt x="13315918" y="6574890"/>
                </a:lnTo>
                <a:lnTo>
                  <a:pt x="0" y="657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1" b="-6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140420" y="1363365"/>
            <a:ext cx="162306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 - Convênio Simplificado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537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3840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5143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033761" y="2456856"/>
            <a:ext cx="12840723" cy="7456797"/>
          </a:xfrm>
          <a:custGeom>
            <a:avLst/>
            <a:gdLst/>
            <a:ahLst/>
            <a:cxnLst/>
            <a:rect l="l" t="t" r="r" b="b"/>
            <a:pathLst>
              <a:path w="12840723" h="7456797">
                <a:moveTo>
                  <a:pt x="0" y="0"/>
                </a:moveTo>
                <a:lnTo>
                  <a:pt x="12840723" y="0"/>
                </a:lnTo>
                <a:lnTo>
                  <a:pt x="12840723" y="7456797"/>
                </a:lnTo>
                <a:lnTo>
                  <a:pt x="0" y="7456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3" b="-88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-111720" y="1335194"/>
            <a:ext cx="18511440" cy="931162"/>
            <a:chOff x="0" y="0"/>
            <a:chExt cx="4875441" cy="2452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5441" cy="245244"/>
            </a:xfrm>
            <a:custGeom>
              <a:avLst/>
              <a:gdLst/>
              <a:ahLst/>
              <a:cxnLst/>
              <a:rect l="l" t="t" r="r" b="b"/>
              <a:pathLst>
                <a:path w="4875441" h="245244">
                  <a:moveTo>
                    <a:pt x="0" y="0"/>
                  </a:moveTo>
                  <a:lnTo>
                    <a:pt x="4875441" y="0"/>
                  </a:lnTo>
                  <a:lnTo>
                    <a:pt x="4875441" y="245244"/>
                  </a:lnTo>
                  <a:lnTo>
                    <a:pt x="0" y="2452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4875441" cy="321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000000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Prestação de Contas - Convênio Simplificado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28700" y="2235763"/>
          <a:ext cx="8576463" cy="7629525"/>
        </p:xfrm>
        <a:graphic>
          <a:graphicData uri="http://schemas.openxmlformats.org/drawingml/2006/table">
            <a:tbl>
              <a:tblPr/>
              <a:tblGrid>
                <a:gridCol w="1072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9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543">
                <a:tc gridSpan="2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Etapas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Etapas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Situação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14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01.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Recebimento da Prestação de Contas (avaliação preliminar da documentação apresentada)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Entregue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14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02.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Início da análise pelo servidor dentro dos parâmetros legais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Em análise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14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03.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Necessidade de ajustes e complementação de documentos/informações pelo beneficiário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Em diligência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318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04.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Todos os quesitos apresentados e aprovados. Registro após Parecer CONIN e manifestação expressa do Secretário/Presidente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Baixa Regular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318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05.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Questões que não impactam na finalidade do objeto. Registro após Parecer CONIN e manifestação expressa do Secretário/Presidente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Baixa Regular  Ressalvas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318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06.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Parecer CONIN e manifestação expressa do Secretário/Presidente. Registro após o Parecer final do Tribunal nos casos de TCE.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Baixa Tribunal de Contas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2" name="Group 12"/>
          <p:cNvGrpSpPr/>
          <p:nvPr/>
        </p:nvGrpSpPr>
        <p:grpSpPr>
          <a:xfrm>
            <a:off x="10377184" y="2229476"/>
            <a:ext cx="6882116" cy="7593206"/>
            <a:chOff x="0" y="0"/>
            <a:chExt cx="1763662" cy="19458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3662" cy="1945892"/>
            </a:xfrm>
            <a:custGeom>
              <a:avLst/>
              <a:gdLst/>
              <a:ahLst/>
              <a:cxnLst/>
              <a:rect l="l" t="t" r="r" b="b"/>
              <a:pathLst>
                <a:path w="1763662" h="1945892">
                  <a:moveTo>
                    <a:pt x="0" y="0"/>
                  </a:moveTo>
                  <a:lnTo>
                    <a:pt x="1763662" y="0"/>
                  </a:lnTo>
                  <a:lnTo>
                    <a:pt x="1763662" y="1945892"/>
                  </a:lnTo>
                  <a:lnTo>
                    <a:pt x="0" y="1945892"/>
                  </a:lnTo>
                  <a:close/>
                </a:path>
              </a:pathLst>
            </a:custGeom>
            <a:blipFill>
              <a:blip r:embed="rId2"/>
              <a:stretch>
                <a:fillRect t="-18018" b="-180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467270"/>
            <a:ext cx="768270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Cronograma das PCs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28700" y="2204537"/>
          <a:ext cx="8575324" cy="7590269"/>
        </p:xfrm>
        <a:graphic>
          <a:graphicData uri="http://schemas.openxmlformats.org/drawingml/2006/table">
            <a:tbl>
              <a:tblPr/>
              <a:tblGrid>
                <a:gridCol w="104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2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6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563">
                <a:tc gridSpan="2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Etapas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Etapas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Situação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19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01.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Não houve o recolhimento de saldo. Parecer CONIN e manifestação expressa do Secretário/Presidente. Adoção dos procedimentos do Dec. 1.886/2013 e IN 13/2012 TC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Irregular Saldo Não Recolhido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93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02.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Sem apresentação de algum dispêndio. Parecer CONIN e manifestação expressa do Secretário/Presidente. Adoção dos procedimentos do Dec. 1.886/2013 e IN 13/2012 TC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Irregular Sem Comprovação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510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03.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Recursos aplicados em desacordo ao Plano de Trabalho. Parecer CONIN e manifestação expressa do Secretário/Presidente. Adoção procedimentos do Dec. 1.886/2013 e IN 13/2012 TC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Irregular Pgto Indevido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5568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04.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6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Recursos não aplicados na finalidade. Parecer CONIN e manifestação expressa do Secretário/Presidente. Adoção procedimentos do Dec. 1.886/2013 e IN 13/2012 TC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Irregular Desvio Finalidade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90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A18961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05.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Procedimentos administrativos e instauração da Tomada de Contas Especial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Tomada de Contas Especial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E8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2"/>
          <p:cNvGrpSpPr/>
          <p:nvPr/>
        </p:nvGrpSpPr>
        <p:grpSpPr>
          <a:xfrm>
            <a:off x="10464548" y="2204537"/>
            <a:ext cx="6882116" cy="7593206"/>
            <a:chOff x="0" y="0"/>
            <a:chExt cx="1763662" cy="19458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3662" cy="1945892"/>
            </a:xfrm>
            <a:custGeom>
              <a:avLst/>
              <a:gdLst/>
              <a:ahLst/>
              <a:cxnLst/>
              <a:rect l="l" t="t" r="r" b="b"/>
              <a:pathLst>
                <a:path w="1763662" h="1945892">
                  <a:moveTo>
                    <a:pt x="0" y="0"/>
                  </a:moveTo>
                  <a:lnTo>
                    <a:pt x="1763662" y="0"/>
                  </a:lnTo>
                  <a:lnTo>
                    <a:pt x="1763662" y="1945892"/>
                  </a:lnTo>
                  <a:lnTo>
                    <a:pt x="0" y="1945892"/>
                  </a:lnTo>
                  <a:close/>
                </a:path>
              </a:pathLst>
            </a:custGeom>
            <a:blipFill>
              <a:blip r:embed="rId2"/>
              <a:stretch>
                <a:fillRect l="-41562" r="-4156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418247"/>
            <a:ext cx="768270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Cronograma das PCs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74101" y="3107801"/>
            <a:ext cx="4630466" cy="46304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66000"/>
                  </a:srgbClr>
                </a:gs>
                <a:gs pos="100000">
                  <a:srgbClr val="FFFFFF">
                    <a:alpha val="66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759"/>
                </a:lnSpc>
              </a:pPr>
              <a:r>
                <a:rPr lang="en-US" sz="8399">
                  <a:solidFill>
                    <a:srgbClr val="000000">
                      <a:alpha val="65882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TE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>
                      <a:alpha val="65882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Portaria nº 321/2021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690004"/>
            <a:ext cx="9351393" cy="8349458"/>
          </a:xfrm>
          <a:custGeom>
            <a:avLst/>
            <a:gdLst/>
            <a:ahLst/>
            <a:cxnLst/>
            <a:rect l="l" t="t" r="r" b="b"/>
            <a:pathLst>
              <a:path w="9351393" h="8349458">
                <a:moveTo>
                  <a:pt x="0" y="0"/>
                </a:moveTo>
                <a:lnTo>
                  <a:pt x="9351393" y="0"/>
                </a:lnTo>
                <a:lnTo>
                  <a:pt x="9351393" y="8349458"/>
                </a:lnTo>
                <a:lnTo>
                  <a:pt x="0" y="8349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7510342" y="596028"/>
            <a:ext cx="9748958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 i="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Checklist </a:t>
            </a: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84821" y="3324436"/>
            <a:ext cx="4630466" cy="46304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67000"/>
                  </a:srgbClr>
                </a:gs>
                <a:gs pos="100000">
                  <a:srgbClr val="FFFFFF">
                    <a:alpha val="67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85725"/>
              <a:ext cx="6604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759"/>
                </a:lnSpc>
              </a:pPr>
              <a:r>
                <a:rPr lang="en-US" sz="83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TEV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Lei nº 18.676/2023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794334"/>
            <a:ext cx="10243428" cy="8199982"/>
          </a:xfrm>
          <a:custGeom>
            <a:avLst/>
            <a:gdLst/>
            <a:ahLst/>
            <a:cxnLst/>
            <a:rect l="l" t="t" r="r" b="b"/>
            <a:pathLst>
              <a:path w="10243428" h="8199982">
                <a:moveTo>
                  <a:pt x="0" y="0"/>
                </a:moveTo>
                <a:lnTo>
                  <a:pt x="10243428" y="0"/>
                </a:lnTo>
                <a:lnTo>
                  <a:pt x="10243428" y="8199982"/>
                </a:lnTo>
                <a:lnTo>
                  <a:pt x="0" y="8199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7510342" y="596028"/>
            <a:ext cx="9748958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 i="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Checklist </a:t>
            </a: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656172"/>
            <a:ext cx="8700034" cy="8506393"/>
          </a:xfrm>
          <a:custGeom>
            <a:avLst/>
            <a:gdLst/>
            <a:ahLst/>
            <a:cxnLst/>
            <a:rect l="l" t="t" r="r" b="b"/>
            <a:pathLst>
              <a:path w="8700034" h="8506393">
                <a:moveTo>
                  <a:pt x="0" y="0"/>
                </a:moveTo>
                <a:lnTo>
                  <a:pt x="8700034" y="0"/>
                </a:lnTo>
                <a:lnTo>
                  <a:pt x="8700034" y="8506393"/>
                </a:lnTo>
                <a:lnTo>
                  <a:pt x="0" y="850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510342" y="596028"/>
            <a:ext cx="9748958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 i="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Checklist </a:t>
            </a: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794078" y="2828267"/>
            <a:ext cx="4630466" cy="46304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67000"/>
                  </a:srgbClr>
                </a:gs>
                <a:gs pos="100000">
                  <a:srgbClr val="FFFFFF">
                    <a:alpha val="67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39"/>
                </a:lnSpc>
              </a:pPr>
              <a:r>
                <a:rPr lang="en-US" sz="50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Convênio Simplificado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Lei nº 19.093/2024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1593" y="-458528"/>
            <a:ext cx="5881234" cy="11098242"/>
            <a:chOff x="0" y="0"/>
            <a:chExt cx="1548967" cy="2922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8967" cy="2922994"/>
            </a:xfrm>
            <a:custGeom>
              <a:avLst/>
              <a:gdLst/>
              <a:ahLst/>
              <a:cxnLst/>
              <a:rect l="l" t="t" r="r" b="b"/>
              <a:pathLst>
                <a:path w="1548967" h="2922994">
                  <a:moveTo>
                    <a:pt x="0" y="0"/>
                  </a:moveTo>
                  <a:lnTo>
                    <a:pt x="1548967" y="0"/>
                  </a:lnTo>
                  <a:lnTo>
                    <a:pt x="1548967" y="2922994"/>
                  </a:lnTo>
                  <a:lnTo>
                    <a:pt x="0" y="2922994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48967" cy="2961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7068046" cy="8229600"/>
            <a:chOff x="0" y="0"/>
            <a:chExt cx="1368782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8782" cy="1593725"/>
            </a:xfrm>
            <a:custGeom>
              <a:avLst/>
              <a:gdLst/>
              <a:ahLst/>
              <a:cxnLst/>
              <a:rect l="l" t="t" r="r" b="b"/>
              <a:pathLst>
                <a:path w="1368782" h="1593725">
                  <a:moveTo>
                    <a:pt x="0" y="0"/>
                  </a:moveTo>
                  <a:lnTo>
                    <a:pt x="1368782" y="0"/>
                  </a:lnTo>
                  <a:lnTo>
                    <a:pt x="136878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7265" r="-3726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517240" y="1028700"/>
            <a:ext cx="115994" cy="11599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30273" y="1028700"/>
            <a:ext cx="115994" cy="11599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143306" y="1028700"/>
            <a:ext cx="115994" cy="11599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493835" y="2565210"/>
            <a:ext cx="702340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Quem somos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93835" y="3431730"/>
            <a:ext cx="7139398" cy="672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À Diretoria de Gestão de Fundos compete: 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■I – gerenciar os fundos estaduais vinculados à SEF;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■II – regularização de pendências apontadas pelos órgãos estaduais de controle interno e externo, no âmbito de sua competência; 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■III – exercer outras atividades determinadas e concernentes às questões afetas ao seu âmbito de competência; e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■IV – </a:t>
            </a:r>
            <a:r>
              <a:rPr lang="en-US" sz="21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compete a DIGF a Gestão do Módulo de Transferência Especial.</a:t>
            </a:r>
          </a:p>
          <a:p>
            <a:pPr algn="l">
              <a:lnSpc>
                <a:spcPts val="2940"/>
              </a:lnSpc>
            </a:pPr>
            <a:endParaRPr lang="en-US" sz="21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940"/>
              </a:lnSpc>
            </a:pPr>
            <a:endParaRPr lang="en-US" sz="21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94078" y="2828267"/>
            <a:ext cx="4630466" cy="46304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67000"/>
                  </a:srgbClr>
                </a:gs>
                <a:gs pos="100000">
                  <a:srgbClr val="FFFFFF">
                    <a:alpha val="67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39"/>
                </a:lnSpc>
              </a:pPr>
              <a:r>
                <a:rPr lang="en-US" sz="50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Convênio Simplificado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Lei nº 19.093/2024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942395"/>
            <a:ext cx="10150987" cy="7425854"/>
          </a:xfrm>
          <a:custGeom>
            <a:avLst/>
            <a:gdLst/>
            <a:ahLst/>
            <a:cxnLst/>
            <a:rect l="l" t="t" r="r" b="b"/>
            <a:pathLst>
              <a:path w="10150987" h="7425854">
                <a:moveTo>
                  <a:pt x="0" y="0"/>
                </a:moveTo>
                <a:lnTo>
                  <a:pt x="10150987" y="0"/>
                </a:lnTo>
                <a:lnTo>
                  <a:pt x="10150987" y="7425854"/>
                </a:lnTo>
                <a:lnTo>
                  <a:pt x="0" y="7425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4" r="-71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7510342" y="596028"/>
            <a:ext cx="9748958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 i="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Checklist </a:t>
            </a: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75836" y="2828267"/>
            <a:ext cx="4630466" cy="46304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67000"/>
                  </a:srgbClr>
                </a:gs>
                <a:gs pos="100000">
                  <a:srgbClr val="FFFFFF">
                    <a:alpha val="67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39"/>
                </a:lnSpc>
              </a:pPr>
              <a:r>
                <a:rPr lang="en-US" sz="50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Convênio Simplificado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>
                      <a:alpha val="66667"/>
                    </a:srgb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Lei nº 19.093/2024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41501" y="2019759"/>
            <a:ext cx="11301259" cy="3517517"/>
          </a:xfrm>
          <a:custGeom>
            <a:avLst/>
            <a:gdLst/>
            <a:ahLst/>
            <a:cxnLst/>
            <a:rect l="l" t="t" r="r" b="b"/>
            <a:pathLst>
              <a:path w="11301259" h="3517517">
                <a:moveTo>
                  <a:pt x="0" y="0"/>
                </a:moveTo>
                <a:lnTo>
                  <a:pt x="11301259" y="0"/>
                </a:lnTo>
                <a:lnTo>
                  <a:pt x="11301259" y="3517517"/>
                </a:lnTo>
                <a:lnTo>
                  <a:pt x="0" y="3517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241501" y="5844482"/>
            <a:ext cx="11301259" cy="2853568"/>
          </a:xfrm>
          <a:custGeom>
            <a:avLst/>
            <a:gdLst/>
            <a:ahLst/>
            <a:cxnLst/>
            <a:rect l="l" t="t" r="r" b="b"/>
            <a:pathLst>
              <a:path w="11301259" h="2853568">
                <a:moveTo>
                  <a:pt x="0" y="0"/>
                </a:moveTo>
                <a:lnTo>
                  <a:pt x="11301259" y="0"/>
                </a:lnTo>
                <a:lnTo>
                  <a:pt x="11301259" y="2853568"/>
                </a:lnTo>
                <a:lnTo>
                  <a:pt x="0" y="285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4285237" y="596028"/>
            <a:ext cx="12974063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 i="1">
                <a:solidFill>
                  <a:srgbClr val="000000"/>
                </a:solidFill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Conciliação bancária </a:t>
            </a: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Prestação de Contas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87074" y="4825365"/>
            <a:ext cx="5995154" cy="3560387"/>
          </a:xfrm>
          <a:custGeom>
            <a:avLst/>
            <a:gdLst/>
            <a:ahLst/>
            <a:cxnLst/>
            <a:rect l="l" t="t" r="r" b="b"/>
            <a:pathLst>
              <a:path w="5995154" h="3560387">
                <a:moveTo>
                  <a:pt x="0" y="0"/>
                </a:moveTo>
                <a:lnTo>
                  <a:pt x="5995154" y="0"/>
                </a:lnTo>
                <a:lnTo>
                  <a:pt x="5995154" y="3560387"/>
                </a:lnTo>
                <a:lnTo>
                  <a:pt x="0" y="35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28700" y="1443844"/>
            <a:ext cx="15295531" cy="88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5"/>
              </a:lnSpc>
              <a:spcBef>
                <a:spcPct val="0"/>
              </a:spcBef>
            </a:pPr>
            <a:r>
              <a:rPr lang="en-US" sz="523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Decreto Estadual nº 1.008 de 03 de junho de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4694" y="4923858"/>
            <a:ext cx="8230545" cy="332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endParaRPr/>
          </a:p>
          <a:p>
            <a:pPr algn="l">
              <a:lnSpc>
                <a:spcPts val="2937"/>
              </a:lnSpc>
            </a:pPr>
            <a:r>
              <a:rPr lang="en-US" sz="2098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[...] Art. 3º Os membros do GT PC terão as mesmas atribuições do analista de prestação de contas do órgão ou da entidade, podendo, no exercício de suas funções, realizar diligências, solicitar apoio técnico e jurídico, dentre outras atividades inerentes à análise das prestações de contas.</a:t>
            </a:r>
          </a:p>
          <a:p>
            <a:pPr algn="l">
              <a:lnSpc>
                <a:spcPts val="2937"/>
              </a:lnSpc>
            </a:pPr>
            <a:endParaRPr lang="en-US" sz="2098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098" b="1" u="sng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§ 1º O responsável pelo setor de prestação de contas do órgão ou da entidade deverá coordenar as atividades do GT PC. (grifo DIGF)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6697" y="2531723"/>
            <a:ext cx="15295531" cy="212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5"/>
              </a:lnSpc>
            </a:pPr>
            <a:r>
              <a:rPr lang="en-US" sz="303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Autoriza a criação de Grupos de Trabalho de Prestação de Contas (GT PC), em caráter temporário, com a finalidade de realizar análise do estoque de prestações de contas de recursos repassados a título de subvenções, auxílios e contribuições.</a:t>
            </a:r>
          </a:p>
          <a:p>
            <a:pPr algn="l">
              <a:lnSpc>
                <a:spcPts val="4255"/>
              </a:lnSpc>
              <a:spcBef>
                <a:spcPct val="0"/>
              </a:spcBef>
            </a:pPr>
            <a:endParaRPr lang="en-US" sz="303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908233"/>
            <a:ext cx="162306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Diretoria de Gestão de Fundos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582603"/>
            <a:ext cx="1623060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Diretor: Francisco Vieira Pinheiro</a:t>
            </a:r>
          </a:p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Gerente: Janine da Silva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483891"/>
            <a:ext cx="162306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Obrigado!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2712" y="3593165"/>
            <a:ext cx="19477568" cy="4410941"/>
            <a:chOff x="0" y="0"/>
            <a:chExt cx="5129895" cy="1161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9895" cy="1161729"/>
            </a:xfrm>
            <a:custGeom>
              <a:avLst/>
              <a:gdLst/>
              <a:ahLst/>
              <a:cxnLst/>
              <a:rect l="l" t="t" r="r" b="b"/>
              <a:pathLst>
                <a:path w="5129895" h="1161729">
                  <a:moveTo>
                    <a:pt x="0" y="0"/>
                  </a:moveTo>
                  <a:lnTo>
                    <a:pt x="5129895" y="0"/>
                  </a:lnTo>
                  <a:lnTo>
                    <a:pt x="5129895" y="1161729"/>
                  </a:lnTo>
                  <a:lnTo>
                    <a:pt x="0" y="1161729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9895" cy="1199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333999" y="5798635"/>
            <a:ext cx="1778440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892672" y="5686564"/>
            <a:ext cx="224143" cy="22414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2826720"/>
            <a:ext cx="162306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Cronologia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1733" y="4228067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2021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5996" y="4883118"/>
            <a:ext cx="2511128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Transferências Especiais - TE “PIX”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3999" y="6074696"/>
            <a:ext cx="1416039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EC nº 81/2021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01/07/2021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363536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328210" y="4228067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2023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97217" y="4883118"/>
            <a:ext cx="168901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Convênios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82832" y="6074696"/>
            <a:ext cx="1966744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Portaria nº 321/2021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12/08/2021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00520" y="4228067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2023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25093" y="4883118"/>
            <a:ext cx="2577877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Transferências Especiais Voluntárias - TEVs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42775" y="6074696"/>
            <a:ext cx="1802450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Lei nº 18.676/2023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10/08/2023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51144" y="4228067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2024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29258" y="4883118"/>
            <a:ext cx="2148255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Inconstitucionalidade TEV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10286" y="6074696"/>
            <a:ext cx="1186199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Decisão STF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12/09/2024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101767" y="4228067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2024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373085" y="4883118"/>
            <a:ext cx="248438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Convênio Simplificado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88235" y="6074696"/>
            <a:ext cx="109057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EC 95/2024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06/11/2024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642061" y="5686564"/>
            <a:ext cx="224143" cy="22414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729650" y="5686564"/>
            <a:ext cx="224143" cy="22414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858349" y="6074696"/>
            <a:ext cx="1966744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Decreto nº 083/2023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31/03/2023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9031928" y="5686564"/>
            <a:ext cx="224143" cy="22414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291314" y="5686564"/>
            <a:ext cx="224143" cy="22414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821449" y="5686564"/>
            <a:ext cx="224143" cy="224143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5463656" y="5686564"/>
            <a:ext cx="224143" cy="224143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7147228" y="5686564"/>
            <a:ext cx="224143" cy="224143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4716625" y="6074696"/>
            <a:ext cx="1718206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Lei nº 19.093/2024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08/11/2024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6507354" y="6074696"/>
            <a:ext cx="1611049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Dec. nº 766/2024 22/11/2024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91892" y="5760749"/>
            <a:ext cx="5667408" cy="3497551"/>
            <a:chOff x="0" y="0"/>
            <a:chExt cx="1492651" cy="921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2651" cy="921166"/>
            </a:xfrm>
            <a:custGeom>
              <a:avLst/>
              <a:gdLst/>
              <a:ahLst/>
              <a:cxnLst/>
              <a:rect l="l" t="t" r="r" b="b"/>
              <a:pathLst>
                <a:path w="1492651" h="921166">
                  <a:moveTo>
                    <a:pt x="0" y="0"/>
                  </a:moveTo>
                  <a:lnTo>
                    <a:pt x="1492651" y="0"/>
                  </a:lnTo>
                  <a:lnTo>
                    <a:pt x="1492651" y="921166"/>
                  </a:lnTo>
                  <a:lnTo>
                    <a:pt x="0" y="921166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92651" cy="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760749"/>
            <a:ext cx="5667408" cy="3497551"/>
            <a:chOff x="0" y="0"/>
            <a:chExt cx="1492651" cy="921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2651" cy="921166"/>
            </a:xfrm>
            <a:custGeom>
              <a:avLst/>
              <a:gdLst/>
              <a:ahLst/>
              <a:cxnLst/>
              <a:rect l="l" t="t" r="r" b="b"/>
              <a:pathLst>
                <a:path w="1492651" h="921166">
                  <a:moveTo>
                    <a:pt x="0" y="0"/>
                  </a:moveTo>
                  <a:lnTo>
                    <a:pt x="1492651" y="0"/>
                  </a:lnTo>
                  <a:lnTo>
                    <a:pt x="1492651" y="921166"/>
                  </a:lnTo>
                  <a:lnTo>
                    <a:pt x="0" y="921166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2651" cy="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993031"/>
            <a:ext cx="5667408" cy="3497551"/>
            <a:chOff x="0" y="0"/>
            <a:chExt cx="1492651" cy="9211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2651" cy="921166"/>
            </a:xfrm>
            <a:custGeom>
              <a:avLst/>
              <a:gdLst/>
              <a:ahLst/>
              <a:cxnLst/>
              <a:rect l="l" t="t" r="r" b="b"/>
              <a:pathLst>
                <a:path w="1492651" h="921166">
                  <a:moveTo>
                    <a:pt x="0" y="0"/>
                  </a:moveTo>
                  <a:lnTo>
                    <a:pt x="1492651" y="0"/>
                  </a:lnTo>
                  <a:lnTo>
                    <a:pt x="1492651" y="921166"/>
                  </a:lnTo>
                  <a:lnTo>
                    <a:pt x="0" y="921166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92651" cy="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57858" y="1993031"/>
            <a:ext cx="3534023" cy="3497551"/>
            <a:chOff x="0" y="0"/>
            <a:chExt cx="1368782" cy="13546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2"/>
              <a:stretch>
                <a:fillRect l="-16088" r="-1608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91892" y="1993031"/>
            <a:ext cx="5667408" cy="3497551"/>
            <a:chOff x="0" y="0"/>
            <a:chExt cx="1492651" cy="9211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2651" cy="921166"/>
            </a:xfrm>
            <a:custGeom>
              <a:avLst/>
              <a:gdLst/>
              <a:ahLst/>
              <a:cxnLst/>
              <a:rect l="l" t="t" r="r" b="b"/>
              <a:pathLst>
                <a:path w="1492651" h="921166">
                  <a:moveTo>
                    <a:pt x="0" y="0"/>
                  </a:moveTo>
                  <a:lnTo>
                    <a:pt x="1492651" y="0"/>
                  </a:lnTo>
                  <a:lnTo>
                    <a:pt x="1492651" y="921166"/>
                  </a:lnTo>
                  <a:lnTo>
                    <a:pt x="0" y="921166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92651" cy="959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96119" y="1993031"/>
            <a:ext cx="3534023" cy="3497551"/>
            <a:chOff x="0" y="0"/>
            <a:chExt cx="1368782" cy="13546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3"/>
              <a:stretch>
                <a:fillRect l="-43586" r="-4358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57858" y="5760749"/>
            <a:ext cx="3534023" cy="3497551"/>
            <a:chOff x="0" y="0"/>
            <a:chExt cx="1368782" cy="13546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4"/>
              <a:stretch>
                <a:fillRect l="-37794" r="-3779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96119" y="5760749"/>
            <a:ext cx="3534023" cy="3497551"/>
            <a:chOff x="0" y="0"/>
            <a:chExt cx="1368782" cy="13546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5"/>
              <a:stretch>
                <a:fillRect l="-27318" r="-273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772970" y="912706"/>
            <a:ext cx="115994" cy="11599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086003" y="912706"/>
            <a:ext cx="115994" cy="11599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399037" y="912706"/>
            <a:ext cx="115994" cy="11599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134942" y="2331544"/>
            <a:ext cx="412435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Convênios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34942" y="2978990"/>
            <a:ext cx="3781458" cy="19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Decreto Estadual nº 083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31 de março de 2023 - normas relativas as TEs para pagamentos dos saldos aprovados nos exercícios de 2021 e 2022.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Revogado pela Lei da TEV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Poucas transferências convertidas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52550" y="2331544"/>
            <a:ext cx="408625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Transferência Especial - TE  “PIX”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1600" y="3030679"/>
            <a:ext cx="3781458" cy="231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Emenda Constitucional Estadual nº 081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1º de julho de 2021 - “</a:t>
            </a:r>
            <a:r>
              <a:rPr lang="en-US" sz="15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§ 3º As Transferências voluntárias aos Municípios serão consideradas transferências especiais...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” 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Portaria nº 321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12 de agosto de 2021 - normas e instruções para a execução das TEs.   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3500" y="6029545"/>
            <a:ext cx="4124358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Transferências Especiais Voluntárias - TEV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71600" y="6985601"/>
            <a:ext cx="3781458" cy="195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Lei Estadual nº 18.676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10 de agosto de 2023 - regulamenta as TEVs de que trata o § 3º da CE.</a:t>
            </a:r>
          </a:p>
          <a:p>
            <a:pPr algn="just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Decisão Monocrática STF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12 de setembro de 2024 - inconstitucionalidade da TEV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134942" y="6179722"/>
            <a:ext cx="412435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Convênio Simplificado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4942" y="6827168"/>
            <a:ext cx="4032509" cy="225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Emenda Constitucional nº 095 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</a:t>
            </a: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06/11/2024 - institui o regime simplificado para celebração de convênios para transferência voluntária.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Lei Estadual nº 19.093 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 08/11/2024 - regulamenta o regime simplificado. 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Decreto nº 766 </a:t>
            </a: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 22/11/2024 - regulamenta a lei do regime simplificado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1131336"/>
            <a:ext cx="162306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HISTÓRICO LEGAL até o CONVÊNIO SIMPLIFICADO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2601" y="5344810"/>
            <a:ext cx="224184" cy="22418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052514"/>
            <a:ext cx="634184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Convênio Simplificado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5721394"/>
            <a:ext cx="224184" cy="22418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32601" y="6136079"/>
            <a:ext cx="224184" cy="22418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2601" y="6550763"/>
            <a:ext cx="224184" cy="22418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4580736"/>
            <a:ext cx="634184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Principais etapas e características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28700" y="6965447"/>
            <a:ext cx="224184" cy="22418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7376878"/>
            <a:ext cx="224184" cy="22418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28700" y="7788866"/>
            <a:ext cx="224184" cy="22418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8168280"/>
            <a:ext cx="224184" cy="224184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28700" y="8944426"/>
            <a:ext cx="224184" cy="22418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896008" y="0"/>
            <a:ext cx="10391992" cy="10287000"/>
            <a:chOff x="0" y="0"/>
            <a:chExt cx="1710602" cy="169331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710602" cy="1693319"/>
            </a:xfrm>
            <a:custGeom>
              <a:avLst/>
              <a:gdLst/>
              <a:ahLst/>
              <a:cxnLst/>
              <a:rect l="l" t="t" r="r" b="b"/>
              <a:pathLst>
                <a:path w="1710602" h="1693319">
                  <a:moveTo>
                    <a:pt x="0" y="0"/>
                  </a:moveTo>
                  <a:lnTo>
                    <a:pt x="1710602" y="0"/>
                  </a:lnTo>
                  <a:lnTo>
                    <a:pt x="1710602" y="1693319"/>
                  </a:lnTo>
                  <a:lnTo>
                    <a:pt x="0" y="1693319"/>
                  </a:lnTo>
                  <a:close/>
                </a:path>
              </a:pathLst>
            </a:custGeom>
            <a:blipFill>
              <a:blip r:embed="rId2"/>
              <a:stretch>
                <a:fillRect l="-15993" r="-1599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49564" y="5287660"/>
            <a:ext cx="4317244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Requerimento e Plano de Trabalho Simplificado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49564" y="5647891"/>
            <a:ext cx="3781458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Portaria SEF/SGG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49564" y="6081625"/>
            <a:ext cx="3781458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Plano de Trabalho atualizado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49564" y="6493613"/>
            <a:ext cx="3781458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Documentos do processo de contratação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49564" y="6908297"/>
            <a:ext cx="4623407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Previsão Orçamentária da Contrapartida, se houver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49564" y="7319728"/>
            <a:ext cx="3781458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DART - Convênio Simplificado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49564" y="7731716"/>
            <a:ext cx="3781458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Análise Técnica UG concedente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49564" y="8111130"/>
            <a:ext cx="6020979" cy="64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Minuta do Convênio Simplificado e Parecer Jurídico</a:t>
            </a:r>
          </a:p>
          <a:p>
            <a:pPr algn="l">
              <a:lnSpc>
                <a:spcPts val="2575"/>
              </a:lnSpc>
            </a:pPr>
            <a:r>
              <a:rPr lang="en-US" sz="1599" b="1" u="sng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  <a:hlinkClick r:id="rId3" tooltip="http://www.pge.sc.gov.br/wp-content/uploads/2024/11/Parecer-Referencial-n.-8-2024-PGE.pdf"/>
              </a:rPr>
              <a:t>Parecer Referencial nº 8/2024 – PGE (Parecer nº 439/2024)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41733" y="8870923"/>
            <a:ext cx="4853030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Assinatura do Termo e Publicação do extrato no DOE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8700" y="2833851"/>
            <a:ext cx="5362120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 transferências voluntárias aos Municípios poderão ocorrer mediante celebração de convênio com regime simplificado</a:t>
            </a: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1032601" y="9321011"/>
            <a:ext cx="224184" cy="224184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349564" y="9254336"/>
            <a:ext cx="4853030" cy="29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Pagamento da 1ª parcela ou parcela única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41733" y="9618699"/>
            <a:ext cx="6154224" cy="31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599" b="1" u="sng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Prestação de Contas Final - Anexo único da Lei nº 19.093/2024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032601" y="9697595"/>
            <a:ext cx="224184" cy="224184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A18961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6006" y="2559533"/>
            <a:ext cx="5667408" cy="1270235"/>
            <a:chOff x="0" y="0"/>
            <a:chExt cx="1492651" cy="334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2651" cy="334548"/>
            </a:xfrm>
            <a:custGeom>
              <a:avLst/>
              <a:gdLst/>
              <a:ahLst/>
              <a:cxnLst/>
              <a:rect l="l" t="t" r="r" b="b"/>
              <a:pathLst>
                <a:path w="1492651" h="334548">
                  <a:moveTo>
                    <a:pt x="0" y="0"/>
                  </a:moveTo>
                  <a:lnTo>
                    <a:pt x="1492651" y="0"/>
                  </a:lnTo>
                  <a:lnTo>
                    <a:pt x="1492651" y="334548"/>
                  </a:lnTo>
                  <a:lnTo>
                    <a:pt x="0" y="334548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92651" cy="363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06006" y="5693759"/>
            <a:ext cx="5667408" cy="1239639"/>
            <a:chOff x="0" y="0"/>
            <a:chExt cx="1492651" cy="3264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2651" cy="326489"/>
            </a:xfrm>
            <a:custGeom>
              <a:avLst/>
              <a:gdLst/>
              <a:ahLst/>
              <a:cxnLst/>
              <a:rect l="l" t="t" r="r" b="b"/>
              <a:pathLst>
                <a:path w="1492651" h="326489">
                  <a:moveTo>
                    <a:pt x="0" y="0"/>
                  </a:moveTo>
                  <a:lnTo>
                    <a:pt x="1492651" y="0"/>
                  </a:lnTo>
                  <a:lnTo>
                    <a:pt x="1492651" y="326489"/>
                  </a:lnTo>
                  <a:lnTo>
                    <a:pt x="0" y="326489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2651" cy="364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06006" y="8581373"/>
            <a:ext cx="5667408" cy="1182725"/>
            <a:chOff x="0" y="0"/>
            <a:chExt cx="1492651" cy="311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2651" cy="311500"/>
            </a:xfrm>
            <a:custGeom>
              <a:avLst/>
              <a:gdLst/>
              <a:ahLst/>
              <a:cxnLst/>
              <a:rect l="l" t="t" r="r" b="b"/>
              <a:pathLst>
                <a:path w="1492651" h="311500">
                  <a:moveTo>
                    <a:pt x="0" y="0"/>
                  </a:moveTo>
                  <a:lnTo>
                    <a:pt x="1492651" y="0"/>
                  </a:lnTo>
                  <a:lnTo>
                    <a:pt x="1492651" y="311500"/>
                  </a:lnTo>
                  <a:lnTo>
                    <a:pt x="0" y="31150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92651" cy="34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1716" y="2559533"/>
            <a:ext cx="3534023" cy="7327031"/>
            <a:chOff x="0" y="0"/>
            <a:chExt cx="1368782" cy="28378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8782" cy="2837872"/>
            </a:xfrm>
            <a:custGeom>
              <a:avLst/>
              <a:gdLst/>
              <a:ahLst/>
              <a:cxnLst/>
              <a:rect l="l" t="t" r="r" b="b"/>
              <a:pathLst>
                <a:path w="1368782" h="2837872">
                  <a:moveTo>
                    <a:pt x="0" y="0"/>
                  </a:moveTo>
                  <a:lnTo>
                    <a:pt x="1368782" y="0"/>
                  </a:lnTo>
                  <a:lnTo>
                    <a:pt x="1368782" y="2837872"/>
                  </a:lnTo>
                  <a:lnTo>
                    <a:pt x="0" y="2837872"/>
                  </a:lnTo>
                  <a:close/>
                </a:path>
              </a:pathLst>
            </a:custGeom>
            <a:blipFill>
              <a:blip r:embed="rId2"/>
              <a:stretch>
                <a:fillRect l="-19066" r="-190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01826" y="2559533"/>
            <a:ext cx="3534023" cy="3497551"/>
            <a:chOff x="0" y="0"/>
            <a:chExt cx="1368782" cy="13546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3"/>
              <a:stretch>
                <a:fillRect l="-45775" r="-4577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01826" y="6389014"/>
            <a:ext cx="3534023" cy="3497551"/>
            <a:chOff x="0" y="0"/>
            <a:chExt cx="1368782" cy="13546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68782" cy="1354655"/>
            </a:xfrm>
            <a:custGeom>
              <a:avLst/>
              <a:gdLst/>
              <a:ahLst/>
              <a:cxnLst/>
              <a:rect l="l" t="t" r="r" b="b"/>
              <a:pathLst>
                <a:path w="1368782" h="1354655">
                  <a:moveTo>
                    <a:pt x="0" y="0"/>
                  </a:moveTo>
                  <a:lnTo>
                    <a:pt x="1368782" y="0"/>
                  </a:lnTo>
                  <a:lnTo>
                    <a:pt x="1368782" y="1354655"/>
                  </a:lnTo>
                  <a:lnTo>
                    <a:pt x="0" y="1354655"/>
                  </a:lnTo>
                  <a:close/>
                </a:path>
              </a:pathLst>
            </a:custGeom>
            <a:blipFill>
              <a:blip r:embed="rId4"/>
              <a:stretch>
                <a:fillRect l="-16063" r="-1606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1716" y="1028700"/>
            <a:ext cx="115994" cy="11599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84749" y="1028700"/>
            <a:ext cx="115994" cy="11599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97783" y="1028700"/>
            <a:ext cx="115994" cy="11599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06006" y="7196015"/>
            <a:ext cx="5667408" cy="1166283"/>
            <a:chOff x="0" y="0"/>
            <a:chExt cx="1492651" cy="3071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2651" cy="307169"/>
            </a:xfrm>
            <a:custGeom>
              <a:avLst/>
              <a:gdLst/>
              <a:ahLst/>
              <a:cxnLst/>
              <a:rect l="l" t="t" r="r" b="b"/>
              <a:pathLst>
                <a:path w="1492651" h="307169">
                  <a:moveTo>
                    <a:pt x="0" y="0"/>
                  </a:moveTo>
                  <a:lnTo>
                    <a:pt x="1492651" y="0"/>
                  </a:lnTo>
                  <a:lnTo>
                    <a:pt x="1492651" y="307169"/>
                  </a:lnTo>
                  <a:lnTo>
                    <a:pt x="0" y="307169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492651" cy="345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006006" y="4111436"/>
            <a:ext cx="5667408" cy="1296574"/>
            <a:chOff x="0" y="0"/>
            <a:chExt cx="1492651" cy="34148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92651" cy="341484"/>
            </a:xfrm>
            <a:custGeom>
              <a:avLst/>
              <a:gdLst/>
              <a:ahLst/>
              <a:cxnLst/>
              <a:rect l="l" t="t" r="r" b="b"/>
              <a:pathLst>
                <a:path w="1492651" h="341484">
                  <a:moveTo>
                    <a:pt x="0" y="0"/>
                  </a:moveTo>
                  <a:lnTo>
                    <a:pt x="1492651" y="0"/>
                  </a:lnTo>
                  <a:lnTo>
                    <a:pt x="1492651" y="341484"/>
                  </a:lnTo>
                  <a:lnTo>
                    <a:pt x="0" y="341484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492651" cy="37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006006" y="1453716"/>
            <a:ext cx="56674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Critérios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06006" y="3184366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R$ 5.000.000,00 para o repasse do Estado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006006" y="2732630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Valor limite até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06006" y="6341389"/>
            <a:ext cx="56674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Instrumento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06006" y="5918479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Assinatura de Termo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06006" y="9125111"/>
            <a:ext cx="56674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Despesas com pessoal e encargos sociais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006006" y="8743298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Vedações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06006" y="7330888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Vedações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006006" y="7755519"/>
            <a:ext cx="56674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Modificar o objeto ou a finalidade pactuada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006006" y="4242149"/>
            <a:ext cx="566740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Beneficiários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006006" y="4712097"/>
            <a:ext cx="56674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Município e Fundos públicos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93491" y="1240571"/>
          <a:ext cx="16842566" cy="5344390"/>
        </p:xfrm>
        <a:graphic>
          <a:graphicData uri="http://schemas.openxmlformats.org/drawingml/2006/table">
            <a:tbl>
              <a:tblPr/>
              <a:tblGrid>
                <a:gridCol w="1327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4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2636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Requerente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497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Casa Civil / NGC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594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Gabinete do GOV.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843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SEF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140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Unidade Gestora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4681">
                <a:tc>
                  <a:txBody>
                    <a:bodyPr/>
                    <a:lstStyle/>
                    <a:p>
                      <a:pPr algn="ctr">
                        <a:lnSpc>
                          <a:spcPts val="1949"/>
                        </a:lnSpc>
                        <a:defRPr/>
                      </a:pPr>
                      <a:r>
                        <a:rPr lang="en-US" sz="13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Controle Interno</a:t>
                      </a: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37"/>
                        </a:lnSpc>
                        <a:defRPr/>
                      </a:pPr>
                      <a:endParaRPr lang="en-US" sz="1100"/>
                    </a:p>
                  </a:txBody>
                  <a:tcPr marL="9525" marR="9525" marT="9525" marB="9525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3620841" y="3550151"/>
            <a:ext cx="1061816" cy="996042"/>
            <a:chOff x="0" y="0"/>
            <a:chExt cx="657409" cy="6166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7409" cy="616686"/>
            </a:xfrm>
            <a:custGeom>
              <a:avLst/>
              <a:gdLst/>
              <a:ahLst/>
              <a:cxnLst/>
              <a:rect l="l" t="t" r="r" b="b"/>
              <a:pathLst>
                <a:path w="657409" h="616686">
                  <a:moveTo>
                    <a:pt x="328705" y="0"/>
                  </a:moveTo>
                  <a:lnTo>
                    <a:pt x="657409" y="308343"/>
                  </a:lnTo>
                  <a:lnTo>
                    <a:pt x="328705" y="616686"/>
                  </a:lnTo>
                  <a:lnTo>
                    <a:pt x="0" y="308343"/>
                  </a:lnTo>
                  <a:lnTo>
                    <a:pt x="328705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2992" y="86943"/>
              <a:ext cx="431425" cy="423751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294"/>
                </a:lnSpc>
              </a:pPr>
              <a:r>
                <a:rPr lang="en-US" sz="9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A solicitação foi autorizada?</a:t>
              </a:r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4682656" y="4048173"/>
            <a:ext cx="125163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 flipV="1">
            <a:off x="8201316" y="3205995"/>
            <a:ext cx="0" cy="159948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flipH="1">
            <a:off x="8721668" y="5143500"/>
            <a:ext cx="70041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flipH="1">
            <a:off x="6439605" y="3205995"/>
            <a:ext cx="217195" cy="54984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flipV="1">
            <a:off x="9895340" y="2439216"/>
            <a:ext cx="20071" cy="2366265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2516301" y="1582351"/>
            <a:ext cx="1249264" cy="603138"/>
            <a:chOff x="0" y="0"/>
            <a:chExt cx="900694" cy="434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0694" cy="434851"/>
            </a:xfrm>
            <a:custGeom>
              <a:avLst/>
              <a:gdLst/>
              <a:ahLst/>
              <a:cxnLst/>
              <a:rect l="l" t="t" r="r" b="b"/>
              <a:pathLst>
                <a:path w="900694" h="434851">
                  <a:moveTo>
                    <a:pt x="99155" y="0"/>
                  </a:moveTo>
                  <a:lnTo>
                    <a:pt x="801539" y="0"/>
                  </a:lnTo>
                  <a:cubicBezTo>
                    <a:pt x="827836" y="0"/>
                    <a:pt x="853057" y="10447"/>
                    <a:pt x="871652" y="29042"/>
                  </a:cubicBezTo>
                  <a:cubicBezTo>
                    <a:pt x="890247" y="47637"/>
                    <a:pt x="900694" y="72857"/>
                    <a:pt x="900694" y="99155"/>
                  </a:cubicBezTo>
                  <a:lnTo>
                    <a:pt x="900694" y="335696"/>
                  </a:lnTo>
                  <a:cubicBezTo>
                    <a:pt x="900694" y="390457"/>
                    <a:pt x="856301" y="434851"/>
                    <a:pt x="801539" y="434851"/>
                  </a:cubicBezTo>
                  <a:lnTo>
                    <a:pt x="99155" y="434851"/>
                  </a:lnTo>
                  <a:cubicBezTo>
                    <a:pt x="44393" y="434851"/>
                    <a:pt x="0" y="390457"/>
                    <a:pt x="0" y="335696"/>
                  </a:cubicBezTo>
                  <a:lnTo>
                    <a:pt x="0" y="99155"/>
                  </a:lnTo>
                  <a:cubicBezTo>
                    <a:pt x="0" y="44393"/>
                    <a:pt x="44393" y="0"/>
                    <a:pt x="99155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00694" cy="463426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458"/>
                </a:lnSpc>
              </a:pPr>
              <a:r>
                <a:rPr lang="en-US" sz="1042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Início do CS</a:t>
              </a:r>
            </a:p>
            <a:p>
              <a:pPr algn="ctr">
                <a:lnSpc>
                  <a:spcPts val="1458"/>
                </a:lnSpc>
              </a:pPr>
              <a:r>
                <a:rPr lang="en-US" sz="1042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Envio da requerimento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512286" y="2595977"/>
            <a:ext cx="1180020" cy="610019"/>
            <a:chOff x="0" y="0"/>
            <a:chExt cx="850771" cy="4398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0771" cy="439811"/>
            </a:xfrm>
            <a:custGeom>
              <a:avLst/>
              <a:gdLst/>
              <a:ahLst/>
              <a:cxnLst/>
              <a:rect l="l" t="t" r="r" b="b"/>
              <a:pathLst>
                <a:path w="850771" h="439811">
                  <a:moveTo>
                    <a:pt x="0" y="0"/>
                  </a:moveTo>
                  <a:lnTo>
                    <a:pt x="850771" y="0"/>
                  </a:lnTo>
                  <a:lnTo>
                    <a:pt x="850771" y="439811"/>
                  </a:lnTo>
                  <a:lnTo>
                    <a:pt x="0" y="439811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50771" cy="468386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434"/>
                </a:lnSpc>
              </a:pPr>
              <a:r>
                <a:rPr lang="en-US" sz="10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Processo arquivado por impedimento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80964" y="4805481"/>
            <a:ext cx="1040704" cy="676038"/>
            <a:chOff x="0" y="0"/>
            <a:chExt cx="750326" cy="4874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0326" cy="487410"/>
            </a:xfrm>
            <a:custGeom>
              <a:avLst/>
              <a:gdLst/>
              <a:ahLst/>
              <a:cxnLst/>
              <a:rect l="l" t="t" r="r" b="b"/>
              <a:pathLst>
                <a:path w="750326" h="487410">
                  <a:moveTo>
                    <a:pt x="0" y="0"/>
                  </a:moveTo>
                  <a:lnTo>
                    <a:pt x="750326" y="0"/>
                  </a:lnTo>
                  <a:lnTo>
                    <a:pt x="750326" y="487410"/>
                  </a:lnTo>
                  <a:lnTo>
                    <a:pt x="0" y="48741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750326" cy="506460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574"/>
                </a:lnSpc>
              </a:pPr>
              <a:r>
                <a:rPr lang="en-US" sz="11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Análise Técnica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34288" y="3755836"/>
            <a:ext cx="1010633" cy="584673"/>
            <a:chOff x="0" y="0"/>
            <a:chExt cx="728646" cy="4215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28646" cy="421537"/>
            </a:xfrm>
            <a:custGeom>
              <a:avLst/>
              <a:gdLst/>
              <a:ahLst/>
              <a:cxnLst/>
              <a:rect l="l" t="t" r="r" b="b"/>
              <a:pathLst>
                <a:path w="728646" h="421537">
                  <a:moveTo>
                    <a:pt x="0" y="0"/>
                  </a:moveTo>
                  <a:lnTo>
                    <a:pt x="728646" y="0"/>
                  </a:lnTo>
                  <a:lnTo>
                    <a:pt x="728646" y="421537"/>
                  </a:lnTo>
                  <a:lnTo>
                    <a:pt x="0" y="421537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728646" cy="440587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294"/>
                </a:lnSpc>
              </a:pPr>
              <a:r>
                <a:rPr lang="en-US" sz="9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Publicação de Portaria Conjunta SEF/SGG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547671" y="2595977"/>
            <a:ext cx="1186523" cy="610019"/>
            <a:chOff x="0" y="0"/>
            <a:chExt cx="855459" cy="43981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5459" cy="439811"/>
            </a:xfrm>
            <a:custGeom>
              <a:avLst/>
              <a:gdLst/>
              <a:ahLst/>
              <a:cxnLst/>
              <a:rect l="l" t="t" r="r" b="b"/>
              <a:pathLst>
                <a:path w="855459" h="439811">
                  <a:moveTo>
                    <a:pt x="0" y="0"/>
                  </a:moveTo>
                  <a:lnTo>
                    <a:pt x="855459" y="0"/>
                  </a:lnTo>
                  <a:lnTo>
                    <a:pt x="855459" y="439811"/>
                  </a:lnTo>
                  <a:lnTo>
                    <a:pt x="0" y="439811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855459" cy="458861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Abertura de processo SGP-e /</a:t>
              </a:r>
            </a:p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Cadastro da proposta no SIGEF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flipH="1">
            <a:off x="3140933" y="2185489"/>
            <a:ext cx="0" cy="41048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157638" y="8622538"/>
            <a:ext cx="81883" cy="81883"/>
          </a:xfrm>
          <a:custGeom>
            <a:avLst/>
            <a:gdLst/>
            <a:ahLst/>
            <a:cxnLst/>
            <a:rect l="l" t="t" r="r" b="b"/>
            <a:pathLst>
              <a:path w="81883" h="81883">
                <a:moveTo>
                  <a:pt x="0" y="0"/>
                </a:moveTo>
                <a:lnTo>
                  <a:pt x="81883" y="0"/>
                </a:lnTo>
                <a:lnTo>
                  <a:pt x="81883" y="81883"/>
                </a:lnTo>
                <a:lnTo>
                  <a:pt x="0" y="81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8" name="Group 28"/>
          <p:cNvGrpSpPr/>
          <p:nvPr/>
        </p:nvGrpSpPr>
        <p:grpSpPr>
          <a:xfrm>
            <a:off x="793491" y="357798"/>
            <a:ext cx="16842566" cy="807855"/>
            <a:chOff x="0" y="0"/>
            <a:chExt cx="17980398" cy="8624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980399" cy="862431"/>
            </a:xfrm>
            <a:custGeom>
              <a:avLst/>
              <a:gdLst/>
              <a:ahLst/>
              <a:cxnLst/>
              <a:rect l="l" t="t" r="r" b="b"/>
              <a:pathLst>
                <a:path w="17980399" h="862431">
                  <a:moveTo>
                    <a:pt x="0" y="0"/>
                  </a:moveTo>
                  <a:lnTo>
                    <a:pt x="17980399" y="0"/>
                  </a:lnTo>
                  <a:lnTo>
                    <a:pt x="17980399" y="862431"/>
                  </a:lnTo>
                  <a:lnTo>
                    <a:pt x="0" y="862431"/>
                  </a:ln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17980398" cy="919581"/>
            </a:xfrm>
            <a:prstGeom prst="rect">
              <a:avLst/>
            </a:prstGeom>
          </p:spPr>
          <p:txBody>
            <a:bodyPr lIns="2094" tIns="2094" rIns="2094" bIns="2094" rtlCol="0" anchor="ctr"/>
            <a:lstStyle/>
            <a:p>
              <a:pPr marL="0" lvl="0" indent="0" algn="l">
                <a:lnSpc>
                  <a:spcPts val="3832"/>
                </a:lnSpc>
                <a:spcBef>
                  <a:spcPct val="0"/>
                </a:spcBef>
              </a:pPr>
              <a:r>
                <a:rPr lang="en-US" sz="2737" b="1" spc="-32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  Fluxograma - Convênio Simplificado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944521" y="1460079"/>
            <a:ext cx="1642766" cy="695326"/>
            <a:chOff x="0" y="0"/>
            <a:chExt cx="13281307" cy="562151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281307" cy="5519914"/>
            </a:xfrm>
            <a:custGeom>
              <a:avLst/>
              <a:gdLst/>
              <a:ahLst/>
              <a:cxnLst/>
              <a:rect l="l" t="t" r="r" b="b"/>
              <a:pathLst>
                <a:path w="13281307" h="5519914">
                  <a:moveTo>
                    <a:pt x="0" y="0"/>
                  </a:moveTo>
                  <a:lnTo>
                    <a:pt x="13281307" y="0"/>
                  </a:lnTo>
                  <a:lnTo>
                    <a:pt x="13281307" y="5519914"/>
                  </a:lnTo>
                  <a:lnTo>
                    <a:pt x="0" y="5519914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3281307" cy="5621514"/>
            </a:xfrm>
            <a:custGeom>
              <a:avLst/>
              <a:gdLst/>
              <a:ahLst/>
              <a:cxnLst/>
              <a:rect l="l" t="t" r="r" b="b"/>
              <a:pathLst>
                <a:path w="13281307" h="5621514">
                  <a:moveTo>
                    <a:pt x="0" y="5519914"/>
                  </a:moveTo>
                  <a:lnTo>
                    <a:pt x="13281307" y="5519914"/>
                  </a:lnTo>
                  <a:lnTo>
                    <a:pt x="13154307" y="5621514"/>
                  </a:lnTo>
                  <a:cubicBezTo>
                    <a:pt x="13154307" y="5621514"/>
                    <a:pt x="12163707" y="5545314"/>
                    <a:pt x="12062107" y="5545314"/>
                  </a:cubicBezTo>
                  <a:lnTo>
                    <a:pt x="1219200" y="5545314"/>
                  </a:lnTo>
                  <a:cubicBezTo>
                    <a:pt x="1117600" y="5545314"/>
                    <a:pt x="127000" y="5621514"/>
                    <a:pt x="127000" y="5621514"/>
                  </a:cubicBezTo>
                  <a:lnTo>
                    <a:pt x="0" y="5519914"/>
                  </a:lnTo>
                  <a:lnTo>
                    <a:pt x="0" y="0"/>
                  </a:lnTo>
                  <a:lnTo>
                    <a:pt x="13281307" y="0"/>
                  </a:lnTo>
                  <a:lnTo>
                    <a:pt x="13281307" y="5519914"/>
                  </a:lnTo>
                  <a:lnTo>
                    <a:pt x="12700" y="5519914"/>
                  </a:lnTo>
                  <a:lnTo>
                    <a:pt x="12700" y="5507214"/>
                  </a:lnTo>
                  <a:lnTo>
                    <a:pt x="13268607" y="5507214"/>
                  </a:lnTo>
                  <a:lnTo>
                    <a:pt x="13268607" y="12700"/>
                  </a:lnTo>
                  <a:lnTo>
                    <a:pt x="12700" y="12700"/>
                  </a:lnTo>
                  <a:lnTo>
                    <a:pt x="12700" y="5519914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3281307" cy="5558014"/>
            </a:xfrm>
            <a:prstGeom prst="rect">
              <a:avLst/>
            </a:prstGeom>
          </p:spPr>
          <p:txBody>
            <a:bodyPr lIns="33512" tIns="33512" rIns="33512" bIns="33512" rtlCol="0" anchor="t"/>
            <a:lstStyle/>
            <a:p>
              <a:pPr algn="l">
                <a:lnSpc>
                  <a:spcPts val="1203"/>
                </a:lnSpc>
              </a:pPr>
              <a:r>
                <a:rPr lang="en-US" sz="859">
                  <a:solidFill>
                    <a:srgbClr val="000001"/>
                  </a:solidFill>
                  <a:latin typeface="Arimo"/>
                  <a:ea typeface="Arimo"/>
                  <a:cs typeface="Arimo"/>
                  <a:sym typeface="Arimo"/>
                </a:rPr>
                <a:t>Casa Civil fica responsável por avisar o beneficiário acerca dos encaminhamentos dos processos. </a:t>
              </a:r>
            </a:p>
          </p:txBody>
        </p:sp>
      </p:grpSp>
      <p:sp>
        <p:nvSpPr>
          <p:cNvPr id="35" name="Freeform 35"/>
          <p:cNvSpPr/>
          <p:nvPr/>
        </p:nvSpPr>
        <p:spPr>
          <a:xfrm rot="1906027">
            <a:off x="5509291" y="2159811"/>
            <a:ext cx="155992" cy="489388"/>
          </a:xfrm>
          <a:custGeom>
            <a:avLst/>
            <a:gdLst/>
            <a:ahLst/>
            <a:cxnLst/>
            <a:rect l="l" t="t" r="r" b="b"/>
            <a:pathLst>
              <a:path w="155992" h="489388">
                <a:moveTo>
                  <a:pt x="0" y="0"/>
                </a:moveTo>
                <a:lnTo>
                  <a:pt x="155992" y="0"/>
                </a:lnTo>
                <a:lnTo>
                  <a:pt x="155992" y="489387"/>
                </a:lnTo>
                <a:lnTo>
                  <a:pt x="0" y="489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36"/>
          <p:cNvSpPr/>
          <p:nvPr/>
        </p:nvSpPr>
        <p:spPr>
          <a:xfrm rot="592146">
            <a:off x="5512313" y="1772013"/>
            <a:ext cx="192220" cy="369653"/>
          </a:xfrm>
          <a:custGeom>
            <a:avLst/>
            <a:gdLst/>
            <a:ahLst/>
            <a:cxnLst/>
            <a:rect l="l" t="t" r="r" b="b"/>
            <a:pathLst>
              <a:path w="192220" h="369653">
                <a:moveTo>
                  <a:pt x="0" y="0"/>
                </a:moveTo>
                <a:lnTo>
                  <a:pt x="192219" y="0"/>
                </a:lnTo>
                <a:lnTo>
                  <a:pt x="192219" y="369653"/>
                </a:lnTo>
                <a:lnTo>
                  <a:pt x="0" y="369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AutoShape 37"/>
          <p:cNvSpPr/>
          <p:nvPr/>
        </p:nvSpPr>
        <p:spPr>
          <a:xfrm flipH="1" flipV="1">
            <a:off x="3140933" y="3205995"/>
            <a:ext cx="479908" cy="84217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8" name="AutoShape 38"/>
          <p:cNvSpPr/>
          <p:nvPr/>
        </p:nvSpPr>
        <p:spPr>
          <a:xfrm flipH="1">
            <a:off x="4151748" y="3205995"/>
            <a:ext cx="950548" cy="34415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9" name="Group 39"/>
          <p:cNvGrpSpPr/>
          <p:nvPr/>
        </p:nvGrpSpPr>
        <p:grpSpPr>
          <a:xfrm>
            <a:off x="7680964" y="2595977"/>
            <a:ext cx="1040704" cy="610019"/>
            <a:chOff x="0" y="0"/>
            <a:chExt cx="750326" cy="43981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50326" cy="439811"/>
            </a:xfrm>
            <a:custGeom>
              <a:avLst/>
              <a:gdLst/>
              <a:ahLst/>
              <a:cxnLst/>
              <a:rect l="l" t="t" r="r" b="b"/>
              <a:pathLst>
                <a:path w="750326" h="439811">
                  <a:moveTo>
                    <a:pt x="0" y="0"/>
                  </a:moveTo>
                  <a:lnTo>
                    <a:pt x="750326" y="0"/>
                  </a:lnTo>
                  <a:lnTo>
                    <a:pt x="750326" y="439811"/>
                  </a:lnTo>
                  <a:lnTo>
                    <a:pt x="0" y="439811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750326" cy="458861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Instrução processual e encaminhamento para a UGs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2078" y="4805481"/>
            <a:ext cx="946523" cy="676038"/>
            <a:chOff x="0" y="0"/>
            <a:chExt cx="682424" cy="48741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82424" cy="487410"/>
            </a:xfrm>
            <a:custGeom>
              <a:avLst/>
              <a:gdLst/>
              <a:ahLst/>
              <a:cxnLst/>
              <a:rect l="l" t="t" r="r" b="b"/>
              <a:pathLst>
                <a:path w="682424" h="487410">
                  <a:moveTo>
                    <a:pt x="341212" y="0"/>
                  </a:moveTo>
                  <a:lnTo>
                    <a:pt x="682424" y="243705"/>
                  </a:lnTo>
                  <a:lnTo>
                    <a:pt x="341212" y="487410"/>
                  </a:lnTo>
                  <a:lnTo>
                    <a:pt x="0" y="243705"/>
                  </a:lnTo>
                  <a:lnTo>
                    <a:pt x="341212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17292" y="55199"/>
              <a:ext cx="447841" cy="348438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320"/>
                </a:lnSpc>
              </a:pPr>
              <a:r>
                <a:rPr lang="en-US" sz="943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 Celebrou o CS?</a:t>
              </a:r>
            </a:p>
          </p:txBody>
        </p:sp>
      </p:grpSp>
      <p:sp>
        <p:nvSpPr>
          <p:cNvPr id="45" name="AutoShape 45"/>
          <p:cNvSpPr/>
          <p:nvPr/>
        </p:nvSpPr>
        <p:spPr>
          <a:xfrm flipH="1">
            <a:off x="10368601" y="5143500"/>
            <a:ext cx="876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46" name="Group 46"/>
          <p:cNvGrpSpPr/>
          <p:nvPr/>
        </p:nvGrpSpPr>
        <p:grpSpPr>
          <a:xfrm>
            <a:off x="11244901" y="4805481"/>
            <a:ext cx="804178" cy="676038"/>
            <a:chOff x="0" y="0"/>
            <a:chExt cx="579796" cy="48741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579796" cy="487410"/>
            </a:xfrm>
            <a:custGeom>
              <a:avLst/>
              <a:gdLst/>
              <a:ahLst/>
              <a:cxnLst/>
              <a:rect l="l" t="t" r="r" b="b"/>
              <a:pathLst>
                <a:path w="579796" h="487410">
                  <a:moveTo>
                    <a:pt x="0" y="0"/>
                  </a:moveTo>
                  <a:lnTo>
                    <a:pt x="579796" y="0"/>
                  </a:lnTo>
                  <a:lnTo>
                    <a:pt x="579796" y="487410"/>
                  </a:lnTo>
                  <a:lnTo>
                    <a:pt x="0" y="48741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579796" cy="506460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574"/>
                </a:lnSpc>
              </a:pPr>
              <a:r>
                <a:rPr lang="en-US" sz="11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Avaliar CS no SIGEF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863756" y="5116564"/>
            <a:ext cx="1214985" cy="825574"/>
            <a:chOff x="0" y="0"/>
            <a:chExt cx="9822813" cy="667453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822813" cy="6572934"/>
            </a:xfrm>
            <a:custGeom>
              <a:avLst/>
              <a:gdLst/>
              <a:ahLst/>
              <a:cxnLst/>
              <a:rect l="l" t="t" r="r" b="b"/>
              <a:pathLst>
                <a:path w="9822813" h="6572934">
                  <a:moveTo>
                    <a:pt x="0" y="0"/>
                  </a:moveTo>
                  <a:lnTo>
                    <a:pt x="9822813" y="0"/>
                  </a:lnTo>
                  <a:lnTo>
                    <a:pt x="9822813" y="6572934"/>
                  </a:lnTo>
                  <a:lnTo>
                    <a:pt x="0" y="6572934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0" y="0"/>
              <a:ext cx="9822813" cy="6674534"/>
            </a:xfrm>
            <a:custGeom>
              <a:avLst/>
              <a:gdLst/>
              <a:ahLst/>
              <a:cxnLst/>
              <a:rect l="l" t="t" r="r" b="b"/>
              <a:pathLst>
                <a:path w="9822813" h="6674534">
                  <a:moveTo>
                    <a:pt x="0" y="6572934"/>
                  </a:moveTo>
                  <a:lnTo>
                    <a:pt x="9822813" y="6572934"/>
                  </a:lnTo>
                  <a:lnTo>
                    <a:pt x="9695813" y="6674534"/>
                  </a:lnTo>
                  <a:cubicBezTo>
                    <a:pt x="9695813" y="6674534"/>
                    <a:pt x="8705213" y="6598334"/>
                    <a:pt x="8603613" y="6598334"/>
                  </a:cubicBezTo>
                  <a:lnTo>
                    <a:pt x="1219200" y="6598334"/>
                  </a:lnTo>
                  <a:cubicBezTo>
                    <a:pt x="1117600" y="6598334"/>
                    <a:pt x="127000" y="6674534"/>
                    <a:pt x="127000" y="6674534"/>
                  </a:cubicBezTo>
                  <a:lnTo>
                    <a:pt x="0" y="6572934"/>
                  </a:lnTo>
                  <a:lnTo>
                    <a:pt x="0" y="0"/>
                  </a:lnTo>
                  <a:lnTo>
                    <a:pt x="9822813" y="0"/>
                  </a:lnTo>
                  <a:lnTo>
                    <a:pt x="9822813" y="6572934"/>
                  </a:lnTo>
                  <a:lnTo>
                    <a:pt x="12700" y="6572934"/>
                  </a:lnTo>
                  <a:lnTo>
                    <a:pt x="12700" y="6560234"/>
                  </a:lnTo>
                  <a:lnTo>
                    <a:pt x="9810113" y="6560234"/>
                  </a:lnTo>
                  <a:lnTo>
                    <a:pt x="9810113" y="12700"/>
                  </a:lnTo>
                  <a:lnTo>
                    <a:pt x="12700" y="12700"/>
                  </a:lnTo>
                  <a:lnTo>
                    <a:pt x="12700" y="6572934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9822813" cy="6601510"/>
            </a:xfrm>
            <a:prstGeom prst="rect">
              <a:avLst/>
            </a:prstGeom>
          </p:spPr>
          <p:txBody>
            <a:bodyPr lIns="33512" tIns="33512" rIns="33512" bIns="33512" rtlCol="0" anchor="t"/>
            <a:lstStyle/>
            <a:p>
              <a:pPr algn="l">
                <a:lnSpc>
                  <a:spcPts val="1040"/>
                </a:lnSpc>
              </a:pPr>
              <a:r>
                <a:rPr lang="en-US" sz="743">
                  <a:solidFill>
                    <a:srgbClr val="000001"/>
                  </a:solidFill>
                  <a:latin typeface="Arimo"/>
                  <a:ea typeface="Arimo"/>
                  <a:cs typeface="Arimo"/>
                  <a:sym typeface="Arimo"/>
                </a:rPr>
                <a:t>O fluxo poderá se repetir quantas vezes forem necessárias até a correta apresentação dos documentos listados na legislação.  </a:t>
              </a:r>
            </a:p>
          </p:txBody>
        </p:sp>
      </p:grpSp>
      <p:sp>
        <p:nvSpPr>
          <p:cNvPr id="53" name="Freeform 53"/>
          <p:cNvSpPr/>
          <p:nvPr/>
        </p:nvSpPr>
        <p:spPr>
          <a:xfrm rot="4038093">
            <a:off x="7290734" y="5177587"/>
            <a:ext cx="133285" cy="418151"/>
          </a:xfrm>
          <a:custGeom>
            <a:avLst/>
            <a:gdLst/>
            <a:ahLst/>
            <a:cxnLst/>
            <a:rect l="l" t="t" r="r" b="b"/>
            <a:pathLst>
              <a:path w="133285" h="418151">
                <a:moveTo>
                  <a:pt x="0" y="0"/>
                </a:moveTo>
                <a:lnTo>
                  <a:pt x="133285" y="0"/>
                </a:lnTo>
                <a:lnTo>
                  <a:pt x="133285" y="418151"/>
                </a:lnTo>
                <a:lnTo>
                  <a:pt x="0" y="418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54"/>
          <p:cNvSpPr/>
          <p:nvPr/>
        </p:nvSpPr>
        <p:spPr>
          <a:xfrm rot="1162591">
            <a:off x="7062902" y="4893631"/>
            <a:ext cx="198430" cy="381596"/>
          </a:xfrm>
          <a:custGeom>
            <a:avLst/>
            <a:gdLst/>
            <a:ahLst/>
            <a:cxnLst/>
            <a:rect l="l" t="t" r="r" b="b"/>
            <a:pathLst>
              <a:path w="198430" h="381596">
                <a:moveTo>
                  <a:pt x="0" y="0"/>
                </a:moveTo>
                <a:lnTo>
                  <a:pt x="198430" y="0"/>
                </a:lnTo>
                <a:lnTo>
                  <a:pt x="198430" y="381597"/>
                </a:lnTo>
                <a:lnTo>
                  <a:pt x="0" y="381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AutoShape 55"/>
          <p:cNvSpPr/>
          <p:nvPr/>
        </p:nvSpPr>
        <p:spPr>
          <a:xfrm flipV="1">
            <a:off x="8201316" y="1956840"/>
            <a:ext cx="1157672" cy="63913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6" name="Group 56"/>
          <p:cNvGrpSpPr/>
          <p:nvPr/>
        </p:nvGrpSpPr>
        <p:grpSpPr>
          <a:xfrm>
            <a:off x="13008240" y="4805481"/>
            <a:ext cx="923070" cy="676038"/>
            <a:chOff x="0" y="0"/>
            <a:chExt cx="665515" cy="48741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65515" cy="487410"/>
            </a:xfrm>
            <a:custGeom>
              <a:avLst/>
              <a:gdLst/>
              <a:ahLst/>
              <a:cxnLst/>
              <a:rect l="l" t="t" r="r" b="b"/>
              <a:pathLst>
                <a:path w="665515" h="487410">
                  <a:moveTo>
                    <a:pt x="0" y="0"/>
                  </a:moveTo>
                  <a:lnTo>
                    <a:pt x="665515" y="0"/>
                  </a:lnTo>
                  <a:lnTo>
                    <a:pt x="665515" y="487410"/>
                  </a:lnTo>
                  <a:lnTo>
                    <a:pt x="0" y="48741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665515" cy="515985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434"/>
                </a:lnSpc>
              </a:pPr>
              <a:r>
                <a:rPr lang="en-US" sz="10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Gerar Arquivo Pagamento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151484" y="2595977"/>
            <a:ext cx="1010633" cy="610019"/>
            <a:chOff x="0" y="0"/>
            <a:chExt cx="728646" cy="43981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728646" cy="439811"/>
            </a:xfrm>
            <a:custGeom>
              <a:avLst/>
              <a:gdLst/>
              <a:ahLst/>
              <a:cxnLst/>
              <a:rect l="l" t="t" r="r" b="b"/>
              <a:pathLst>
                <a:path w="728646" h="439811">
                  <a:moveTo>
                    <a:pt x="0" y="0"/>
                  </a:moveTo>
                  <a:lnTo>
                    <a:pt x="728646" y="0"/>
                  </a:lnTo>
                  <a:lnTo>
                    <a:pt x="728646" y="439811"/>
                  </a:lnTo>
                  <a:lnTo>
                    <a:pt x="0" y="439811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19050"/>
              <a:ext cx="728646" cy="458861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Registro no SIGEF</a:t>
              </a:r>
            </a:p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Cadastro da Portaria e Associação ao CS</a:t>
              </a:r>
            </a:p>
          </p:txBody>
        </p:sp>
      </p:grpSp>
      <p:sp>
        <p:nvSpPr>
          <p:cNvPr id="62" name="AutoShape 62"/>
          <p:cNvSpPr/>
          <p:nvPr/>
        </p:nvSpPr>
        <p:spPr>
          <a:xfrm flipH="1" flipV="1">
            <a:off x="7162117" y="2900986"/>
            <a:ext cx="51884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3" name="Group 63"/>
          <p:cNvGrpSpPr/>
          <p:nvPr/>
        </p:nvGrpSpPr>
        <p:grpSpPr>
          <a:xfrm>
            <a:off x="15707410" y="4805481"/>
            <a:ext cx="842254" cy="676038"/>
            <a:chOff x="0" y="0"/>
            <a:chExt cx="607248" cy="48741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607248" cy="487410"/>
            </a:xfrm>
            <a:custGeom>
              <a:avLst/>
              <a:gdLst/>
              <a:ahLst/>
              <a:cxnLst/>
              <a:rect l="l" t="t" r="r" b="b"/>
              <a:pathLst>
                <a:path w="607248" h="487410">
                  <a:moveTo>
                    <a:pt x="0" y="0"/>
                  </a:moveTo>
                  <a:lnTo>
                    <a:pt x="607248" y="0"/>
                  </a:lnTo>
                  <a:lnTo>
                    <a:pt x="607248" y="487410"/>
                  </a:lnTo>
                  <a:lnTo>
                    <a:pt x="0" y="48741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607248" cy="515985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343"/>
                </a:lnSpc>
              </a:pPr>
              <a:r>
                <a:rPr lang="en-US" sz="959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Realização do Pagamento</a:t>
              </a:r>
            </a:p>
            <a:p>
              <a:pPr algn="ctr">
                <a:lnSpc>
                  <a:spcPts val="1343"/>
                </a:lnSpc>
              </a:pPr>
              <a:r>
                <a:rPr lang="en-US" sz="959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Processar Arquivo APP</a:t>
              </a:r>
            </a:p>
          </p:txBody>
        </p:sp>
      </p:grpSp>
      <p:sp>
        <p:nvSpPr>
          <p:cNvPr id="66" name="AutoShape 66"/>
          <p:cNvSpPr/>
          <p:nvPr/>
        </p:nvSpPr>
        <p:spPr>
          <a:xfrm flipH="1" flipV="1">
            <a:off x="13931310" y="5143500"/>
            <a:ext cx="17761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7" name="Group 67"/>
          <p:cNvGrpSpPr/>
          <p:nvPr/>
        </p:nvGrpSpPr>
        <p:grpSpPr>
          <a:xfrm>
            <a:off x="15707410" y="1582351"/>
            <a:ext cx="842254" cy="748978"/>
            <a:chOff x="0" y="0"/>
            <a:chExt cx="607248" cy="53999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07248" cy="539998"/>
            </a:xfrm>
            <a:custGeom>
              <a:avLst/>
              <a:gdLst/>
              <a:ahLst/>
              <a:cxnLst/>
              <a:rect l="l" t="t" r="r" b="b"/>
              <a:pathLst>
                <a:path w="607248" h="539998">
                  <a:moveTo>
                    <a:pt x="0" y="0"/>
                  </a:moveTo>
                  <a:lnTo>
                    <a:pt x="607248" y="0"/>
                  </a:lnTo>
                  <a:lnTo>
                    <a:pt x="607248" y="539998"/>
                  </a:lnTo>
                  <a:lnTo>
                    <a:pt x="0" y="539998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19050"/>
              <a:ext cx="607248" cy="559048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574"/>
                </a:lnSpc>
              </a:pPr>
              <a:r>
                <a:rPr lang="en-US" sz="11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Execução do objeto</a:t>
              </a:r>
            </a:p>
          </p:txBody>
        </p:sp>
      </p:grpSp>
      <p:sp>
        <p:nvSpPr>
          <p:cNvPr id="70" name="AutoShape 70"/>
          <p:cNvSpPr/>
          <p:nvPr/>
        </p:nvSpPr>
        <p:spPr>
          <a:xfrm>
            <a:off x="16128537" y="2331329"/>
            <a:ext cx="0" cy="247415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71" name="Table 71"/>
          <p:cNvGraphicFramePr>
            <a:graphicFrameLocks noGrp="1"/>
          </p:cNvGraphicFramePr>
          <p:nvPr/>
        </p:nvGraphicFramePr>
        <p:xfrm>
          <a:off x="2154623" y="6764901"/>
          <a:ext cx="15481434" cy="2565203"/>
        </p:xfrm>
        <a:graphic>
          <a:graphicData uri="http://schemas.openxmlformats.org/drawingml/2006/table">
            <a:tbl>
              <a:tblPr/>
              <a:tblGrid>
                <a:gridCol w="1548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4969">
                <a:tc>
                  <a:txBody>
                    <a:bodyPr/>
                    <a:lstStyle/>
                    <a:p>
                      <a:pPr algn="ctr">
                        <a:lnSpc>
                          <a:spcPts val="2649"/>
                        </a:lnSpc>
                        <a:defRPr/>
                      </a:pPr>
                      <a:r>
                        <a:rPr lang="en-US" sz="18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Em operação - Necessidade de aprimoramento</a:t>
                      </a:r>
                      <a:endParaRPr lang="en-US" sz="1100"/>
                    </a:p>
                  </a:txBody>
                  <a:tcPr marL="73142" marR="73142" marT="73142" marB="73142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0234">
                <a:tc>
                  <a:txBody>
                    <a:bodyPr/>
                    <a:lstStyle/>
                    <a:p>
                      <a:pPr algn="ctr">
                        <a:lnSpc>
                          <a:spcPts val="2509"/>
                        </a:lnSpc>
                        <a:defRPr/>
                      </a:pPr>
                      <a:endParaRPr lang="en-US" sz="1100"/>
                    </a:p>
                  </a:txBody>
                  <a:tcPr marL="73142" marR="73142" marT="73142" marB="73142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2" name="Table 72"/>
          <p:cNvGraphicFramePr>
            <a:graphicFrameLocks noGrp="1"/>
          </p:cNvGraphicFramePr>
          <p:nvPr/>
        </p:nvGraphicFramePr>
        <p:xfrm>
          <a:off x="167352" y="7391040"/>
          <a:ext cx="2565203" cy="1312925"/>
        </p:xfrm>
        <a:graphic>
          <a:graphicData uri="http://schemas.openxmlformats.org/drawingml/2006/table">
            <a:tbl>
              <a:tblPr/>
              <a:tblGrid>
                <a:gridCol w="256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2925">
                <a:tc>
                  <a:txBody>
                    <a:bodyPr/>
                    <a:lstStyle/>
                    <a:p>
                      <a:pPr algn="ctr">
                        <a:lnSpc>
                          <a:spcPts val="2509"/>
                        </a:lnSpc>
                        <a:defRPr/>
                      </a:pPr>
                      <a:r>
                        <a:rPr lang="en-US" sz="1792" b="1">
                          <a:solidFill>
                            <a:srgbClr val="FFFFFF"/>
                          </a:solidFill>
                          <a:latin typeface="Bricolage Grotesque Bold"/>
                          <a:ea typeface="Bricolage Grotesque Bold"/>
                          <a:cs typeface="Bricolage Grotesque Bold"/>
                          <a:sym typeface="Bricolage Grotesque Bold"/>
                        </a:rPr>
                        <a:t>Situação da operação sistêmica</a:t>
                      </a:r>
                      <a:endParaRPr lang="en-US" sz="1100"/>
                    </a:p>
                  </a:txBody>
                  <a:tcPr marL="73142" marR="73142" marT="73142" marB="73142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8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3" name="Group 73"/>
          <p:cNvGrpSpPr/>
          <p:nvPr/>
        </p:nvGrpSpPr>
        <p:grpSpPr>
          <a:xfrm>
            <a:off x="13045600" y="7986418"/>
            <a:ext cx="3430335" cy="741251"/>
            <a:chOff x="0" y="0"/>
            <a:chExt cx="710160" cy="153456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710160" cy="153456"/>
            </a:xfrm>
            <a:custGeom>
              <a:avLst/>
              <a:gdLst/>
              <a:ahLst/>
              <a:cxnLst/>
              <a:rect l="l" t="t" r="r" b="b"/>
              <a:pathLst>
                <a:path w="710160" h="153456">
                  <a:moveTo>
                    <a:pt x="506960" y="0"/>
                  </a:moveTo>
                  <a:lnTo>
                    <a:pt x="0" y="0"/>
                  </a:lnTo>
                  <a:lnTo>
                    <a:pt x="0" y="153456"/>
                  </a:lnTo>
                  <a:lnTo>
                    <a:pt x="506960" y="153456"/>
                  </a:lnTo>
                  <a:lnTo>
                    <a:pt x="710160" y="76728"/>
                  </a:lnTo>
                  <a:lnTo>
                    <a:pt x="506960" y="0"/>
                  </a:lnTo>
                  <a:close/>
                </a:path>
              </a:pathLst>
            </a:custGeom>
            <a:solidFill>
              <a:srgbClr val="DCD6C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38100"/>
              <a:ext cx="595860" cy="19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34"/>
                </a:lnSpc>
                <a:spcBef>
                  <a:spcPct val="0"/>
                </a:spcBef>
              </a:pPr>
              <a:r>
                <a:rPr lang="en-US" sz="20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Pagamento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253691" y="9387254"/>
            <a:ext cx="16382366" cy="342686"/>
            <a:chOff x="0" y="0"/>
            <a:chExt cx="11811357" cy="24707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1811357" cy="247070"/>
            </a:xfrm>
            <a:custGeom>
              <a:avLst/>
              <a:gdLst/>
              <a:ahLst/>
              <a:cxnLst/>
              <a:rect l="l" t="t" r="r" b="b"/>
              <a:pathLst>
                <a:path w="11811357" h="247070">
                  <a:moveTo>
                    <a:pt x="0" y="0"/>
                  </a:moveTo>
                  <a:lnTo>
                    <a:pt x="11811357" y="0"/>
                  </a:lnTo>
                  <a:lnTo>
                    <a:pt x="11811357" y="247070"/>
                  </a:lnTo>
                  <a:lnTo>
                    <a:pt x="0" y="24707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28575"/>
              <a:ext cx="11811357" cy="275645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Contabilidade: Desde o início do fluxo de operacionalização no SIGEF até a baixa da PC deverão ser realizados os lançamentos contábeis das rotinas executadas para transparência e controle. </a:t>
              </a:r>
            </a:p>
          </p:txBody>
        </p:sp>
      </p:grpSp>
      <p:sp>
        <p:nvSpPr>
          <p:cNvPr id="79" name="Freeform 79"/>
          <p:cNvSpPr/>
          <p:nvPr/>
        </p:nvSpPr>
        <p:spPr>
          <a:xfrm>
            <a:off x="835623" y="9380483"/>
            <a:ext cx="386154" cy="356227"/>
          </a:xfrm>
          <a:custGeom>
            <a:avLst/>
            <a:gdLst/>
            <a:ahLst/>
            <a:cxnLst/>
            <a:rect l="l" t="t" r="r" b="b"/>
            <a:pathLst>
              <a:path w="386154" h="356227">
                <a:moveTo>
                  <a:pt x="0" y="0"/>
                </a:moveTo>
                <a:lnTo>
                  <a:pt x="386154" y="0"/>
                </a:lnTo>
                <a:lnTo>
                  <a:pt x="386154" y="356227"/>
                </a:lnTo>
                <a:lnTo>
                  <a:pt x="0" y="35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0" name="TextBox 80"/>
          <p:cNvSpPr txBox="1"/>
          <p:nvPr/>
        </p:nvSpPr>
        <p:spPr>
          <a:xfrm>
            <a:off x="14108906" y="537554"/>
            <a:ext cx="3417871" cy="4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43"/>
              </a:lnSpc>
              <a:spcBef>
                <a:spcPct val="0"/>
              </a:spcBef>
            </a:pPr>
            <a:r>
              <a:rPr lang="en-US" sz="1394" b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Passo a passo para a operacionalização de um Convênio Simplificado</a:t>
            </a:r>
          </a:p>
        </p:txBody>
      </p:sp>
      <p:sp>
        <p:nvSpPr>
          <p:cNvPr id="81" name="AutoShape 81"/>
          <p:cNvSpPr/>
          <p:nvPr/>
        </p:nvSpPr>
        <p:spPr>
          <a:xfrm flipH="1" flipV="1">
            <a:off x="12049080" y="5143500"/>
            <a:ext cx="95916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82" name="Group 82"/>
          <p:cNvGrpSpPr/>
          <p:nvPr/>
        </p:nvGrpSpPr>
        <p:grpSpPr>
          <a:xfrm>
            <a:off x="9358988" y="1564783"/>
            <a:ext cx="1112846" cy="784113"/>
            <a:chOff x="0" y="0"/>
            <a:chExt cx="802340" cy="56533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02340" cy="565330"/>
            </a:xfrm>
            <a:custGeom>
              <a:avLst/>
              <a:gdLst/>
              <a:ahLst/>
              <a:cxnLst/>
              <a:rect l="l" t="t" r="r" b="b"/>
              <a:pathLst>
                <a:path w="802340" h="565330">
                  <a:moveTo>
                    <a:pt x="0" y="0"/>
                  </a:moveTo>
                  <a:lnTo>
                    <a:pt x="802340" y="0"/>
                  </a:lnTo>
                  <a:lnTo>
                    <a:pt x="802340" y="565330"/>
                  </a:lnTo>
                  <a:lnTo>
                    <a:pt x="0" y="565330"/>
                  </a:lnTo>
                  <a:close/>
                </a:path>
              </a:pathLst>
            </a:custGeom>
            <a:solidFill>
              <a:srgbClr val="DCD6C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-19050"/>
              <a:ext cx="802340" cy="584380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CS rejeitado e processo arquivado</a:t>
              </a:r>
            </a:p>
            <a:p>
              <a:pPr algn="ctr">
                <a:lnSpc>
                  <a:spcPts val="1154"/>
                </a:lnSpc>
              </a:pPr>
              <a:r>
                <a:rPr lang="en-US" sz="8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Retorno ao beneficiário</a:t>
              </a:r>
            </a:p>
          </p:txBody>
        </p:sp>
      </p:grpSp>
      <p:sp>
        <p:nvSpPr>
          <p:cNvPr id="85" name="AutoShape 85"/>
          <p:cNvSpPr/>
          <p:nvPr/>
        </p:nvSpPr>
        <p:spPr>
          <a:xfrm flipV="1">
            <a:off x="9358988" y="1956840"/>
            <a:ext cx="0" cy="10820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86" name="Group 86"/>
          <p:cNvGrpSpPr/>
          <p:nvPr/>
        </p:nvGrpSpPr>
        <p:grpSpPr>
          <a:xfrm>
            <a:off x="11746752" y="1564783"/>
            <a:ext cx="1238860" cy="784113"/>
            <a:chOff x="0" y="0"/>
            <a:chExt cx="893193" cy="56533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93193" cy="565330"/>
            </a:xfrm>
            <a:custGeom>
              <a:avLst/>
              <a:gdLst/>
              <a:ahLst/>
              <a:cxnLst/>
              <a:rect l="l" t="t" r="r" b="b"/>
              <a:pathLst>
                <a:path w="893193" h="565330">
                  <a:moveTo>
                    <a:pt x="99988" y="0"/>
                  </a:moveTo>
                  <a:lnTo>
                    <a:pt x="793205" y="0"/>
                  </a:lnTo>
                  <a:cubicBezTo>
                    <a:pt x="848427" y="0"/>
                    <a:pt x="893193" y="44766"/>
                    <a:pt x="893193" y="99988"/>
                  </a:cubicBezTo>
                  <a:lnTo>
                    <a:pt x="893193" y="465342"/>
                  </a:lnTo>
                  <a:cubicBezTo>
                    <a:pt x="893193" y="520564"/>
                    <a:pt x="848427" y="565330"/>
                    <a:pt x="793205" y="565330"/>
                  </a:cubicBezTo>
                  <a:lnTo>
                    <a:pt x="99988" y="565330"/>
                  </a:lnTo>
                  <a:cubicBezTo>
                    <a:pt x="44766" y="565330"/>
                    <a:pt x="0" y="520564"/>
                    <a:pt x="0" y="465342"/>
                  </a:cubicBezTo>
                  <a:lnTo>
                    <a:pt x="0" y="99988"/>
                  </a:lnTo>
                  <a:cubicBezTo>
                    <a:pt x="0" y="44766"/>
                    <a:pt x="44766" y="0"/>
                    <a:pt x="99988" y="0"/>
                  </a:cubicBezTo>
                  <a:close/>
                </a:path>
              </a:pathLst>
            </a:custGeom>
            <a:solidFill>
              <a:srgbClr val="A1896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28575"/>
              <a:ext cx="893193" cy="593905"/>
            </a:xfrm>
            <a:prstGeom prst="rect">
              <a:avLst/>
            </a:prstGeom>
          </p:spPr>
          <p:txBody>
            <a:bodyPr lIns="8378" tIns="8378" rIns="8378" bIns="8378" rtlCol="0" anchor="ctr"/>
            <a:lstStyle/>
            <a:p>
              <a:pPr algn="ctr">
                <a:lnSpc>
                  <a:spcPts val="1318"/>
                </a:lnSpc>
              </a:pPr>
              <a:r>
                <a:rPr lang="en-US" sz="942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Sem ajuste do Plano de Trabalho o processo é arquivado</a:t>
              </a:r>
            </a:p>
          </p:txBody>
        </p:sp>
      </p:grpSp>
      <p:sp>
        <p:nvSpPr>
          <p:cNvPr id="89" name="AutoShape 89"/>
          <p:cNvSpPr/>
          <p:nvPr/>
        </p:nvSpPr>
        <p:spPr>
          <a:xfrm flipH="1">
            <a:off x="10471834" y="1956840"/>
            <a:ext cx="127491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0" name="Group 90"/>
          <p:cNvGrpSpPr/>
          <p:nvPr/>
        </p:nvGrpSpPr>
        <p:grpSpPr>
          <a:xfrm>
            <a:off x="8408637" y="7986418"/>
            <a:ext cx="3430335" cy="741251"/>
            <a:chOff x="0" y="0"/>
            <a:chExt cx="710160" cy="153456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710160" cy="153456"/>
            </a:xfrm>
            <a:custGeom>
              <a:avLst/>
              <a:gdLst/>
              <a:ahLst/>
              <a:cxnLst/>
              <a:rect l="l" t="t" r="r" b="b"/>
              <a:pathLst>
                <a:path w="710160" h="153456">
                  <a:moveTo>
                    <a:pt x="506960" y="0"/>
                  </a:moveTo>
                  <a:lnTo>
                    <a:pt x="0" y="0"/>
                  </a:lnTo>
                  <a:lnTo>
                    <a:pt x="0" y="153456"/>
                  </a:lnTo>
                  <a:lnTo>
                    <a:pt x="506960" y="153456"/>
                  </a:lnTo>
                  <a:lnTo>
                    <a:pt x="710160" y="76728"/>
                  </a:lnTo>
                  <a:lnTo>
                    <a:pt x="506960" y="0"/>
                  </a:lnTo>
                  <a:close/>
                </a:path>
              </a:pathLst>
            </a:custGeom>
            <a:solidFill>
              <a:srgbClr val="DCD6C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38100"/>
              <a:ext cx="595860" cy="19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34"/>
                </a:lnSpc>
                <a:spcBef>
                  <a:spcPct val="0"/>
                </a:spcBef>
              </a:pPr>
              <a:r>
                <a:rPr lang="en-US" sz="20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Avaliação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3611927" y="7986418"/>
            <a:ext cx="3430335" cy="741251"/>
            <a:chOff x="0" y="0"/>
            <a:chExt cx="710160" cy="153456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710160" cy="153456"/>
            </a:xfrm>
            <a:custGeom>
              <a:avLst/>
              <a:gdLst/>
              <a:ahLst/>
              <a:cxnLst/>
              <a:rect l="l" t="t" r="r" b="b"/>
              <a:pathLst>
                <a:path w="710160" h="153456">
                  <a:moveTo>
                    <a:pt x="506960" y="0"/>
                  </a:moveTo>
                  <a:lnTo>
                    <a:pt x="0" y="0"/>
                  </a:lnTo>
                  <a:lnTo>
                    <a:pt x="0" y="153456"/>
                  </a:lnTo>
                  <a:lnTo>
                    <a:pt x="506960" y="153456"/>
                  </a:lnTo>
                  <a:lnTo>
                    <a:pt x="710160" y="76728"/>
                  </a:lnTo>
                  <a:lnTo>
                    <a:pt x="506960" y="0"/>
                  </a:lnTo>
                  <a:close/>
                </a:path>
              </a:pathLst>
            </a:custGeom>
            <a:solidFill>
              <a:srgbClr val="DCD6C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-38100"/>
              <a:ext cx="595860" cy="19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34"/>
                </a:lnSpc>
                <a:spcBef>
                  <a:spcPct val="0"/>
                </a:spcBef>
              </a:pPr>
              <a:r>
                <a:rPr lang="en-US" sz="2024">
                  <a:solidFill>
                    <a:srgbClr val="000000"/>
                  </a:solidFill>
                  <a:latin typeface="PT Serif"/>
                  <a:ea typeface="PT Serif"/>
                  <a:cs typeface="PT Serif"/>
                  <a:sym typeface="PT Serif"/>
                </a:rPr>
                <a:t>Cadastro</a:t>
              </a:r>
            </a:p>
          </p:txBody>
        </p:sp>
      </p:grpSp>
      <p:sp>
        <p:nvSpPr>
          <p:cNvPr id="96" name="AutoShape 96"/>
          <p:cNvSpPr/>
          <p:nvPr/>
        </p:nvSpPr>
        <p:spPr>
          <a:xfrm flipH="1">
            <a:off x="16549664" y="1956840"/>
            <a:ext cx="108639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7" name="Group 97"/>
          <p:cNvGrpSpPr/>
          <p:nvPr/>
        </p:nvGrpSpPr>
        <p:grpSpPr>
          <a:xfrm>
            <a:off x="12209170" y="3652902"/>
            <a:ext cx="1214985" cy="949399"/>
            <a:chOff x="0" y="0"/>
            <a:chExt cx="9822813" cy="7675625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9822813" cy="7574025"/>
            </a:xfrm>
            <a:custGeom>
              <a:avLst/>
              <a:gdLst/>
              <a:ahLst/>
              <a:cxnLst/>
              <a:rect l="l" t="t" r="r" b="b"/>
              <a:pathLst>
                <a:path w="9822813" h="7574025">
                  <a:moveTo>
                    <a:pt x="0" y="0"/>
                  </a:moveTo>
                  <a:lnTo>
                    <a:pt x="9822813" y="0"/>
                  </a:lnTo>
                  <a:lnTo>
                    <a:pt x="9822813" y="7574025"/>
                  </a:lnTo>
                  <a:lnTo>
                    <a:pt x="0" y="7574025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9" name="Freeform 99"/>
            <p:cNvSpPr/>
            <p:nvPr/>
          </p:nvSpPr>
          <p:spPr>
            <a:xfrm>
              <a:off x="0" y="0"/>
              <a:ext cx="9822813" cy="7675625"/>
            </a:xfrm>
            <a:custGeom>
              <a:avLst/>
              <a:gdLst/>
              <a:ahLst/>
              <a:cxnLst/>
              <a:rect l="l" t="t" r="r" b="b"/>
              <a:pathLst>
                <a:path w="9822813" h="7675625">
                  <a:moveTo>
                    <a:pt x="0" y="7574025"/>
                  </a:moveTo>
                  <a:lnTo>
                    <a:pt x="9822813" y="7574025"/>
                  </a:lnTo>
                  <a:lnTo>
                    <a:pt x="9695813" y="7675625"/>
                  </a:lnTo>
                  <a:cubicBezTo>
                    <a:pt x="9695813" y="7675625"/>
                    <a:pt x="8705213" y="7599425"/>
                    <a:pt x="8603613" y="7599425"/>
                  </a:cubicBezTo>
                  <a:lnTo>
                    <a:pt x="1219200" y="7599425"/>
                  </a:lnTo>
                  <a:cubicBezTo>
                    <a:pt x="1117600" y="7599425"/>
                    <a:pt x="127000" y="7675625"/>
                    <a:pt x="127000" y="7675625"/>
                  </a:cubicBezTo>
                  <a:lnTo>
                    <a:pt x="0" y="7574025"/>
                  </a:lnTo>
                  <a:lnTo>
                    <a:pt x="0" y="0"/>
                  </a:lnTo>
                  <a:lnTo>
                    <a:pt x="9822813" y="0"/>
                  </a:lnTo>
                  <a:lnTo>
                    <a:pt x="9822813" y="7574025"/>
                  </a:lnTo>
                  <a:lnTo>
                    <a:pt x="12700" y="7574025"/>
                  </a:lnTo>
                  <a:lnTo>
                    <a:pt x="12700" y="7561325"/>
                  </a:lnTo>
                  <a:lnTo>
                    <a:pt x="9810113" y="7561325"/>
                  </a:lnTo>
                  <a:lnTo>
                    <a:pt x="9810113" y="12700"/>
                  </a:lnTo>
                  <a:lnTo>
                    <a:pt x="12700" y="12700"/>
                  </a:lnTo>
                  <a:lnTo>
                    <a:pt x="12700" y="7574025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0" y="-28575"/>
              <a:ext cx="9822813" cy="7602600"/>
            </a:xfrm>
            <a:prstGeom prst="rect">
              <a:avLst/>
            </a:prstGeom>
          </p:spPr>
          <p:txBody>
            <a:bodyPr lIns="33512" tIns="33512" rIns="33512" bIns="33512" rtlCol="0" anchor="t"/>
            <a:lstStyle/>
            <a:p>
              <a:pPr algn="l">
                <a:lnSpc>
                  <a:spcPts val="1040"/>
                </a:lnSpc>
              </a:pPr>
              <a:r>
                <a:rPr lang="en-US" sz="743">
                  <a:solidFill>
                    <a:srgbClr val="000001"/>
                  </a:solidFill>
                  <a:latin typeface="Arimo"/>
                  <a:ea typeface="Arimo"/>
                  <a:cs typeface="Arimo"/>
                  <a:sym typeface="Arimo"/>
                </a:rPr>
                <a:t>Deverá ser anexado na aba documentos o Termo do Convênio Simplificado com a publicação do DOE e o Plano de Trabalho atualizado, caso necessário.</a:t>
              </a:r>
            </a:p>
          </p:txBody>
        </p:sp>
      </p:grpSp>
      <p:sp>
        <p:nvSpPr>
          <p:cNvPr id="101" name="Freeform 101"/>
          <p:cNvSpPr/>
          <p:nvPr/>
        </p:nvSpPr>
        <p:spPr>
          <a:xfrm rot="-7855271">
            <a:off x="11801035" y="4258795"/>
            <a:ext cx="185241" cy="581149"/>
          </a:xfrm>
          <a:custGeom>
            <a:avLst/>
            <a:gdLst/>
            <a:ahLst/>
            <a:cxnLst/>
            <a:rect l="l" t="t" r="r" b="b"/>
            <a:pathLst>
              <a:path w="185241" h="581149">
                <a:moveTo>
                  <a:pt x="0" y="0"/>
                </a:moveTo>
                <a:lnTo>
                  <a:pt x="185241" y="0"/>
                </a:lnTo>
                <a:lnTo>
                  <a:pt x="185241" y="581148"/>
                </a:lnTo>
                <a:lnTo>
                  <a:pt x="0" y="581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2" name="Freeform 102"/>
          <p:cNvSpPr/>
          <p:nvPr/>
        </p:nvSpPr>
        <p:spPr>
          <a:xfrm rot="1162591">
            <a:off x="13324940" y="4142488"/>
            <a:ext cx="198430" cy="381596"/>
          </a:xfrm>
          <a:custGeom>
            <a:avLst/>
            <a:gdLst/>
            <a:ahLst/>
            <a:cxnLst/>
            <a:rect l="l" t="t" r="r" b="b"/>
            <a:pathLst>
              <a:path w="198430" h="381596">
                <a:moveTo>
                  <a:pt x="0" y="0"/>
                </a:moveTo>
                <a:lnTo>
                  <a:pt x="198430" y="0"/>
                </a:lnTo>
                <a:lnTo>
                  <a:pt x="198430" y="381596"/>
                </a:lnTo>
                <a:lnTo>
                  <a:pt x="0" y="381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26720"/>
            <a:ext cx="162306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Etapas da Proposta SIGEF - Módulo Transferência Especial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2077" y="3612215"/>
            <a:ext cx="19477568" cy="4410941"/>
            <a:chOff x="0" y="0"/>
            <a:chExt cx="5129895" cy="11617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895" cy="1161729"/>
            </a:xfrm>
            <a:custGeom>
              <a:avLst/>
              <a:gdLst/>
              <a:ahLst/>
              <a:cxnLst/>
              <a:rect l="l" t="t" r="r" b="b"/>
              <a:pathLst>
                <a:path w="5129895" h="1161729">
                  <a:moveTo>
                    <a:pt x="0" y="0"/>
                  </a:moveTo>
                  <a:lnTo>
                    <a:pt x="5129895" y="0"/>
                  </a:lnTo>
                  <a:lnTo>
                    <a:pt x="5129895" y="1161729"/>
                  </a:lnTo>
                  <a:lnTo>
                    <a:pt x="0" y="1161729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29895" cy="1199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883118"/>
            <a:ext cx="2128424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Manter Transferência Especial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Importar Dados 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47543"/>
            <a:ext cx="2732542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Nesta etapa, são cadastradas as informações conforme Plano de Trabalho do apresentado pelo Município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 lançamento é realizado pela SCC.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88324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02.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88324" y="4883118"/>
            <a:ext cx="2609687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Encaminhar Transferência Especial para Publicação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8324" y="6147543"/>
            <a:ext cx="2609687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Após a conferência da documentação apresentada e com base nas demandas públicas são selecionadas as propostas para publicação.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25093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25093" y="4883118"/>
            <a:ext cx="2531953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Manter Portaria Transferência Especial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25093" y="6147543"/>
            <a:ext cx="2777083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Após a publicação da Portaria SEF/SGG a SCC cadastra os dados publicados no sistema SIGEF.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29258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04.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9258" y="4883118"/>
            <a:ext cx="2313562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Associar Portaria à Transferência Especial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26076" y="6147543"/>
            <a:ext cx="2316744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Cada Portaria contém uma relação de propostas que são devidamente vinculadas no sistema.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3085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05.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73085" y="4883118"/>
            <a:ext cx="2285382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Avaliar Pagamento da Transferência Especial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66720" y="6101646"/>
            <a:ext cx="3049101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Inicia nesta funcionalidade as análises realizadas pela UG Concedente para celebração do Convênio. Neste etapa são lançados dados do domicílio bancário, subação e procedimento licitatório.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26720"/>
            <a:ext cx="1623060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Etapas da Proposta SIGEF - Módulo Transferência Especial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2077" y="3612215"/>
            <a:ext cx="19477568" cy="4410941"/>
            <a:chOff x="0" y="0"/>
            <a:chExt cx="5129895" cy="11617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9895" cy="1161729"/>
            </a:xfrm>
            <a:custGeom>
              <a:avLst/>
              <a:gdLst/>
              <a:ahLst/>
              <a:cxnLst/>
              <a:rect l="l" t="t" r="r" b="b"/>
              <a:pathLst>
                <a:path w="5129895" h="1161729">
                  <a:moveTo>
                    <a:pt x="0" y="0"/>
                  </a:moveTo>
                  <a:lnTo>
                    <a:pt x="5129895" y="0"/>
                  </a:lnTo>
                  <a:lnTo>
                    <a:pt x="5129895" y="1161729"/>
                  </a:lnTo>
                  <a:lnTo>
                    <a:pt x="0" y="1161729"/>
                  </a:lnTo>
                  <a:close/>
                </a:path>
              </a:pathLst>
            </a:custGeom>
            <a:solidFill>
              <a:srgbClr val="EDE8D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29895" cy="1199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06.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883118"/>
            <a:ext cx="2128424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Gerar Transferência Especial Arquivo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47543"/>
            <a:ext cx="2732542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Nesta etapa, são cadastradas as informações pertinentes a parcela a ser paga, incluindo seus dados orçamentários e valor.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88324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07.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88324" y="4883118"/>
            <a:ext cx="2609687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DART - Convênio Simplificado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88324" y="6147543"/>
            <a:ext cx="2793385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 demonstrativo apresenta um compilado das regularidades que são verificadas para os convênios simplificados. O sistema faz a verificação para gerar e para processar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25093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08.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25093" y="4883118"/>
            <a:ext cx="2531953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Processar Arquivos (APP/TRANSP/UNIEDU/EMPAR)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25093" y="6147543"/>
            <a:ext cx="2777083" cy="136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Após as aprovações, o arquivo gerado é processado emitindo as Notas de empenho, Liquidação e Preparação de Pagamento.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29258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09.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29258" y="4883118"/>
            <a:ext cx="2313562" cy="114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Situação Credor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Definir Prorrogação Prestação de Contas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599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326076" y="6101646"/>
            <a:ext cx="2867838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Cada parcela paga gera  uma PC que tem uma data limite para ser enviada. Caso seja necessário a prorrogação do Convênio, é necessário a alteração por esta funcionalidade.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73085" y="4124392"/>
            <a:ext cx="102702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A1896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10.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73085" y="4883118"/>
            <a:ext cx="2285382" cy="114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Situação Credor</a:t>
            </a:r>
          </a:p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Realizar Prestação de Contas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endParaRPr lang="en-US" sz="1599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373085" y="6101646"/>
            <a:ext cx="3646120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Por aqui as PCs são recebidas e são realizados os lançamentos decorrentes das análises técnicas.</a:t>
            </a:r>
          </a:p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36353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As situações de regularidades e irregularidades devem ser selecionadas após o Parecer CONIN e Secretário/Presidente.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1028700"/>
            <a:ext cx="115994" cy="11599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1733" y="1028700"/>
            <a:ext cx="115994" cy="1159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54767" y="1028700"/>
            <a:ext cx="115994" cy="11599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1730</Words>
  <Application>Microsoft Office PowerPoint</Application>
  <PresentationFormat>Personalizar</PresentationFormat>
  <Paragraphs>277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9" baseType="lpstr">
      <vt:lpstr>Playfair Display</vt:lpstr>
      <vt:lpstr>PT Serif</vt:lpstr>
      <vt:lpstr>PT Serif Bold</vt:lpstr>
      <vt:lpstr>Playfair Display Bold</vt:lpstr>
      <vt:lpstr>Bricolage Grotesque</vt:lpstr>
      <vt:lpstr>Helvetica World</vt:lpstr>
      <vt:lpstr>Helvetica World Bold</vt:lpstr>
      <vt:lpstr>Open Sans Italics</vt:lpstr>
      <vt:lpstr>Arial</vt:lpstr>
      <vt:lpstr>Arimo</vt:lpstr>
      <vt:lpstr>Open Sans</vt:lpstr>
      <vt:lpstr>Bricolage Grotesque Bold</vt:lpstr>
      <vt:lpstr>Helvetica World Italics</vt:lpstr>
      <vt:lpstr>Playfair Display Bold Italics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Convênio Simplificado</dc:title>
  <dc:creator>Janine da Silva</dc:creator>
  <cp:lastModifiedBy>Edson Fernandes Santos Junior</cp:lastModifiedBy>
  <cp:revision>2</cp:revision>
  <dcterms:created xsi:type="dcterms:W3CDTF">2006-08-16T00:00:00Z</dcterms:created>
  <dcterms:modified xsi:type="dcterms:W3CDTF">2025-07-11T18:09:25Z</dcterms:modified>
  <dc:identifier>DAGsCNzTIiY</dc:identifier>
</cp:coreProperties>
</file>