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4"/>
  </p:notesMasterIdLst>
  <p:sldIdLst>
    <p:sldId id="259" r:id="rId5"/>
    <p:sldId id="257" r:id="rId6"/>
    <p:sldId id="266" r:id="rId7"/>
    <p:sldId id="267" r:id="rId8"/>
    <p:sldId id="268" r:id="rId9"/>
    <p:sldId id="278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7" r:id="rId18"/>
    <p:sldId id="280" r:id="rId19"/>
    <p:sldId id="281" r:id="rId20"/>
    <p:sldId id="339" r:id="rId21"/>
    <p:sldId id="282" r:id="rId22"/>
    <p:sldId id="283" r:id="rId23"/>
    <p:sldId id="344" r:id="rId24"/>
    <p:sldId id="284" r:id="rId25"/>
    <p:sldId id="279" r:id="rId26"/>
    <p:sldId id="288" r:id="rId27"/>
    <p:sldId id="287" r:id="rId28"/>
    <p:sldId id="286" r:id="rId29"/>
    <p:sldId id="285" r:id="rId30"/>
    <p:sldId id="289" r:id="rId31"/>
    <p:sldId id="290" r:id="rId32"/>
    <p:sldId id="341" r:id="rId33"/>
    <p:sldId id="342" r:id="rId34"/>
    <p:sldId id="343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00" r:id="rId52"/>
    <p:sldId id="301" r:id="rId53"/>
    <p:sldId id="302" r:id="rId54"/>
    <p:sldId id="304" r:id="rId55"/>
    <p:sldId id="305" r:id="rId56"/>
    <p:sldId id="306" r:id="rId57"/>
    <p:sldId id="307" r:id="rId58"/>
    <p:sldId id="308" r:id="rId59"/>
    <p:sldId id="315" r:id="rId60"/>
    <p:sldId id="311" r:id="rId61"/>
    <p:sldId id="310" r:id="rId62"/>
    <p:sldId id="316" r:id="rId63"/>
    <p:sldId id="317" r:id="rId64"/>
    <p:sldId id="318" r:id="rId65"/>
    <p:sldId id="319" r:id="rId66"/>
    <p:sldId id="273" r:id="rId67"/>
    <p:sldId id="274" r:id="rId68"/>
    <p:sldId id="275" r:id="rId69"/>
    <p:sldId id="276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261" r:id="rId80"/>
    <p:sldId id="336" r:id="rId81"/>
    <p:sldId id="337" r:id="rId82"/>
    <p:sldId id="338" r:id="rId8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84D"/>
    <a:srgbClr val="5CE1E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6B25E-D6B0-418B-83DE-5D3605EE1B9F}" v="63" dt="2025-07-08T00:37:52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57" d="100"/>
          <a:sy n="57" d="100"/>
        </p:scale>
        <p:origin x="70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5/10/relationships/revisionInfo" Target="revisionInfo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son Fernandes Santos Junior" userId="ddefdec7-8c08-4d3c-8c0c-f6fbdbcece9e" providerId="ADAL" clId="{F8B6B25E-D6B0-418B-83DE-5D3605EE1B9F}"/>
    <pc:docChg chg="undo custSel addSld delSld modSld sldOrd">
      <pc:chgData name="Edson Fernandes Santos Junior" userId="ddefdec7-8c08-4d3c-8c0c-f6fbdbcece9e" providerId="ADAL" clId="{F8B6B25E-D6B0-418B-83DE-5D3605EE1B9F}" dt="2025-07-08T00:37:57.790" v="204" actId="14100"/>
      <pc:docMkLst>
        <pc:docMk/>
      </pc:docMkLst>
      <pc:sldChg chg="modSp mod">
        <pc:chgData name="Edson Fernandes Santos Junior" userId="ddefdec7-8c08-4d3c-8c0c-f6fbdbcece9e" providerId="ADAL" clId="{F8B6B25E-D6B0-418B-83DE-5D3605EE1B9F}" dt="2025-07-03T19:27:35.415" v="65" actId="20577"/>
        <pc:sldMkLst>
          <pc:docMk/>
          <pc:sldMk cId="1297717967" sldId="263"/>
        </pc:sldMkLst>
        <pc:spChg chg="mod">
          <ac:chgData name="Edson Fernandes Santos Junior" userId="ddefdec7-8c08-4d3c-8c0c-f6fbdbcece9e" providerId="ADAL" clId="{F8B6B25E-D6B0-418B-83DE-5D3605EE1B9F}" dt="2025-07-03T19:27:35.415" v="65" actId="20577"/>
          <ac:spMkLst>
            <pc:docMk/>
            <pc:sldMk cId="1297717967" sldId="263"/>
            <ac:spMk id="2" creationId="{3C39369E-346D-7B42-4255-E954351A82CC}"/>
          </ac:spMkLst>
        </pc:spChg>
      </pc:sldChg>
      <pc:sldChg chg="modSp mod">
        <pc:chgData name="Edson Fernandes Santos Junior" userId="ddefdec7-8c08-4d3c-8c0c-f6fbdbcece9e" providerId="ADAL" clId="{F8B6B25E-D6B0-418B-83DE-5D3605EE1B9F}" dt="2025-07-03T19:28:24.115" v="66" actId="20577"/>
        <pc:sldMkLst>
          <pc:docMk/>
          <pc:sldMk cId="816629037" sldId="264"/>
        </pc:sldMkLst>
        <pc:spChg chg="mod">
          <ac:chgData name="Edson Fernandes Santos Junior" userId="ddefdec7-8c08-4d3c-8c0c-f6fbdbcece9e" providerId="ADAL" clId="{F8B6B25E-D6B0-418B-83DE-5D3605EE1B9F}" dt="2025-07-03T19:28:24.115" v="66" actId="20577"/>
          <ac:spMkLst>
            <pc:docMk/>
            <pc:sldMk cId="816629037" sldId="264"/>
            <ac:spMk id="2" creationId="{19B1C395-FF95-8D65-7AC2-A19226605573}"/>
          </ac:spMkLst>
        </pc:spChg>
      </pc:sldChg>
      <pc:sldChg chg="modSp mod">
        <pc:chgData name="Edson Fernandes Santos Junior" userId="ddefdec7-8c08-4d3c-8c0c-f6fbdbcece9e" providerId="ADAL" clId="{F8B6B25E-D6B0-418B-83DE-5D3605EE1B9F}" dt="2025-07-03T19:37:23.376" v="69" actId="20577"/>
        <pc:sldMkLst>
          <pc:docMk/>
          <pc:sldMk cId="2149284549" sldId="265"/>
        </pc:sldMkLst>
        <pc:spChg chg="mod">
          <ac:chgData name="Edson Fernandes Santos Junior" userId="ddefdec7-8c08-4d3c-8c0c-f6fbdbcece9e" providerId="ADAL" clId="{F8B6B25E-D6B0-418B-83DE-5D3605EE1B9F}" dt="2025-07-03T19:37:23.376" v="69" actId="20577"/>
          <ac:spMkLst>
            <pc:docMk/>
            <pc:sldMk cId="2149284549" sldId="265"/>
            <ac:spMk id="2" creationId="{3FE14245-F133-AE72-EFBB-D0C3A0EBADD4}"/>
          </ac:spMkLst>
        </pc:spChg>
      </pc:sldChg>
      <pc:sldChg chg="modSp mod">
        <pc:chgData name="Edson Fernandes Santos Junior" userId="ddefdec7-8c08-4d3c-8c0c-f6fbdbcece9e" providerId="ADAL" clId="{F8B6B25E-D6B0-418B-83DE-5D3605EE1B9F}" dt="2025-07-03T19:37:27.460" v="70" actId="20577"/>
        <pc:sldMkLst>
          <pc:docMk/>
          <pc:sldMk cId="1703820207" sldId="269"/>
        </pc:sldMkLst>
        <pc:spChg chg="mod">
          <ac:chgData name="Edson Fernandes Santos Junior" userId="ddefdec7-8c08-4d3c-8c0c-f6fbdbcece9e" providerId="ADAL" clId="{F8B6B25E-D6B0-418B-83DE-5D3605EE1B9F}" dt="2025-07-03T19:37:27.460" v="70" actId="20577"/>
          <ac:spMkLst>
            <pc:docMk/>
            <pc:sldMk cId="1703820207" sldId="269"/>
            <ac:spMk id="2" creationId="{B1E6D2A7-FC7D-F564-4675-93E1F04EA331}"/>
          </ac:spMkLst>
        </pc:spChg>
      </pc:sldChg>
      <pc:sldChg chg="modSp mod">
        <pc:chgData name="Edson Fernandes Santos Junior" userId="ddefdec7-8c08-4d3c-8c0c-f6fbdbcece9e" providerId="ADAL" clId="{F8B6B25E-D6B0-418B-83DE-5D3605EE1B9F}" dt="2025-07-03T19:37:30.578" v="71" actId="20577"/>
        <pc:sldMkLst>
          <pc:docMk/>
          <pc:sldMk cId="297770939" sldId="270"/>
        </pc:sldMkLst>
        <pc:spChg chg="mod">
          <ac:chgData name="Edson Fernandes Santos Junior" userId="ddefdec7-8c08-4d3c-8c0c-f6fbdbcece9e" providerId="ADAL" clId="{F8B6B25E-D6B0-418B-83DE-5D3605EE1B9F}" dt="2025-07-03T19:37:30.578" v="71" actId="20577"/>
          <ac:spMkLst>
            <pc:docMk/>
            <pc:sldMk cId="297770939" sldId="270"/>
            <ac:spMk id="2" creationId="{D3EEB788-F73A-425C-D243-9DFC3AAE2445}"/>
          </ac:spMkLst>
        </pc:spChg>
      </pc:sldChg>
      <pc:sldChg chg="modSp mod">
        <pc:chgData name="Edson Fernandes Santos Junior" userId="ddefdec7-8c08-4d3c-8c0c-f6fbdbcece9e" providerId="ADAL" clId="{F8B6B25E-D6B0-418B-83DE-5D3605EE1B9F}" dt="2025-07-03T19:37:32.971" v="72" actId="20577"/>
        <pc:sldMkLst>
          <pc:docMk/>
          <pc:sldMk cId="1098486187" sldId="271"/>
        </pc:sldMkLst>
        <pc:spChg chg="mod">
          <ac:chgData name="Edson Fernandes Santos Junior" userId="ddefdec7-8c08-4d3c-8c0c-f6fbdbcece9e" providerId="ADAL" clId="{F8B6B25E-D6B0-418B-83DE-5D3605EE1B9F}" dt="2025-07-03T19:37:32.971" v="72" actId="20577"/>
          <ac:spMkLst>
            <pc:docMk/>
            <pc:sldMk cId="1098486187" sldId="271"/>
            <ac:spMk id="2" creationId="{1527736F-B292-A5F4-DD66-EDF442B200EF}"/>
          </ac:spMkLst>
        </pc:spChg>
      </pc:sldChg>
      <pc:sldChg chg="modSp mod">
        <pc:chgData name="Edson Fernandes Santos Junior" userId="ddefdec7-8c08-4d3c-8c0c-f6fbdbcece9e" providerId="ADAL" clId="{F8B6B25E-D6B0-418B-83DE-5D3605EE1B9F}" dt="2025-07-03T19:37:35.739" v="73" actId="20577"/>
        <pc:sldMkLst>
          <pc:docMk/>
          <pc:sldMk cId="3819651292" sldId="272"/>
        </pc:sldMkLst>
        <pc:spChg chg="mod">
          <ac:chgData name="Edson Fernandes Santos Junior" userId="ddefdec7-8c08-4d3c-8c0c-f6fbdbcece9e" providerId="ADAL" clId="{F8B6B25E-D6B0-418B-83DE-5D3605EE1B9F}" dt="2025-07-03T19:37:35.739" v="73" actId="20577"/>
          <ac:spMkLst>
            <pc:docMk/>
            <pc:sldMk cId="3819651292" sldId="272"/>
            <ac:spMk id="2" creationId="{C3D7E667-4169-F1DA-D7DA-80BEAC6A3943}"/>
          </ac:spMkLst>
        </pc:spChg>
      </pc:sldChg>
      <pc:sldChg chg="modNotesTx">
        <pc:chgData name="Edson Fernandes Santos Junior" userId="ddefdec7-8c08-4d3c-8c0c-f6fbdbcece9e" providerId="ADAL" clId="{F8B6B25E-D6B0-418B-83DE-5D3605EE1B9F}" dt="2025-07-04T20:57:09.051" v="162" actId="20577"/>
        <pc:sldMkLst>
          <pc:docMk/>
          <pc:sldMk cId="3628974271" sldId="278"/>
        </pc:sldMkLst>
      </pc:sldChg>
      <pc:sldChg chg="addSp modSp mod">
        <pc:chgData name="Edson Fernandes Santos Junior" userId="ddefdec7-8c08-4d3c-8c0c-f6fbdbcece9e" providerId="ADAL" clId="{F8B6B25E-D6B0-418B-83DE-5D3605EE1B9F}" dt="2025-07-08T00:37:57.790" v="204" actId="14100"/>
        <pc:sldMkLst>
          <pc:docMk/>
          <pc:sldMk cId="2718982130" sldId="281"/>
        </pc:sldMkLst>
        <pc:spChg chg="add mod">
          <ac:chgData name="Edson Fernandes Santos Junior" userId="ddefdec7-8c08-4d3c-8c0c-f6fbdbcece9e" providerId="ADAL" clId="{F8B6B25E-D6B0-418B-83DE-5D3605EE1B9F}" dt="2025-07-08T00:37:57.790" v="204" actId="14100"/>
          <ac:spMkLst>
            <pc:docMk/>
            <pc:sldMk cId="2718982130" sldId="281"/>
            <ac:spMk id="8" creationId="{ECEB68B8-4420-C6BE-CDA6-AB85CB419106}"/>
          </ac:spMkLst>
        </pc:spChg>
      </pc:sldChg>
      <pc:sldChg chg="ord">
        <pc:chgData name="Edson Fernandes Santos Junior" userId="ddefdec7-8c08-4d3c-8c0c-f6fbdbcece9e" providerId="ADAL" clId="{F8B6B25E-D6B0-418B-83DE-5D3605EE1B9F}" dt="2025-07-03T19:43:42.630" v="87"/>
        <pc:sldMkLst>
          <pc:docMk/>
          <pc:sldMk cId="1707660467" sldId="283"/>
        </pc:sldMkLst>
      </pc:sldChg>
      <pc:sldChg chg="modSp mod modAnim">
        <pc:chgData name="Edson Fernandes Santos Junior" userId="ddefdec7-8c08-4d3c-8c0c-f6fbdbcece9e" providerId="ADAL" clId="{F8B6B25E-D6B0-418B-83DE-5D3605EE1B9F}" dt="2025-07-03T21:32:43.514" v="90"/>
        <pc:sldMkLst>
          <pc:docMk/>
          <pc:sldMk cId="2388978068" sldId="285"/>
        </pc:sldMkLst>
        <pc:spChg chg="mod">
          <ac:chgData name="Edson Fernandes Santos Junior" userId="ddefdec7-8c08-4d3c-8c0c-f6fbdbcece9e" providerId="ADAL" clId="{F8B6B25E-D6B0-418B-83DE-5D3605EE1B9F}" dt="2025-07-03T21:32:30.747" v="88" actId="1076"/>
          <ac:spMkLst>
            <pc:docMk/>
            <pc:sldMk cId="2388978068" sldId="285"/>
            <ac:spMk id="8" creationId="{A023243E-DEA3-6654-86BB-181419A44D4A}"/>
          </ac:spMkLst>
        </pc:spChg>
      </pc:sldChg>
      <pc:sldChg chg="addSp delSp modSp mod modAnim">
        <pc:chgData name="Edson Fernandes Santos Junior" userId="ddefdec7-8c08-4d3c-8c0c-f6fbdbcece9e" providerId="ADAL" clId="{F8B6B25E-D6B0-418B-83DE-5D3605EE1B9F}" dt="2025-07-04T16:30:24.996" v="119" actId="1076"/>
        <pc:sldMkLst>
          <pc:docMk/>
          <pc:sldMk cId="963690840" sldId="299"/>
        </pc:sldMkLst>
        <pc:spChg chg="add mod">
          <ac:chgData name="Edson Fernandes Santos Junior" userId="ddefdec7-8c08-4d3c-8c0c-f6fbdbcece9e" providerId="ADAL" clId="{F8B6B25E-D6B0-418B-83DE-5D3605EE1B9F}" dt="2025-07-04T16:26:39.217" v="94" actId="1582"/>
          <ac:spMkLst>
            <pc:docMk/>
            <pc:sldMk cId="963690840" sldId="299"/>
            <ac:spMk id="4" creationId="{9AE9A4A9-2DD4-1147-66C8-1BFCDDE6901F}"/>
          </ac:spMkLst>
        </pc:spChg>
        <pc:spChg chg="add mod">
          <ac:chgData name="Edson Fernandes Santos Junior" userId="ddefdec7-8c08-4d3c-8c0c-f6fbdbcece9e" providerId="ADAL" clId="{F8B6B25E-D6B0-418B-83DE-5D3605EE1B9F}" dt="2025-07-04T16:28:20.732" v="106" actId="1582"/>
          <ac:spMkLst>
            <pc:docMk/>
            <pc:sldMk cId="963690840" sldId="299"/>
            <ac:spMk id="13" creationId="{D0573781-1901-F297-BDCD-6B6DD8218845}"/>
          </ac:spMkLst>
        </pc:spChg>
        <pc:spChg chg="add mod">
          <ac:chgData name="Edson Fernandes Santos Junior" userId="ddefdec7-8c08-4d3c-8c0c-f6fbdbcece9e" providerId="ADAL" clId="{F8B6B25E-D6B0-418B-83DE-5D3605EE1B9F}" dt="2025-07-04T16:29:51.821" v="115" actId="1582"/>
          <ac:spMkLst>
            <pc:docMk/>
            <pc:sldMk cId="963690840" sldId="299"/>
            <ac:spMk id="17" creationId="{C2B5584B-60FC-B8FE-DB88-946B1BF0373D}"/>
          </ac:spMkLst>
        </pc:spChg>
        <pc:picChg chg="add mod">
          <ac:chgData name="Edson Fernandes Santos Junior" userId="ddefdec7-8c08-4d3c-8c0c-f6fbdbcece9e" providerId="ADAL" clId="{F8B6B25E-D6B0-418B-83DE-5D3605EE1B9F}" dt="2025-07-04T16:27:51.171" v="102" actId="1076"/>
          <ac:picMkLst>
            <pc:docMk/>
            <pc:sldMk cId="963690840" sldId="299"/>
            <ac:picMk id="12" creationId="{C7719AC2-A4B0-F97F-5936-24BDFE00A11C}"/>
          </ac:picMkLst>
        </pc:picChg>
        <pc:picChg chg="add mod">
          <ac:chgData name="Edson Fernandes Santos Junior" userId="ddefdec7-8c08-4d3c-8c0c-f6fbdbcece9e" providerId="ADAL" clId="{F8B6B25E-D6B0-418B-83DE-5D3605EE1B9F}" dt="2025-07-04T16:29:02.518" v="109" actId="1076"/>
          <ac:picMkLst>
            <pc:docMk/>
            <pc:sldMk cId="963690840" sldId="299"/>
            <ac:picMk id="15" creationId="{94905C0E-64E7-20BF-2B25-045913D084F9}"/>
          </ac:picMkLst>
        </pc:picChg>
        <pc:picChg chg="add mod">
          <ac:chgData name="Edson Fernandes Santos Junior" userId="ddefdec7-8c08-4d3c-8c0c-f6fbdbcece9e" providerId="ADAL" clId="{F8B6B25E-D6B0-418B-83DE-5D3605EE1B9F}" dt="2025-07-04T16:30:24.996" v="119" actId="1076"/>
          <ac:picMkLst>
            <pc:docMk/>
            <pc:sldMk cId="963690840" sldId="299"/>
            <ac:picMk id="19" creationId="{EED031AC-5D5F-39F1-A00D-D7AEAC9BBF2B}"/>
          </ac:picMkLst>
        </pc:picChg>
      </pc:sldChg>
      <pc:sldChg chg="modSp mod">
        <pc:chgData name="Edson Fernandes Santos Junior" userId="ddefdec7-8c08-4d3c-8c0c-f6fbdbcece9e" providerId="ADAL" clId="{F8B6B25E-D6B0-418B-83DE-5D3605EE1B9F}" dt="2025-07-08T00:28:40.499" v="201" actId="5793"/>
        <pc:sldMkLst>
          <pc:docMk/>
          <pc:sldMk cId="1113937707" sldId="302"/>
        </pc:sldMkLst>
        <pc:spChg chg="mod">
          <ac:chgData name="Edson Fernandes Santos Junior" userId="ddefdec7-8c08-4d3c-8c0c-f6fbdbcece9e" providerId="ADAL" clId="{F8B6B25E-D6B0-418B-83DE-5D3605EE1B9F}" dt="2025-07-08T00:28:40.499" v="201" actId="5793"/>
          <ac:spMkLst>
            <pc:docMk/>
            <pc:sldMk cId="1113937707" sldId="302"/>
            <ac:spMk id="4" creationId="{5698365B-7C86-7B87-D7F2-5B6769A6BD49}"/>
          </ac:spMkLst>
        </pc:spChg>
        <pc:spChg chg="mod">
          <ac:chgData name="Edson Fernandes Santos Junior" userId="ddefdec7-8c08-4d3c-8c0c-f6fbdbcece9e" providerId="ADAL" clId="{F8B6B25E-D6B0-418B-83DE-5D3605EE1B9F}" dt="2025-07-08T00:28:37.243" v="199" actId="1076"/>
          <ac:spMkLst>
            <pc:docMk/>
            <pc:sldMk cId="1113937707" sldId="302"/>
            <ac:spMk id="7" creationId="{DC9F3F53-06AE-73DF-F05A-E68ACE5D3DEC}"/>
          </ac:spMkLst>
        </pc:spChg>
      </pc:sldChg>
      <pc:sldChg chg="modSp mod">
        <pc:chgData name="Edson Fernandes Santos Junior" userId="ddefdec7-8c08-4d3c-8c0c-f6fbdbcece9e" providerId="ADAL" clId="{F8B6B25E-D6B0-418B-83DE-5D3605EE1B9F}" dt="2025-07-02T19:40:01.804" v="35"/>
        <pc:sldMkLst>
          <pc:docMk/>
          <pc:sldMk cId="2789907452" sldId="328"/>
        </pc:sldMkLst>
        <pc:spChg chg="mod">
          <ac:chgData name="Edson Fernandes Santos Junior" userId="ddefdec7-8c08-4d3c-8c0c-f6fbdbcece9e" providerId="ADAL" clId="{F8B6B25E-D6B0-418B-83DE-5D3605EE1B9F}" dt="2025-07-02T19:38:15.903" v="21" actId="123"/>
          <ac:spMkLst>
            <pc:docMk/>
            <pc:sldMk cId="2789907452" sldId="328"/>
            <ac:spMk id="6" creationId="{4958E06E-1933-5180-D30D-5AA93C99D40E}"/>
          </ac:spMkLst>
        </pc:spChg>
        <pc:spChg chg="mod">
          <ac:chgData name="Edson Fernandes Santos Junior" userId="ddefdec7-8c08-4d3c-8c0c-f6fbdbcece9e" providerId="ADAL" clId="{F8B6B25E-D6B0-418B-83DE-5D3605EE1B9F}" dt="2025-07-02T19:40:01.804" v="35"/>
          <ac:spMkLst>
            <pc:docMk/>
            <pc:sldMk cId="2789907452" sldId="328"/>
            <ac:spMk id="7" creationId="{D824B8FF-7E13-8535-5CFB-63100F1BF4F3}"/>
          </ac:spMkLst>
        </pc:spChg>
        <pc:spChg chg="mod">
          <ac:chgData name="Edson Fernandes Santos Junior" userId="ddefdec7-8c08-4d3c-8c0c-f6fbdbcece9e" providerId="ADAL" clId="{F8B6B25E-D6B0-418B-83DE-5D3605EE1B9F}" dt="2025-07-02T19:38:52.142" v="26"/>
          <ac:spMkLst>
            <pc:docMk/>
            <pc:sldMk cId="2789907452" sldId="328"/>
            <ac:spMk id="8" creationId="{2E074A07-A6E5-3DBF-375F-CFE91913D189}"/>
          </ac:spMkLst>
        </pc:spChg>
        <pc:spChg chg="mod">
          <ac:chgData name="Edson Fernandes Santos Junior" userId="ddefdec7-8c08-4d3c-8c0c-f6fbdbcece9e" providerId="ADAL" clId="{F8B6B25E-D6B0-418B-83DE-5D3605EE1B9F}" dt="2025-07-02T19:39:49.121" v="34" actId="20577"/>
          <ac:spMkLst>
            <pc:docMk/>
            <pc:sldMk cId="2789907452" sldId="328"/>
            <ac:spMk id="9" creationId="{90194D4C-D043-7F03-3C15-7C42BFD0EA27}"/>
          </ac:spMkLst>
        </pc:spChg>
      </pc:sldChg>
      <pc:sldChg chg="modSp mod">
        <pc:chgData name="Edson Fernandes Santos Junior" userId="ddefdec7-8c08-4d3c-8c0c-f6fbdbcece9e" providerId="ADAL" clId="{F8B6B25E-D6B0-418B-83DE-5D3605EE1B9F}" dt="2025-07-02T19:44:24.504" v="39" actId="14100"/>
        <pc:sldMkLst>
          <pc:docMk/>
          <pc:sldMk cId="3389178330" sldId="336"/>
        </pc:sldMkLst>
        <pc:picChg chg="mod">
          <ac:chgData name="Edson Fernandes Santos Junior" userId="ddefdec7-8c08-4d3c-8c0c-f6fbdbcece9e" providerId="ADAL" clId="{F8B6B25E-D6B0-418B-83DE-5D3605EE1B9F}" dt="2025-07-02T19:44:24.504" v="39" actId="14100"/>
          <ac:picMkLst>
            <pc:docMk/>
            <pc:sldMk cId="3389178330" sldId="336"/>
            <ac:picMk id="10" creationId="{1CBF50DD-05A8-866B-13F7-5D3E6E2E74A5}"/>
          </ac:picMkLst>
        </pc:picChg>
      </pc:sldChg>
      <pc:sldChg chg="del">
        <pc:chgData name="Edson Fernandes Santos Junior" userId="ddefdec7-8c08-4d3c-8c0c-f6fbdbcece9e" providerId="ADAL" clId="{F8B6B25E-D6B0-418B-83DE-5D3605EE1B9F}" dt="2025-07-07T13:26:47.566" v="163" actId="2696"/>
        <pc:sldMkLst>
          <pc:docMk/>
          <pc:sldMk cId="3930983316" sldId="340"/>
        </pc:sldMkLst>
      </pc:sldChg>
      <pc:sldChg chg="addSp delSp modSp add mod delAnim">
        <pc:chgData name="Edson Fernandes Santos Junior" userId="ddefdec7-8c08-4d3c-8c0c-f6fbdbcece9e" providerId="ADAL" clId="{F8B6B25E-D6B0-418B-83DE-5D3605EE1B9F}" dt="2025-07-03T19:43:31.433" v="85" actId="14100"/>
        <pc:sldMkLst>
          <pc:docMk/>
          <pc:sldMk cId="4145613255" sldId="344"/>
        </pc:sldMkLst>
        <pc:picChg chg="add mod">
          <ac:chgData name="Edson Fernandes Santos Junior" userId="ddefdec7-8c08-4d3c-8c0c-f6fbdbcece9e" providerId="ADAL" clId="{F8B6B25E-D6B0-418B-83DE-5D3605EE1B9F}" dt="2025-07-03T19:43:31.433" v="85" actId="14100"/>
          <ac:picMkLst>
            <pc:docMk/>
            <pc:sldMk cId="4145613255" sldId="344"/>
            <ac:picMk id="5" creationId="{70E8A6E6-9EEC-D9C2-09A5-F254CAEA74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EF115-8956-41CD-8F87-A32E25CA9DC7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F5E8B-AE0B-4325-82BB-21BBCADAD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02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F5E8B-AE0B-4325-82BB-21BBCADAD9A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0B620C3-3B92-725F-0F4E-4A292471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832573"/>
            <a:ext cx="10515600" cy="66602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331305-3AB7-E3DF-F2C6-86C9FABDEF17}"/>
              </a:ext>
            </a:extLst>
          </p:cNvPr>
          <p:cNvSpPr/>
          <p:nvPr userDrawn="1"/>
        </p:nvSpPr>
        <p:spPr>
          <a:xfrm>
            <a:off x="635000" y="799415"/>
            <a:ext cx="609600" cy="732341"/>
          </a:xfrm>
          <a:prstGeom prst="rect">
            <a:avLst/>
          </a:prstGeom>
          <a:gradFill flip="none" rotWithShape="1">
            <a:gsLst>
              <a:gs pos="14000">
                <a:srgbClr val="A1C84D"/>
              </a:gs>
              <a:gs pos="100000">
                <a:srgbClr val="5CE1E6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1D282E3F-EAFA-F791-4406-BF0530A920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00" y="1689100"/>
            <a:ext cx="11125200" cy="4337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9266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Gráfico 3">
            <a:extLst>
              <a:ext uri="{FF2B5EF4-FFF2-40B4-BE49-F238E27FC236}">
                <a16:creationId xmlns:a16="http://schemas.microsoft.com/office/drawing/2014/main" id="{27180B0D-4A06-851B-6B6E-A633BF61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6100" y="533400"/>
            <a:ext cx="11087100" cy="546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74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Gráfico 3">
            <a:extLst>
              <a:ext uri="{FF2B5EF4-FFF2-40B4-BE49-F238E27FC236}">
                <a16:creationId xmlns:a16="http://schemas.microsoft.com/office/drawing/2014/main" id="{7720B9ED-AB3A-7F0A-02E2-D79C04C2CF9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08000" y="558800"/>
            <a:ext cx="5118100" cy="55499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F1AD0A9-354B-BBD4-90E2-781908CE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300" y="558800"/>
            <a:ext cx="5422900" cy="76762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B8C1C0A-88D1-180A-979E-31BE79B584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6300" y="1485900"/>
            <a:ext cx="5422900" cy="462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84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B331305-3AB7-E3DF-F2C6-86C9FABDEF1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14000">
                <a:srgbClr val="A1C84D"/>
              </a:gs>
              <a:gs pos="100000">
                <a:srgbClr val="5CE1E6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FF44C9-0413-4945-0570-CBFC8EE4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9420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0B620C3-3B92-725F-0F4E-4A292471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832573"/>
            <a:ext cx="10515600" cy="66602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331305-3AB7-E3DF-F2C6-86C9FABDEF17}"/>
              </a:ext>
            </a:extLst>
          </p:cNvPr>
          <p:cNvSpPr/>
          <p:nvPr userDrawn="1"/>
        </p:nvSpPr>
        <p:spPr>
          <a:xfrm>
            <a:off x="635000" y="799415"/>
            <a:ext cx="609600" cy="732341"/>
          </a:xfrm>
          <a:prstGeom prst="rect">
            <a:avLst/>
          </a:prstGeom>
          <a:gradFill flip="none" rotWithShape="1">
            <a:gsLst>
              <a:gs pos="14000">
                <a:srgbClr val="A1C84D"/>
              </a:gs>
              <a:gs pos="100000">
                <a:srgbClr val="5CE1E6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3182BB-7112-1974-5088-FE083369C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000" y="1651000"/>
            <a:ext cx="11125200" cy="440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444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0B620C3-3B92-725F-0F4E-4A292471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832573"/>
            <a:ext cx="11125200" cy="66602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331305-3AB7-E3DF-F2C6-86C9FABDEF17}"/>
              </a:ext>
            </a:extLst>
          </p:cNvPr>
          <p:cNvSpPr/>
          <p:nvPr userDrawn="1"/>
        </p:nvSpPr>
        <p:spPr>
          <a:xfrm>
            <a:off x="635000" y="1771872"/>
            <a:ext cx="250371" cy="4253555"/>
          </a:xfrm>
          <a:prstGeom prst="rect">
            <a:avLst/>
          </a:prstGeom>
          <a:gradFill flip="none" rotWithShape="1">
            <a:gsLst>
              <a:gs pos="14000">
                <a:srgbClr val="A1C84D"/>
              </a:gs>
              <a:gs pos="100000">
                <a:srgbClr val="5CE1E6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3182BB-7112-1974-5088-FE083369C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2114" y="1771872"/>
            <a:ext cx="10628086" cy="42535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2173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0B620C3-3B92-725F-0F4E-4A292471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832573"/>
            <a:ext cx="10515600" cy="66602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331305-3AB7-E3DF-F2C6-86C9FABDEF17}"/>
              </a:ext>
            </a:extLst>
          </p:cNvPr>
          <p:cNvSpPr/>
          <p:nvPr userDrawn="1"/>
        </p:nvSpPr>
        <p:spPr>
          <a:xfrm>
            <a:off x="635000" y="799415"/>
            <a:ext cx="609600" cy="732341"/>
          </a:xfrm>
          <a:prstGeom prst="rect">
            <a:avLst/>
          </a:prstGeom>
          <a:gradFill flip="none" rotWithShape="1">
            <a:gsLst>
              <a:gs pos="14000">
                <a:srgbClr val="A1C84D"/>
              </a:gs>
              <a:gs pos="100000">
                <a:srgbClr val="5CE1E6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3182BB-7112-1974-5088-FE083369C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000" y="1651000"/>
            <a:ext cx="5321300" cy="440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F7C04B-658A-2E2C-CB02-41EBCBF79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651000"/>
            <a:ext cx="5664200" cy="440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820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0B620C3-3B92-725F-0F4E-4A292471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832573"/>
            <a:ext cx="10515600" cy="66602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331305-3AB7-E3DF-F2C6-86C9FABDEF17}"/>
              </a:ext>
            </a:extLst>
          </p:cNvPr>
          <p:cNvSpPr/>
          <p:nvPr userDrawn="1"/>
        </p:nvSpPr>
        <p:spPr>
          <a:xfrm>
            <a:off x="0" y="1"/>
            <a:ext cx="812800" cy="6858000"/>
          </a:xfrm>
          <a:prstGeom prst="rect">
            <a:avLst/>
          </a:prstGeom>
          <a:gradFill flip="none" rotWithShape="1">
            <a:gsLst>
              <a:gs pos="14000">
                <a:srgbClr val="A1C84D"/>
              </a:gs>
              <a:gs pos="100000">
                <a:srgbClr val="5CE1E6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F7C04B-658A-2E2C-CB02-41EBCBF79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4600" y="1651000"/>
            <a:ext cx="10515600" cy="440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743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0B620C3-3B92-725F-0F4E-4A292471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832573"/>
            <a:ext cx="10515600" cy="66602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331305-3AB7-E3DF-F2C6-86C9FABDEF17}"/>
              </a:ext>
            </a:extLst>
          </p:cNvPr>
          <p:cNvSpPr/>
          <p:nvPr userDrawn="1"/>
        </p:nvSpPr>
        <p:spPr>
          <a:xfrm>
            <a:off x="0" y="1"/>
            <a:ext cx="812800" cy="6858000"/>
          </a:xfrm>
          <a:prstGeom prst="rect">
            <a:avLst/>
          </a:prstGeom>
          <a:gradFill flip="none" rotWithShape="1">
            <a:gsLst>
              <a:gs pos="14000">
                <a:srgbClr val="A1C84D"/>
              </a:gs>
              <a:gs pos="100000">
                <a:srgbClr val="5CE1E6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0F89DE9A-2813-002C-33B5-BB70B08FB80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44600" y="1625600"/>
            <a:ext cx="10515600" cy="44005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8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3310AA7D-3643-1B48-6931-38D052E495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700" y="393700"/>
            <a:ext cx="3467100" cy="5842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7ED311-85D5-F1A5-35EC-CE6B7C37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900" y="393700"/>
            <a:ext cx="6375400" cy="65132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B579C89-6A23-333A-6289-6D5F4D42B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486" y="1291771"/>
            <a:ext cx="6859814" cy="49439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D6492D4-C31E-AEEB-9601-16751C0D9FEC}"/>
              </a:ext>
            </a:extLst>
          </p:cNvPr>
          <p:cNvSpPr/>
          <p:nvPr userDrawn="1"/>
        </p:nvSpPr>
        <p:spPr>
          <a:xfrm>
            <a:off x="4557486" y="393700"/>
            <a:ext cx="484414" cy="651329"/>
          </a:xfrm>
          <a:prstGeom prst="rect">
            <a:avLst/>
          </a:prstGeom>
          <a:gradFill flip="none" rotWithShape="1">
            <a:gsLst>
              <a:gs pos="14000">
                <a:srgbClr val="A1C84D"/>
              </a:gs>
              <a:gs pos="100000">
                <a:srgbClr val="5CE1E6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28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3310AA7D-3643-1B48-6931-38D052E495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04343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7ED311-85D5-F1A5-35EC-CE6B7C37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900" y="393700"/>
            <a:ext cx="6375400" cy="99622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B579C89-6A23-333A-6289-6D5F4D42B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41900" y="1676400"/>
            <a:ext cx="6375400" cy="4559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724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A142B-3DB0-B02F-FED5-B5B9A560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073"/>
            <a:ext cx="10515600" cy="34852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2566732D-CB1A-6A54-9BA7-1E4302501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4384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6F284E1-4B1D-9127-39CD-0C4646275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187700"/>
            <a:ext cx="10515600" cy="3009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455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6">
            <a:extLst>
              <a:ext uri="{FF2B5EF4-FFF2-40B4-BE49-F238E27FC236}">
                <a16:creationId xmlns:a16="http://schemas.microsoft.com/office/drawing/2014/main" id="{FF0A1A9C-7E64-738D-F51F-DE257EC1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5672"/>
            <a:ext cx="10515600" cy="1306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0A215AF-4439-92D7-F9D4-DFB1D9FDC00B}"/>
              </a:ext>
            </a:extLst>
          </p:cNvPr>
          <p:cNvCxnSpPr>
            <a:cxnSpLocks/>
          </p:cNvCxnSpPr>
          <p:nvPr userDrawn="1"/>
        </p:nvCxnSpPr>
        <p:spPr>
          <a:xfrm>
            <a:off x="803564" y="6557818"/>
            <a:ext cx="8035636" cy="0"/>
          </a:xfrm>
          <a:prstGeom prst="line">
            <a:avLst/>
          </a:prstGeom>
          <a:ln>
            <a:gradFill>
              <a:gsLst>
                <a:gs pos="0">
                  <a:srgbClr val="5CE1E6"/>
                </a:gs>
                <a:gs pos="100000">
                  <a:srgbClr val="A1C84D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Forma&#10;&#10;O conteúdo gerado por IA pode estar incorreto.">
            <a:extLst>
              <a:ext uri="{FF2B5EF4-FFF2-40B4-BE49-F238E27FC236}">
                <a16:creationId xmlns:a16="http://schemas.microsoft.com/office/drawing/2014/main" id="{E445917C-EE22-1648-E2B2-2212264E63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990" y="6363092"/>
            <a:ext cx="703279" cy="389451"/>
          </a:xfrm>
          <a:prstGeom prst="rect">
            <a:avLst/>
          </a:prstGeom>
        </p:spPr>
      </p:pic>
      <p:pic>
        <p:nvPicPr>
          <p:cNvPr id="13" name="Imagem 12" descr="Forma&#10;&#10;O conteúdo gerado por IA pode estar incorreto.">
            <a:extLst>
              <a:ext uri="{FF2B5EF4-FFF2-40B4-BE49-F238E27FC236}">
                <a16:creationId xmlns:a16="http://schemas.microsoft.com/office/drawing/2014/main" id="{9DFEC8A1-E717-192C-F767-068BA85114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68" y="6363092"/>
            <a:ext cx="1535968" cy="3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0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0" r:id="rId7"/>
    <p:sldLayoutId id="2147483659" r:id="rId8"/>
    <p:sldLayoutId id="2147483651" r:id="rId9"/>
    <p:sldLayoutId id="2147483652" r:id="rId10"/>
    <p:sldLayoutId id="2147483653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E0D82-127B-62E9-AD27-AA15AE91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5838"/>
            <a:ext cx="10515600" cy="2806574"/>
          </a:xfrm>
        </p:spPr>
        <p:txBody>
          <a:bodyPr>
            <a:noAutofit/>
          </a:bodyPr>
          <a:lstStyle/>
          <a:p>
            <a:r>
              <a:rPr lang="pt-BR" sz="6000" dirty="0">
                <a:solidFill>
                  <a:schemeClr val="accent6">
                    <a:lumMod val="50000"/>
                  </a:schemeClr>
                </a:solidFill>
              </a:rPr>
              <a:t>Apresentação Sistema 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426474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1526E-D349-09D1-F122-F07A9CC5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6D2A7-FC7D-F564-4675-93E1F04EA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Registro - Abas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BD5A754-6AB5-1A24-CA79-FB7C303EA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9DF1E8-F1CD-EDC4-440D-B0B46AC2E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16" y="1738926"/>
            <a:ext cx="8229600" cy="421825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31EC79D-D724-D48D-66E2-D742BCD13BC8}"/>
              </a:ext>
            </a:extLst>
          </p:cNvPr>
          <p:cNvSpPr/>
          <p:nvPr/>
        </p:nvSpPr>
        <p:spPr>
          <a:xfrm>
            <a:off x="3150606" y="2127565"/>
            <a:ext cx="878186" cy="38024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6FC3A70-DDF7-E73B-CD8C-6D99C8200836}"/>
              </a:ext>
            </a:extLst>
          </p:cNvPr>
          <p:cNvSpPr/>
          <p:nvPr/>
        </p:nvSpPr>
        <p:spPr>
          <a:xfrm>
            <a:off x="6925901" y="2163778"/>
            <a:ext cx="1032095" cy="28065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7F32C4C-877B-2EA6-488D-558E1DF7F606}"/>
              </a:ext>
            </a:extLst>
          </p:cNvPr>
          <p:cNvSpPr/>
          <p:nvPr/>
        </p:nvSpPr>
        <p:spPr>
          <a:xfrm>
            <a:off x="7957997" y="2163778"/>
            <a:ext cx="1448554" cy="28065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D49D40F-2576-49FD-D6CB-3B84ABBA7AD2}"/>
              </a:ext>
            </a:extLst>
          </p:cNvPr>
          <p:cNvSpPr/>
          <p:nvPr/>
        </p:nvSpPr>
        <p:spPr>
          <a:xfrm>
            <a:off x="3150606" y="3345366"/>
            <a:ext cx="2447306" cy="25647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8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55E2E-039E-61A2-26B2-2D1CE4B39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EB788-F73A-425C-D243-9DFC3AAE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Registro - Abas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9BED8F3-98F3-E46E-0E9A-F32BED0FA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BE990F4-2C78-9D8D-830F-F0BF4795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03" y="1792586"/>
            <a:ext cx="9759635" cy="423284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DD44E56-B21D-7C2A-8F90-6415914953F0}"/>
              </a:ext>
            </a:extLst>
          </p:cNvPr>
          <p:cNvSpPr/>
          <p:nvPr/>
        </p:nvSpPr>
        <p:spPr>
          <a:xfrm>
            <a:off x="3204927" y="3340729"/>
            <a:ext cx="6418907" cy="45267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6EF3FEC-72BA-4ECD-467F-BC11239F3480}"/>
              </a:ext>
            </a:extLst>
          </p:cNvPr>
          <p:cNvSpPr/>
          <p:nvPr/>
        </p:nvSpPr>
        <p:spPr>
          <a:xfrm>
            <a:off x="6779940" y="5142369"/>
            <a:ext cx="2898213" cy="3217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6252F-23C2-9D90-C54E-1CDCE2F6C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7736F-B292-A5F4-DD66-EDF442B2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Registro - Abas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D1E7C92-E853-28A1-2BA0-FCD4F4CE79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140CBD-64C4-8407-7A26-68E320E36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55" y="1676399"/>
            <a:ext cx="9270749" cy="4271727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77AF765-0720-CDA6-8145-A3B770A23C72}"/>
              </a:ext>
            </a:extLst>
          </p:cNvPr>
          <p:cNvSpPr/>
          <p:nvPr/>
        </p:nvSpPr>
        <p:spPr>
          <a:xfrm>
            <a:off x="1176950" y="2742068"/>
            <a:ext cx="8944824" cy="41759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48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33744-6538-BAF5-F78C-D8892D41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7E667-4169-F1DA-D7DA-80BEAC6A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Registro - Abas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A4CDD3B-0DD2-0C8D-A9C9-E9C86E343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1341C30-8289-2093-AEEA-A0490A4D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69" y="1651000"/>
            <a:ext cx="9270749" cy="4134164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5559AA4-6C72-1DF8-8A07-0D6211230872}"/>
              </a:ext>
            </a:extLst>
          </p:cNvPr>
          <p:cNvSpPr/>
          <p:nvPr/>
        </p:nvSpPr>
        <p:spPr>
          <a:xfrm>
            <a:off x="1244600" y="3429000"/>
            <a:ext cx="6652491" cy="31172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65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EBFCB-A2A6-8E2D-FD12-D0F473280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40629-DD89-5616-3EA2-5C2AD90C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Situação Credor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EED5723-D06E-0576-1AA7-5AC5628B0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algn="just"/>
            <a:r>
              <a:rPr lang="pt-BR" dirty="0"/>
              <a:t>Análise das Prestações de Contas dos instrumentos oriundos dos Módulos Transferências Registro e Transferência Especial Voluntária;</a:t>
            </a:r>
          </a:p>
          <a:p>
            <a:endParaRPr lang="pt-BR" dirty="0"/>
          </a:p>
          <a:p>
            <a:pPr algn="just"/>
            <a:r>
              <a:rPr lang="pt-BR" dirty="0"/>
              <a:t>A análise no sistema refere-se apenas à alteração de situação (operação) da Prestação de Contas.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635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458F0-EBB6-2B21-28A8-AE6691CE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Situação Credor - Consultar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9C1F62-C2C4-B746-8F57-58DB58F88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6FE9CC9-3491-E4E1-9FE9-73A191442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1" y="1771649"/>
            <a:ext cx="10814050" cy="4105275"/>
          </a:xfrm>
          <a:prstGeom prst="rect">
            <a:avLst/>
          </a:prstGeom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2372AA03-3108-F3B4-986A-8F48085B526C}"/>
              </a:ext>
            </a:extLst>
          </p:cNvPr>
          <p:cNvSpPr/>
          <p:nvPr/>
        </p:nvSpPr>
        <p:spPr>
          <a:xfrm>
            <a:off x="1771650" y="2428875"/>
            <a:ext cx="2790825" cy="24765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6EE4E27-2179-4819-3C4A-10F7225D1C29}"/>
              </a:ext>
            </a:extLst>
          </p:cNvPr>
          <p:cNvSpPr/>
          <p:nvPr/>
        </p:nvSpPr>
        <p:spPr>
          <a:xfrm>
            <a:off x="1771650" y="3775294"/>
            <a:ext cx="1080192" cy="17201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9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0BE81-2826-D12D-5022-2AEE738CD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E8F43-A362-823A-3AA1-655FEE99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Situação Credor - Consultar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546543-473A-C89A-884B-DC75649AF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419225"/>
            <a:ext cx="10731500" cy="485775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17B7755-4AE8-704B-16A6-573967AC4563}"/>
              </a:ext>
            </a:extLst>
          </p:cNvPr>
          <p:cNvSpPr/>
          <p:nvPr/>
        </p:nvSpPr>
        <p:spPr>
          <a:xfrm>
            <a:off x="8139065" y="2227152"/>
            <a:ext cx="2317687" cy="25349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B81B482-1265-449F-99E3-48A0DF1AA560}"/>
              </a:ext>
            </a:extLst>
          </p:cNvPr>
          <p:cNvSpPr/>
          <p:nvPr/>
        </p:nvSpPr>
        <p:spPr>
          <a:xfrm>
            <a:off x="7550590" y="4074059"/>
            <a:ext cx="2906162" cy="25349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2541D23-EC29-FA01-9DB4-16D7DED8544A}"/>
              </a:ext>
            </a:extLst>
          </p:cNvPr>
          <p:cNvSpPr/>
          <p:nvPr/>
        </p:nvSpPr>
        <p:spPr>
          <a:xfrm>
            <a:off x="2417275" y="4327557"/>
            <a:ext cx="2444436" cy="25349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E9FFF7E-269A-3994-C35C-ED912BE132A3}"/>
              </a:ext>
            </a:extLst>
          </p:cNvPr>
          <p:cNvSpPr/>
          <p:nvPr/>
        </p:nvSpPr>
        <p:spPr>
          <a:xfrm>
            <a:off x="7351414" y="4725909"/>
            <a:ext cx="3105338" cy="25349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CEB68B8-4420-C6BE-CDA6-AB85CB419106}"/>
              </a:ext>
            </a:extLst>
          </p:cNvPr>
          <p:cNvSpPr/>
          <p:nvPr/>
        </p:nvSpPr>
        <p:spPr>
          <a:xfrm>
            <a:off x="1465704" y="4725909"/>
            <a:ext cx="3273564" cy="25349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98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73546-9F9D-6CD5-7665-5E41F05FB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77A6C-6D25-6527-EC0D-7B44431B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Situação Credor - Consultar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7A54D4-493D-71C8-E09F-EDF690E4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0" y="1552575"/>
            <a:ext cx="9904492" cy="4160162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523C462-4699-F726-85D3-560F8F04AF00}"/>
              </a:ext>
            </a:extLst>
          </p:cNvPr>
          <p:cNvSpPr/>
          <p:nvPr/>
        </p:nvSpPr>
        <p:spPr>
          <a:xfrm>
            <a:off x="5178582" y="2263366"/>
            <a:ext cx="2136618" cy="7604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77ADAA5-392D-3E0F-C934-BE0034A8B6D7}"/>
              </a:ext>
            </a:extLst>
          </p:cNvPr>
          <p:cNvSpPr/>
          <p:nvPr/>
        </p:nvSpPr>
        <p:spPr>
          <a:xfrm>
            <a:off x="1629624" y="2199992"/>
            <a:ext cx="1575303" cy="82386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30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D9EB6-8BB0-B20C-CDFE-BD86C725E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26617-9856-21B6-7DF0-BA750C55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Situação Credor – Realizar Análise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CC9D5A-03BB-8477-429B-CACC7D1F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647825"/>
            <a:ext cx="10115550" cy="4377602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2C4BC52-F333-398F-CEB0-CB110ED752AE}"/>
              </a:ext>
            </a:extLst>
          </p:cNvPr>
          <p:cNvSpPr/>
          <p:nvPr/>
        </p:nvSpPr>
        <p:spPr>
          <a:xfrm>
            <a:off x="3548958" y="2209046"/>
            <a:ext cx="1430448" cy="24444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3293F59-9EBD-916A-A495-B410A0967D15}"/>
              </a:ext>
            </a:extLst>
          </p:cNvPr>
          <p:cNvSpPr/>
          <p:nvPr/>
        </p:nvSpPr>
        <p:spPr>
          <a:xfrm>
            <a:off x="4870764" y="2453489"/>
            <a:ext cx="461727" cy="28065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5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71DD0-782B-E007-CBC6-1E59D3E20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52E91-099E-A3BB-4060-D97561E6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Situação Credor – Realizar Análise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B63CF3-51C5-3532-A82F-713203CB2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662112"/>
            <a:ext cx="10372725" cy="4363315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278AA8E-E6DA-C16B-44AB-B9CA17F1505C}"/>
              </a:ext>
            </a:extLst>
          </p:cNvPr>
          <p:cNvSpPr/>
          <p:nvPr/>
        </p:nvSpPr>
        <p:spPr>
          <a:xfrm>
            <a:off x="2824681" y="2091350"/>
            <a:ext cx="2426329" cy="51604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6559B68-2D6B-A2BA-0D29-0EEDF95A4206}"/>
              </a:ext>
            </a:extLst>
          </p:cNvPr>
          <p:cNvSpPr/>
          <p:nvPr/>
        </p:nvSpPr>
        <p:spPr>
          <a:xfrm>
            <a:off x="933450" y="3114392"/>
            <a:ext cx="1112633" cy="31460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983C674-9453-B7F7-74E3-0584413ACECD}"/>
              </a:ext>
            </a:extLst>
          </p:cNvPr>
          <p:cNvSpPr/>
          <p:nvPr/>
        </p:nvSpPr>
        <p:spPr>
          <a:xfrm>
            <a:off x="6096000" y="1992627"/>
            <a:ext cx="2426329" cy="9316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</a:rPr>
              <a:t>Entregue</a:t>
            </a:r>
          </a:p>
          <a:p>
            <a:r>
              <a:rPr lang="pt-BR" sz="2000" b="1" dirty="0">
                <a:solidFill>
                  <a:schemeClr val="tx1"/>
                </a:solidFill>
              </a:rPr>
              <a:t>Em análise</a:t>
            </a:r>
          </a:p>
          <a:p>
            <a:r>
              <a:rPr lang="pt-BR" sz="2000" b="1" dirty="0">
                <a:solidFill>
                  <a:schemeClr val="tx1"/>
                </a:solidFill>
              </a:rPr>
              <a:t>Em diligência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B3BC73D9-68B7-7E41-0E19-361B3D89538F}"/>
              </a:ext>
            </a:extLst>
          </p:cNvPr>
          <p:cNvSpPr/>
          <p:nvPr/>
        </p:nvSpPr>
        <p:spPr>
          <a:xfrm>
            <a:off x="5394658" y="2122765"/>
            <a:ext cx="701342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6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45927-586D-E698-EBD2-5A811FF7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Módulos SIGEF – Gestão CGE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E6561E-61E4-CC74-1879-5BEF7687AD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sz="3600" dirty="0"/>
          </a:p>
          <a:p>
            <a:r>
              <a:rPr lang="pt-BR" sz="4000" dirty="0"/>
              <a:t>Módulo Transferências Registro</a:t>
            </a:r>
          </a:p>
          <a:p>
            <a:r>
              <a:rPr lang="pt-BR" sz="4000" dirty="0"/>
              <a:t>Módulo Situação Credor</a:t>
            </a:r>
          </a:p>
          <a:p>
            <a:r>
              <a:rPr lang="pt-BR" sz="4000" dirty="0"/>
              <a:t>Modulo Transferências</a:t>
            </a:r>
          </a:p>
          <a:p>
            <a:r>
              <a:rPr lang="pt-BR" sz="4000" dirty="0"/>
              <a:t>Módulo Instrumento Não Financeiro</a:t>
            </a: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BB03DD9-9B3C-1116-0D45-99B6DD5A467C}"/>
              </a:ext>
            </a:extLst>
          </p:cNvPr>
          <p:cNvSpPr/>
          <p:nvPr/>
        </p:nvSpPr>
        <p:spPr>
          <a:xfrm>
            <a:off x="635000" y="2234153"/>
            <a:ext cx="8301610" cy="1989055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86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2DFF8-A577-5EF6-6245-0F976105A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976DF-F654-41CC-0D66-64ED1CFC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Situação Credor – Realizar Análise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E8A6E6-9EEC-D9C2-09A5-F254CAEA7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73" y="1498599"/>
            <a:ext cx="8998527" cy="47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1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190C7-AA65-79D2-ACA4-D1333FF2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DB8D8-32DE-52EF-18A3-119AA4F7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Situação Credor – Realizar Análise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35C736-4660-F43B-61CF-F7A164099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19" y="1632256"/>
            <a:ext cx="10058626" cy="4366977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F36F466-987A-A172-0689-2A47520B7E36}"/>
              </a:ext>
            </a:extLst>
          </p:cNvPr>
          <p:cNvSpPr/>
          <p:nvPr/>
        </p:nvSpPr>
        <p:spPr>
          <a:xfrm>
            <a:off x="1406579" y="2589292"/>
            <a:ext cx="2688879" cy="25349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194197E-D75A-6A5B-76CC-7B544BCCED6F}"/>
              </a:ext>
            </a:extLst>
          </p:cNvPr>
          <p:cNvSpPr/>
          <p:nvPr/>
        </p:nvSpPr>
        <p:spPr>
          <a:xfrm>
            <a:off x="1915344" y="3313568"/>
            <a:ext cx="3349783" cy="25349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529BC62-7303-9A4C-5833-59F8AFCEB45E}"/>
              </a:ext>
            </a:extLst>
          </p:cNvPr>
          <p:cNvSpPr/>
          <p:nvPr/>
        </p:nvSpPr>
        <p:spPr>
          <a:xfrm>
            <a:off x="2145671" y="4128379"/>
            <a:ext cx="7423841" cy="6790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12A7D2B-01FB-9694-6045-9857FB16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796" y="2434738"/>
            <a:ext cx="1628775" cy="2762015"/>
          </a:xfrm>
          <a:prstGeom prst="rect">
            <a:avLst/>
          </a:prstGeom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96E8907C-54D8-670F-D439-1DC6AA32EA23}"/>
              </a:ext>
            </a:extLst>
          </p:cNvPr>
          <p:cNvSpPr/>
          <p:nvPr/>
        </p:nvSpPr>
        <p:spPr>
          <a:xfrm>
            <a:off x="5601399" y="2808660"/>
            <a:ext cx="780928" cy="25349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D6B57F8-E7BE-0BBB-6C5C-E97FB8DF0829}"/>
              </a:ext>
            </a:extLst>
          </p:cNvPr>
          <p:cNvSpPr/>
          <p:nvPr/>
        </p:nvSpPr>
        <p:spPr>
          <a:xfrm>
            <a:off x="8257506" y="2000815"/>
            <a:ext cx="2746326" cy="1566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Atenção: informar o número do </a:t>
            </a:r>
            <a:r>
              <a:rPr lang="pt-BR" sz="2000" b="1" dirty="0" err="1">
                <a:solidFill>
                  <a:schemeClr val="tx1"/>
                </a:solidFill>
              </a:rPr>
              <a:t>SGPe</a:t>
            </a:r>
            <a:r>
              <a:rPr lang="pt-BR" sz="2000" b="1" dirty="0">
                <a:solidFill>
                  <a:schemeClr val="tx1"/>
                </a:solidFill>
              </a:rPr>
              <a:t> já aberto na entrega dos documentos</a:t>
            </a:r>
          </a:p>
        </p:txBody>
      </p:sp>
    </p:spTree>
    <p:extLst>
      <p:ext uri="{BB962C8B-B14F-4D97-AF65-F5344CB8AC3E}">
        <p14:creationId xmlns:p14="http://schemas.microsoft.com/office/powerpoint/2010/main" val="18489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80C24-4E8F-767A-4F11-E0BD13682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45F22-0BAF-CB3F-9EE4-640587AB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Situação Credor - Situações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2EC1D7C-9BBB-F6C2-4808-B7646CCDE7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7F73813-3FF9-EEE7-D28F-9F4CABD3161E}"/>
              </a:ext>
            </a:extLst>
          </p:cNvPr>
          <p:cNvSpPr/>
          <p:nvPr/>
        </p:nvSpPr>
        <p:spPr>
          <a:xfrm>
            <a:off x="3366792" y="2055070"/>
            <a:ext cx="1775576" cy="8691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Entregue - E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8CB27DF-E88B-C32F-BBE1-7223E397A821}"/>
              </a:ext>
            </a:extLst>
          </p:cNvPr>
          <p:cNvSpPr/>
          <p:nvPr/>
        </p:nvSpPr>
        <p:spPr>
          <a:xfrm>
            <a:off x="5930013" y="1976014"/>
            <a:ext cx="2057332" cy="8691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Em Análise - 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46CB740-1E9D-1D66-0DAD-107AFF1765C6}"/>
              </a:ext>
            </a:extLst>
          </p:cNvPr>
          <p:cNvSpPr/>
          <p:nvPr/>
        </p:nvSpPr>
        <p:spPr>
          <a:xfrm>
            <a:off x="8954479" y="1976013"/>
            <a:ext cx="2393408" cy="8691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Em Diligência - D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EA1C839-6D95-D31B-2E51-460AF728050A}"/>
              </a:ext>
            </a:extLst>
          </p:cNvPr>
          <p:cNvSpPr/>
          <p:nvPr/>
        </p:nvSpPr>
        <p:spPr>
          <a:xfrm>
            <a:off x="1099955" y="2067330"/>
            <a:ext cx="1489136" cy="8691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Paga - P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AF586D7-163E-82C2-47CF-D9362B702EEF}"/>
              </a:ext>
            </a:extLst>
          </p:cNvPr>
          <p:cNvSpPr/>
          <p:nvPr/>
        </p:nvSpPr>
        <p:spPr>
          <a:xfrm>
            <a:off x="8954479" y="3930650"/>
            <a:ext cx="2301364" cy="8691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Em Análise - 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5EBA99A-22C9-1EC6-C8D7-08A1CD6C1670}"/>
              </a:ext>
            </a:extLst>
          </p:cNvPr>
          <p:cNvSpPr/>
          <p:nvPr/>
        </p:nvSpPr>
        <p:spPr>
          <a:xfrm>
            <a:off x="1844523" y="3393509"/>
            <a:ext cx="5325742" cy="28167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Baixa Regular - B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Baixa Regular Ressalva – BR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Baixa Tribunal Contas - BT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Irregular Saldo Não Recolhido - IS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Irregular Sem Comprovação - IC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Irregular Pagamento Indevido - IP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Irregular Desvio Finalidade – ID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Tomada Contas Especial - T</a:t>
            </a: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98FEDEC3-7148-4C8F-847E-6A9EAF870B2B}"/>
              </a:ext>
            </a:extLst>
          </p:cNvPr>
          <p:cNvSpPr/>
          <p:nvPr/>
        </p:nvSpPr>
        <p:spPr>
          <a:xfrm>
            <a:off x="2616453" y="2247319"/>
            <a:ext cx="701342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00037DAD-87C3-41E0-E868-F9A3094D42A3}"/>
              </a:ext>
            </a:extLst>
          </p:cNvPr>
          <p:cNvSpPr/>
          <p:nvPr/>
        </p:nvSpPr>
        <p:spPr>
          <a:xfrm>
            <a:off x="5185519" y="2220090"/>
            <a:ext cx="701342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38DE36CA-0EAE-0C45-4B8B-3EF1B77B5112}"/>
              </a:ext>
            </a:extLst>
          </p:cNvPr>
          <p:cNvSpPr/>
          <p:nvPr/>
        </p:nvSpPr>
        <p:spPr>
          <a:xfrm>
            <a:off x="8091260" y="2168263"/>
            <a:ext cx="701342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58D7C7C2-B8A7-1CC9-68A6-E1D59CB609F4}"/>
              </a:ext>
            </a:extLst>
          </p:cNvPr>
          <p:cNvSpPr/>
          <p:nvPr/>
        </p:nvSpPr>
        <p:spPr>
          <a:xfrm>
            <a:off x="9862845" y="3067616"/>
            <a:ext cx="484632" cy="71063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D8835BE6-074E-336C-08CB-41C8B4209F79}"/>
              </a:ext>
            </a:extLst>
          </p:cNvPr>
          <p:cNvSpPr/>
          <p:nvPr/>
        </p:nvSpPr>
        <p:spPr>
          <a:xfrm rot="5400000">
            <a:off x="7731926" y="4041877"/>
            <a:ext cx="484632" cy="81109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282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DA911-1F57-9922-06AE-75A3AE39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Transferência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58291-A79B-5146-8271-43F2D640A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Módulo Transferências é utilizado pelos Concedentes e Beneficiários de Recursos;</a:t>
            </a:r>
          </a:p>
          <a:p>
            <a:endParaRPr lang="pt-BR" dirty="0"/>
          </a:p>
          <a:p>
            <a:r>
              <a:rPr lang="pt-BR" dirty="0"/>
              <a:t>Contempla todas as etapas de uma transferência:</a:t>
            </a: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FD096A7-1311-79C5-6975-4EA315B865B8}"/>
              </a:ext>
            </a:extLst>
          </p:cNvPr>
          <p:cNvSpPr/>
          <p:nvPr/>
        </p:nvSpPr>
        <p:spPr>
          <a:xfrm>
            <a:off x="1406259" y="4001633"/>
            <a:ext cx="1852988" cy="16254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Cadastro Beneficiário - CAUP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18FD788-7BF1-9269-FE92-DC995422B79A}"/>
              </a:ext>
            </a:extLst>
          </p:cNvPr>
          <p:cNvSpPr/>
          <p:nvPr/>
        </p:nvSpPr>
        <p:spPr>
          <a:xfrm>
            <a:off x="3595689" y="3992581"/>
            <a:ext cx="1852988" cy="16344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Cadastro, Envio e Análise da Proposta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B7D30E4-7606-9E69-D54E-D1AC7746AB6F}"/>
              </a:ext>
            </a:extLst>
          </p:cNvPr>
          <p:cNvSpPr/>
          <p:nvPr/>
        </p:nvSpPr>
        <p:spPr>
          <a:xfrm>
            <a:off x="5696641" y="4001632"/>
            <a:ext cx="2351889" cy="16344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Solicitação e Análise de Alteração da Transferência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BEA5AB-5AB9-8977-E511-CC5EE06F2FAA}"/>
              </a:ext>
            </a:extLst>
          </p:cNvPr>
          <p:cNvSpPr/>
          <p:nvPr/>
        </p:nvSpPr>
        <p:spPr>
          <a:xfrm>
            <a:off x="8338995" y="4001632"/>
            <a:ext cx="2351888" cy="16254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Cadastro, Envio e Análise da Prestação de Contas Parcial e Final</a:t>
            </a:r>
          </a:p>
        </p:txBody>
      </p:sp>
    </p:spTree>
    <p:extLst>
      <p:ext uri="{BB962C8B-B14F-4D97-AF65-F5344CB8AC3E}">
        <p14:creationId xmlns:p14="http://schemas.microsoft.com/office/powerpoint/2010/main" val="2902291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62072-DAB9-CBEA-1953-E9C5A04E3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3E5B1-989A-16DE-53F1-1EA95D29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Transferência - Instrumentos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63A357-007D-93C4-1962-49142E80E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r>
              <a:rPr lang="pt-BR" b="1" dirty="0"/>
              <a:t>Instrumentos: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b="1" dirty="0"/>
              <a:t> - </a:t>
            </a:r>
            <a:r>
              <a:rPr lang="pt-BR" dirty="0"/>
              <a:t>Convênio (Decreto 127/11);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 - </a:t>
            </a:r>
            <a:r>
              <a:rPr lang="pt-BR" dirty="0"/>
              <a:t>Termo de Fomento e de Colaboração (Lei Federal 13.019/14 e Decreto 1.1196/2017).</a:t>
            </a:r>
          </a:p>
        </p:txBody>
      </p:sp>
    </p:spTree>
    <p:extLst>
      <p:ext uri="{BB962C8B-B14F-4D97-AF65-F5344CB8AC3E}">
        <p14:creationId xmlns:p14="http://schemas.microsoft.com/office/powerpoint/2010/main" val="2177245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646C8-1672-26C4-78B7-974D629F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Transferência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B6BBCF-844E-0300-2A23-8D7895DAD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Módulo Transferência é composto por dois ambientes: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3A28024-5C58-2EE0-7D3E-5AB8016D0D4C}"/>
              </a:ext>
            </a:extLst>
          </p:cNvPr>
          <p:cNvSpPr/>
          <p:nvPr/>
        </p:nvSpPr>
        <p:spPr>
          <a:xfrm>
            <a:off x="1013989" y="2844316"/>
            <a:ext cx="3618666" cy="16409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Concedentes</a:t>
            </a: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Acessam o módulo pela intranet (rede do Estado)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BDE0615-B07C-D315-F328-B28038656EB1}"/>
              </a:ext>
            </a:extLst>
          </p:cNvPr>
          <p:cNvSpPr/>
          <p:nvPr/>
        </p:nvSpPr>
        <p:spPr>
          <a:xfrm>
            <a:off x="7406898" y="2774864"/>
            <a:ext cx="3538741" cy="16500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Beneficiário</a:t>
            </a: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Acessam o módulo (SIGEFWEB) por meio da internet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CA1E5971-299A-9F23-AE84-5F56948DC8A0}"/>
              </a:ext>
            </a:extLst>
          </p:cNvPr>
          <p:cNvSpPr/>
          <p:nvPr/>
        </p:nvSpPr>
        <p:spPr>
          <a:xfrm>
            <a:off x="5538583" y="3129705"/>
            <a:ext cx="1114834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4387FA51-BA23-25E6-C7AB-3A8DA889370E}"/>
              </a:ext>
            </a:extLst>
          </p:cNvPr>
          <p:cNvSpPr/>
          <p:nvPr/>
        </p:nvSpPr>
        <p:spPr>
          <a:xfrm rot="5400000">
            <a:off x="5839656" y="3538113"/>
            <a:ext cx="484632" cy="111483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962A7AF-3AEC-372D-11ED-E2BB6659AF15}"/>
              </a:ext>
            </a:extLst>
          </p:cNvPr>
          <p:cNvSpPr/>
          <p:nvPr/>
        </p:nvSpPr>
        <p:spPr>
          <a:xfrm>
            <a:off x="4570043" y="4794978"/>
            <a:ext cx="3023857" cy="979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Sincronização em 10/10 min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AB270-00E0-BFCE-BA83-3237B77C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A9E360-8992-469D-AD1F-FD0C4BF9C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Prestação de Contas Parcial consiste em um conjunto de informações de Ingressos e Dispêndios, de acordo com o </a:t>
            </a:r>
            <a:r>
              <a:rPr lang="pt-BR" b="1" dirty="0"/>
              <a:t>Plano de Trabalho aprovado</a:t>
            </a:r>
            <a:r>
              <a:rPr lang="pt-BR" dirty="0"/>
              <a:t>, é formada por duas etapas: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E48E2F3-7F32-0921-BE06-14CE0AB81F98}"/>
              </a:ext>
            </a:extLst>
          </p:cNvPr>
          <p:cNvSpPr/>
          <p:nvPr/>
        </p:nvSpPr>
        <p:spPr>
          <a:xfrm>
            <a:off x="851026" y="2983462"/>
            <a:ext cx="4390929" cy="35942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Beneficiário</a:t>
            </a: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Cadastro de Comprovantes de Despesas (Nota Fiscal, Guias, </a:t>
            </a:r>
            <a:r>
              <a:rPr lang="pt-BR" sz="2000" dirty="0" err="1">
                <a:solidFill>
                  <a:schemeClr val="tx1"/>
                </a:solidFill>
              </a:rPr>
              <a:t>etc</a:t>
            </a:r>
            <a:r>
              <a:rPr lang="pt-BR" sz="2000" dirty="0">
                <a:solidFill>
                  <a:schemeClr val="tx1"/>
                </a:solidFill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Cadastro da Prestação de Contas Parcial;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Envio dessas informações via SIGEFWEB, juntamente com os documentos.</a:t>
            </a: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023243E-DEA3-6654-86BB-181419A44D4A}"/>
              </a:ext>
            </a:extLst>
          </p:cNvPr>
          <p:cNvSpPr/>
          <p:nvPr/>
        </p:nvSpPr>
        <p:spPr>
          <a:xfrm>
            <a:off x="6502400" y="3020808"/>
            <a:ext cx="4390929" cy="30148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Concedente</a:t>
            </a: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Recebimento da Prestação de Contas;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Análise da Prestação de Contas (Em Análise, Em Diligência, Em Reanálise)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8B58134-790B-B5A6-0311-B34A200C03EE}"/>
              </a:ext>
            </a:extLst>
          </p:cNvPr>
          <p:cNvSpPr/>
          <p:nvPr/>
        </p:nvSpPr>
        <p:spPr>
          <a:xfrm>
            <a:off x="6741060" y="4442325"/>
            <a:ext cx="3766242" cy="10634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97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229FA-7F29-C60C-CDA5-50615CF42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482B-408E-F06C-26E0-15F98831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B8D1E6-5C0B-2074-CF71-45009BC292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F87E4E-A002-53CC-AA45-5744B3353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96" y="1895474"/>
            <a:ext cx="9669100" cy="4034545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3687B04-74B4-C82E-6D0B-BB6631071152}"/>
              </a:ext>
            </a:extLst>
          </p:cNvPr>
          <p:cNvSpPr/>
          <p:nvPr/>
        </p:nvSpPr>
        <p:spPr>
          <a:xfrm>
            <a:off x="2181885" y="3259248"/>
            <a:ext cx="1095469" cy="23539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153AA-FB70-7F1B-1B5F-EA38DE26F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21FF-F114-0E8F-AF1C-BAC6200F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E8A33C-8271-1472-EAD6-A8D26C717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807C00-49B3-A898-B5E4-9DF6DE4DD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87" y="1651000"/>
            <a:ext cx="9723421" cy="4374427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8053AE1-3769-5769-B3C2-BD5A582108CC}"/>
              </a:ext>
            </a:extLst>
          </p:cNvPr>
          <p:cNvSpPr/>
          <p:nvPr/>
        </p:nvSpPr>
        <p:spPr>
          <a:xfrm>
            <a:off x="1892174" y="3892990"/>
            <a:ext cx="3621386" cy="2897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EB572B2-C0CB-9641-FA55-FFAEFB8C5B65}"/>
              </a:ext>
            </a:extLst>
          </p:cNvPr>
          <p:cNvSpPr/>
          <p:nvPr/>
        </p:nvSpPr>
        <p:spPr>
          <a:xfrm>
            <a:off x="2471596" y="1991762"/>
            <a:ext cx="977774" cy="2897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655876C-E88F-0C14-B996-E54EFEB81709}"/>
              </a:ext>
            </a:extLst>
          </p:cNvPr>
          <p:cNvSpPr/>
          <p:nvPr/>
        </p:nvSpPr>
        <p:spPr>
          <a:xfrm>
            <a:off x="6808206" y="1991762"/>
            <a:ext cx="977774" cy="38024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3DF158D-99C9-CFF3-68CF-9A786D88CCFA}"/>
              </a:ext>
            </a:extLst>
          </p:cNvPr>
          <p:cNvSpPr/>
          <p:nvPr/>
        </p:nvSpPr>
        <p:spPr>
          <a:xfrm>
            <a:off x="4128380" y="1991762"/>
            <a:ext cx="1255415" cy="2897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C1C9C0A-13B4-4028-D545-4E575948DA95}"/>
              </a:ext>
            </a:extLst>
          </p:cNvPr>
          <p:cNvSpPr/>
          <p:nvPr/>
        </p:nvSpPr>
        <p:spPr>
          <a:xfrm>
            <a:off x="1403287" y="2281473"/>
            <a:ext cx="977774" cy="2897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8217968-F4AC-9D88-E20D-5B39442FD587}"/>
              </a:ext>
            </a:extLst>
          </p:cNvPr>
          <p:cNvSpPr/>
          <p:nvPr/>
        </p:nvSpPr>
        <p:spPr>
          <a:xfrm>
            <a:off x="6554709" y="4065006"/>
            <a:ext cx="1865014" cy="2897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9F4E921-857C-6863-8AF3-0FFD0DA38ADA}"/>
              </a:ext>
            </a:extLst>
          </p:cNvPr>
          <p:cNvSpPr/>
          <p:nvPr/>
        </p:nvSpPr>
        <p:spPr>
          <a:xfrm>
            <a:off x="2653990" y="4917289"/>
            <a:ext cx="1962615" cy="2897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4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A485-12BE-E227-F64B-660F2D410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DDCEA-19D3-BD6B-A9D2-65777613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16A2D7-11D9-4714-ADC8-029E4E4EFF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95DE5A-28DE-EC79-0658-27BBD4FD3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0" y="1709737"/>
            <a:ext cx="10085561" cy="43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7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FBF9-D97A-95C5-39AF-4A9B6633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Módulos SIGEF – Gestão CGE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3463E4-6FD0-4B03-F03E-39545C09E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1A4C823-2A4A-35FA-0ECF-D0F04DD1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4" y="1510354"/>
            <a:ext cx="11799652" cy="4688191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8BE9E26-81EA-B9A2-B85F-BF5221ED6641}"/>
              </a:ext>
            </a:extLst>
          </p:cNvPr>
          <p:cNvSpPr/>
          <p:nvPr/>
        </p:nvSpPr>
        <p:spPr>
          <a:xfrm>
            <a:off x="10126494" y="1607698"/>
            <a:ext cx="1848255" cy="73227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CC5F58E-602C-6281-9BCA-B7C36B159E4F}"/>
              </a:ext>
            </a:extLst>
          </p:cNvPr>
          <p:cNvSpPr/>
          <p:nvPr/>
        </p:nvSpPr>
        <p:spPr>
          <a:xfrm>
            <a:off x="10126494" y="2383277"/>
            <a:ext cx="1848255" cy="64567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851E1A53-8E1E-2A80-EBA5-6241A3C9AAC6}"/>
              </a:ext>
            </a:extLst>
          </p:cNvPr>
          <p:cNvSpPr/>
          <p:nvPr/>
        </p:nvSpPr>
        <p:spPr>
          <a:xfrm>
            <a:off x="8172450" y="4676775"/>
            <a:ext cx="1847850" cy="67087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018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EEE82-C85E-09AD-EE6A-69F55DF90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A48A6-B41C-3BEF-3689-A4778AC8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857AA6-2396-B6C9-2B94-50A976168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743D8C-0D9F-EC3F-6B92-55929B054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77" y="1762124"/>
            <a:ext cx="10022186" cy="41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15006-8C2F-2379-C9C7-B483D77FB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A9A6C-6D08-5479-8E78-78889D3D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83753C-3FCD-7463-115F-5C283BB06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AA9623-C7B0-3B75-3E73-F9BD2B72E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95" y="1666875"/>
            <a:ext cx="10411485" cy="43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5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51A2C-694E-5E2D-5BC6-04733A235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582C1-AD9D-C4A3-31A5-587A64A2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9FAB80-D219-696F-65A3-3D02B2F58C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1181D9-919C-F502-FA8E-6CA3FF41D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88" y="1757362"/>
            <a:ext cx="10230416" cy="4064016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FF2F6BF-BF0F-20B9-49F6-5D277D7D20DF}"/>
              </a:ext>
            </a:extLst>
          </p:cNvPr>
          <p:cNvSpPr/>
          <p:nvPr/>
        </p:nvSpPr>
        <p:spPr>
          <a:xfrm>
            <a:off x="8211493" y="4817701"/>
            <a:ext cx="2966519" cy="39835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2F39B9D-7F3E-8A87-C740-6C4CACC897B3}"/>
              </a:ext>
            </a:extLst>
          </p:cNvPr>
          <p:cNvSpPr/>
          <p:nvPr/>
        </p:nvSpPr>
        <p:spPr>
          <a:xfrm>
            <a:off x="1013988" y="2797521"/>
            <a:ext cx="208229" cy="24444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49F65B1-7C6A-4CCD-F0A6-598975F0A90E}"/>
              </a:ext>
            </a:extLst>
          </p:cNvPr>
          <p:cNvSpPr/>
          <p:nvPr/>
        </p:nvSpPr>
        <p:spPr>
          <a:xfrm>
            <a:off x="8211493" y="5359651"/>
            <a:ext cx="1412341" cy="39835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5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99B91-F412-7DB9-382F-289E04E9D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9CAEE-F940-E5C7-1209-86E29406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A29457-843D-3007-0040-CED845D1A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FE549F0-7DFA-8F4C-AE6A-D0E9697C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1" y="1714500"/>
            <a:ext cx="9832062" cy="4106878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9F70460-283A-E726-8561-7E1281C5BBE0}"/>
              </a:ext>
            </a:extLst>
          </p:cNvPr>
          <p:cNvSpPr/>
          <p:nvPr/>
        </p:nvSpPr>
        <p:spPr>
          <a:xfrm>
            <a:off x="5965901" y="3892990"/>
            <a:ext cx="2652997" cy="26641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6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F41F8-485A-C4DE-E3AB-0F92CBDE9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1F411-1C89-B044-7A57-CE0573C7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PC Parcial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0DCD8F-5A75-63C4-4CD3-AF650FE79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0F06C3-D555-C1FB-51A8-9D3893B47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766887"/>
            <a:ext cx="10312400" cy="40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7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7A268-6464-BF54-934B-8F08BBD1A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42E27-FF49-11B0-D90A-E58911BC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28A13E-2964-71CD-D26D-3BFA9ADC89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C2DA94B-8AE6-3DB0-BBDF-5039E446C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21" y="1651000"/>
            <a:ext cx="9750582" cy="4052683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AAEE9AC-53CF-CE52-C1AF-E36C401924D7}"/>
              </a:ext>
            </a:extLst>
          </p:cNvPr>
          <p:cNvSpPr/>
          <p:nvPr/>
        </p:nvSpPr>
        <p:spPr>
          <a:xfrm>
            <a:off x="1692999" y="2263367"/>
            <a:ext cx="4472412" cy="98682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64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9BE05-5069-7556-CBE4-61B453126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0635-A50D-EE7B-888E-E32E8E95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7002E4-F952-CEE9-C5A0-ECA0C7FA8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B84E6D-E5C0-CD25-44E3-DD0755353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1" y="1785937"/>
            <a:ext cx="10153712" cy="39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7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D1075-509A-E08C-9A50-84754607E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DC689-AA6D-9BB4-9577-60664732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 Plano Trabalho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4ABB5F-7362-57DA-B1B5-217CEE13D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46B2E14-9884-9DD5-1B0D-D2652E8D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67" y="1790699"/>
            <a:ext cx="10375272" cy="42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1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8BA2D-B788-44A0-857D-AC7491F13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B0633-3417-B7A7-8554-2E674A69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31B409-937A-C26A-B0CD-84CBA8141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8EB713-32AD-A5F8-1F5D-3048CC749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1" y="1651001"/>
            <a:ext cx="10419280" cy="4374426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87CC65E-C817-26CB-2C7F-5B6EDB59966A}"/>
              </a:ext>
            </a:extLst>
          </p:cNvPr>
          <p:cNvSpPr/>
          <p:nvPr/>
        </p:nvSpPr>
        <p:spPr>
          <a:xfrm>
            <a:off x="706170" y="3304515"/>
            <a:ext cx="10212309" cy="54320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606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6799D-09B8-C239-F162-CCA89D8C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82637-9DE2-70E0-B094-9172234C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97BE37-1BBB-9648-0CD9-5EA10712E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902CF7-84F9-23AC-43A5-23845DA9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709737"/>
            <a:ext cx="10045071" cy="4202176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E3CE8C1-3649-39C5-2DFB-96396C47227C}"/>
              </a:ext>
            </a:extLst>
          </p:cNvPr>
          <p:cNvSpPr/>
          <p:nvPr/>
        </p:nvSpPr>
        <p:spPr>
          <a:xfrm>
            <a:off x="2580238" y="4454306"/>
            <a:ext cx="3041964" cy="36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8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EA504-B976-B67E-2680-FBF959937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65086-728C-0F93-9AF6-81414B7C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Módulos SIGEF – Funcionalidades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A6FE3F-D4F2-3173-C31C-1B81CB661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3651ED-08A4-3D93-786F-F9C4BA55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585657"/>
            <a:ext cx="11252200" cy="4015043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3070023-9132-7AE5-656E-55AF85A39690}"/>
              </a:ext>
            </a:extLst>
          </p:cNvPr>
          <p:cNvSpPr/>
          <p:nvPr/>
        </p:nvSpPr>
        <p:spPr>
          <a:xfrm>
            <a:off x="2162175" y="3367889"/>
            <a:ext cx="9218031" cy="118458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797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A72A7-8DBB-095F-064F-04B130A06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90B16-F035-8D34-1383-C7399385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34DA8C-F084-9457-1704-0DBC1BE0A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050FB0A-6317-F170-3AE0-CA7959B9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06" y="1700212"/>
            <a:ext cx="10235194" cy="4406900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7F32AF7-2ADB-8E97-9AE6-74C2D8C82B41}"/>
              </a:ext>
            </a:extLst>
          </p:cNvPr>
          <p:cNvSpPr/>
          <p:nvPr/>
        </p:nvSpPr>
        <p:spPr>
          <a:xfrm>
            <a:off x="6554709" y="2824681"/>
            <a:ext cx="2018923" cy="6043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AE9A4A9-2DD4-1147-66C8-1BFCDDE6901F}"/>
              </a:ext>
            </a:extLst>
          </p:cNvPr>
          <p:cNvSpPr/>
          <p:nvPr/>
        </p:nvSpPr>
        <p:spPr>
          <a:xfrm>
            <a:off x="9850170" y="5676523"/>
            <a:ext cx="932507" cy="34890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7719AC2-A4B0-F97F-5936-24BDFE00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210" y="1867418"/>
            <a:ext cx="6657975" cy="1914525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0573781-1901-F297-BDCD-6B6DD8218845}"/>
              </a:ext>
            </a:extLst>
          </p:cNvPr>
          <p:cNvSpPr/>
          <p:nvPr/>
        </p:nvSpPr>
        <p:spPr>
          <a:xfrm>
            <a:off x="7876515" y="2824680"/>
            <a:ext cx="778598" cy="38024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4905C0E-64E7-20BF-2B25-045913D08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88" y="1798102"/>
            <a:ext cx="4733925" cy="2657475"/>
          </a:xfrm>
          <a:prstGeom prst="rect">
            <a:avLst/>
          </a:prstGeom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2B5584B-60FC-B8FE-DB88-946B1BF0373D}"/>
              </a:ext>
            </a:extLst>
          </p:cNvPr>
          <p:cNvSpPr/>
          <p:nvPr/>
        </p:nvSpPr>
        <p:spPr>
          <a:xfrm>
            <a:off x="7134131" y="2498756"/>
            <a:ext cx="742384" cy="128318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ED031AC-5D5F-39F1-A00D-D7AEAC9BB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792" y="1807644"/>
            <a:ext cx="47434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67A26-656D-D89B-534C-4B5EBD2E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539D1-A926-4DA8-1CF4-AD7FA5A3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Monitoramento e Avaliação-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81EE9D2-8137-8B01-A996-16AF3889C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2AFCAEB-4768-1DE8-294F-8B6BD5B7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671637"/>
            <a:ext cx="9990749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BAAA-8B58-FB3F-B807-E759C90CD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FDCB6-8C27-9B5B-A9EC-0126C05C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Monitoramento e Avaliação-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DCC3DE3-845C-566C-E92D-37A7F2703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3F8DE42-D216-F6DB-A784-FC12841D3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79" y="1873249"/>
            <a:ext cx="10592555" cy="4152177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A73E319-3BE8-C330-C016-5CA2EF4B45F9}"/>
              </a:ext>
            </a:extLst>
          </p:cNvPr>
          <p:cNvSpPr/>
          <p:nvPr/>
        </p:nvSpPr>
        <p:spPr>
          <a:xfrm>
            <a:off x="2299580" y="3186820"/>
            <a:ext cx="316871" cy="24218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928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A3C93-0F61-86A9-D1A3-B5FCAEA4F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38951-2507-8C51-8BC1-2BD8718E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Monitoramento e Avaliação-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1C359EC-0AED-17E1-F5D7-D37ED0866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ACB8A44-F7A7-8BD4-B725-FD45C704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91" y="1738312"/>
            <a:ext cx="10076507" cy="41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69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8139C-5DDE-8EAF-DCCF-698850029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EE990-5CA1-E9C3-C7C5-621E509C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Monitoramento e Avaliação-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4B1AC33-78E9-396D-87B5-45ECC2641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45DA80-E4A1-20D1-3F51-DA4F1703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92" y="1738312"/>
            <a:ext cx="10529180" cy="40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49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A121C-08DF-DACB-E412-EDA44AE18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C69AB-2D37-C8D6-0A9B-F72DD6B8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Monitoramento e Avaliação-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41B7119-0011-9BDF-E50F-B750BBD91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F23735-5FC8-E4F0-21D1-8889E103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757362"/>
            <a:ext cx="10437388" cy="40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93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54373-310E-AEC2-C908-C6EBC910A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AD06C-687B-6A69-1B99-26A6CB89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Monitoramento e Avaliação-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5F7610B-E81B-4177-2BAF-581B9FBE4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EBDD5E-3311-54C2-92B8-6616F27D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53" y="1781175"/>
            <a:ext cx="10040294" cy="40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153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0B5EB-0EA7-C19C-AB7C-E001B619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BB0A1-6130-E9B4-B647-3FB77F44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Monitoramento e Avaliação-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CBD3585-D376-6AF3-8B38-769E356F4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F5BAA4-4880-4430-8FBF-CC55CDB3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651000"/>
            <a:ext cx="10525125" cy="45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07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8A497-8DC9-CD4C-9192-DB964D9AA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A1104-1F4D-8E7F-3458-9D8AE866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DF12F5-76B2-E303-4BA9-225C40D6B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CD159F-9F06-635F-6E03-43E396F4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72" y="1762125"/>
            <a:ext cx="10680103" cy="4004932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102E1DD-880A-80A4-9A40-64CD7321FE24}"/>
              </a:ext>
            </a:extLst>
          </p:cNvPr>
          <p:cNvSpPr/>
          <p:nvPr/>
        </p:nvSpPr>
        <p:spPr>
          <a:xfrm>
            <a:off x="841973" y="3277354"/>
            <a:ext cx="2037030" cy="25349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003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DFCA8-132B-26A5-54A2-5537DEC69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64102-CA07-78A2-A233-FBB46E66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153D9E-C549-0D09-244C-2E4A0C84E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A086878-94F3-57EC-680A-229390B8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19" y="1624012"/>
            <a:ext cx="9469925" cy="4315061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3FB1333-DC48-78AD-555E-A070C5ED35C3}"/>
              </a:ext>
            </a:extLst>
          </p:cNvPr>
          <p:cNvSpPr/>
          <p:nvPr/>
        </p:nvSpPr>
        <p:spPr>
          <a:xfrm>
            <a:off x="2589291" y="3693814"/>
            <a:ext cx="2335794" cy="26255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8B93423-EAA9-FEE8-63A1-1CB599263F88}"/>
              </a:ext>
            </a:extLst>
          </p:cNvPr>
          <p:cNvSpPr/>
          <p:nvPr/>
        </p:nvSpPr>
        <p:spPr>
          <a:xfrm>
            <a:off x="7722606" y="5558828"/>
            <a:ext cx="1674891" cy="38024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55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39AD3-E5E6-17B9-E349-3839DFD88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00BC7-3DC1-C660-69FC-71DB5E32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Módulos SIGEF – Abas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569C36-65F1-2392-AEC0-40EDDE0BE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F5B459-44D3-5FA0-80E1-6191B2662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88" y="1728786"/>
            <a:ext cx="9451818" cy="3920575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5A753B5-FC00-FA87-7667-2C1DB80AC476}"/>
              </a:ext>
            </a:extLst>
          </p:cNvPr>
          <p:cNvSpPr/>
          <p:nvPr/>
        </p:nvSpPr>
        <p:spPr>
          <a:xfrm>
            <a:off x="1403288" y="2806575"/>
            <a:ext cx="5332490" cy="28065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504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B1927-54B7-9D44-EFBF-7F3C058D1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2FB30-F52E-4402-6202-737E2800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F15CD5-D5F4-A7A6-7914-987F9E28B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923F31-B1B0-02AA-C70F-600AE9354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3" y="1614786"/>
            <a:ext cx="9687207" cy="4319823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387DAFA-DF0C-D4B1-3731-67ED088B97A9}"/>
              </a:ext>
            </a:extLst>
          </p:cNvPr>
          <p:cNvSpPr/>
          <p:nvPr/>
        </p:nvSpPr>
        <p:spPr>
          <a:xfrm>
            <a:off x="2037030" y="2969537"/>
            <a:ext cx="253497" cy="1991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699446B-7630-0505-0FAB-B91F50E37917}"/>
              </a:ext>
            </a:extLst>
          </p:cNvPr>
          <p:cNvSpPr/>
          <p:nvPr/>
        </p:nvSpPr>
        <p:spPr>
          <a:xfrm>
            <a:off x="9640432" y="2533461"/>
            <a:ext cx="860078" cy="26405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698365B-7C86-7B87-D7F2-5B6769A6BD49}"/>
              </a:ext>
            </a:extLst>
          </p:cNvPr>
          <p:cNvSpPr/>
          <p:nvPr/>
        </p:nvSpPr>
        <p:spPr>
          <a:xfrm>
            <a:off x="1020149" y="3902044"/>
            <a:ext cx="2615194" cy="27329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Automático</a:t>
            </a: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Repasse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Contrapartida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Saldo Ingressos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C9F3F53-06AE-73DF-F05A-E68ACE5D3DEC}"/>
              </a:ext>
            </a:extLst>
          </p:cNvPr>
          <p:cNvSpPr/>
          <p:nvPr/>
        </p:nvSpPr>
        <p:spPr>
          <a:xfrm>
            <a:off x="3635343" y="4054033"/>
            <a:ext cx="2436891" cy="17617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Manual</a:t>
            </a: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Rendimento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Outros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Devolução Valor glosado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AB11F-EA0C-85FD-9D4C-09CC23643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91976-4478-3739-F4E5-E5EC7FAF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7C96D-EEC9-06DB-5388-F64D98F030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979CD83-4B10-9ADA-3826-D2E32D976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651000"/>
            <a:ext cx="9438489" cy="4329349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AA4F11E-E8B4-B4D1-5EB7-0B504D603D5B}"/>
              </a:ext>
            </a:extLst>
          </p:cNvPr>
          <p:cNvSpPr/>
          <p:nvPr/>
        </p:nvSpPr>
        <p:spPr>
          <a:xfrm>
            <a:off x="2652666" y="2738673"/>
            <a:ext cx="334978" cy="26255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6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2E8B2-0DC7-0F7E-E690-6DB898306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EAF22-B5C5-8AB5-4D4B-D148CA93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368192-E93C-3513-67BA-D2D505D4F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1C61DF9-FC3B-CD2B-4854-0594A5E27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1766887"/>
            <a:ext cx="10518869" cy="42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3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BF971-14AF-786C-2429-7C43853EC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D25F6-5520-1B0D-7966-967FEEBA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83DA97-E198-4F5E-80D1-09FE4BADA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9FFF68-0002-913D-7B01-D2A54C59F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885950"/>
            <a:ext cx="9746307" cy="37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42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546CE-81A5-6C87-AB3D-301CE3C1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65D2F-A631-2BF5-AA4F-9B431C3F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23F0C1-D0A3-5A20-F4AC-24340F730A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EB437B-7AA9-406E-A672-F3C7E7FB7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1" y="1843087"/>
            <a:ext cx="9347954" cy="39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92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C0F2A-7C16-8398-44AD-04855E1AE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7C094-A0E8-16CD-C062-1FF6FA07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B93153-D22C-CC0C-6473-9B840A7391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3DF201-F68E-7302-F7AF-9D9DAE7CB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60" y="1847850"/>
            <a:ext cx="9569512" cy="39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27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7951-949F-1E57-F3DA-211E9B2B1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BDD15-4924-2413-BA00-CD6BA99F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E4A843-3C01-34EA-1815-4F261372A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823FC3F-609E-0157-691A-3CF49DAD5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651000"/>
            <a:ext cx="9438489" cy="4329349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9497A28-3C54-ADC4-3127-0E20AE60CDB3}"/>
              </a:ext>
            </a:extLst>
          </p:cNvPr>
          <p:cNvSpPr/>
          <p:nvPr/>
        </p:nvSpPr>
        <p:spPr>
          <a:xfrm>
            <a:off x="2362955" y="2738673"/>
            <a:ext cx="334978" cy="26255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065E7F6-B6AD-8CB5-4322-D5FFAFC385AF}"/>
              </a:ext>
            </a:extLst>
          </p:cNvPr>
          <p:cNvSpPr/>
          <p:nvPr/>
        </p:nvSpPr>
        <p:spPr>
          <a:xfrm>
            <a:off x="9749073" y="2534971"/>
            <a:ext cx="934016" cy="33497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4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6AB5B-09BA-8C2D-7378-3A71A6351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3530F-AEF3-5AB8-6CC1-96713186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C20169-4CBC-7F45-EC92-2C15F1CD0F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5EA071-9F65-AC9F-CC68-782F2895E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07" y="1604962"/>
            <a:ext cx="10701196" cy="442046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00B072D-3E63-7EF9-6665-1BB276C7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173" y="2047874"/>
            <a:ext cx="1963235" cy="1211373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7845DBD2-7C4D-0FB0-A670-D01C3E6BD6F1}"/>
              </a:ext>
            </a:extLst>
          </p:cNvPr>
          <p:cNvSpPr/>
          <p:nvPr/>
        </p:nvSpPr>
        <p:spPr>
          <a:xfrm>
            <a:off x="5423025" y="2015401"/>
            <a:ext cx="472147" cy="46524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70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B4C4B-D1C7-2D14-7D50-A689F19FF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5621D-71B9-C60B-07DE-F7A15130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 Prestação Contas Parcial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63BC37-0532-8FDB-E84B-84695B1F9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F40180-491C-0E11-5AF6-7ACC0C20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98" y="1604962"/>
            <a:ext cx="10348111" cy="43431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9AA1F46-1648-AAB4-23F4-D06AAE080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305" y="4338259"/>
            <a:ext cx="2273301" cy="19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75130-E209-688C-1F35-E9A0A4883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51CC-2EF9-2779-83C9-24F1C689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2F0135-6729-4927-12DB-CEA091658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pt-BR" dirty="0"/>
              <a:t>A Prestação de Contas Final é composta por informações que tem como objetivo demonstrar o pleno </a:t>
            </a:r>
            <a:r>
              <a:rPr lang="pt-BR" b="1" dirty="0"/>
              <a:t>cumprimento do objeto </a:t>
            </a:r>
            <a:r>
              <a:rPr lang="pt-BR" dirty="0"/>
              <a:t>bem como o </a:t>
            </a:r>
            <a:r>
              <a:rPr lang="pt-BR" b="1" dirty="0"/>
              <a:t>atingimento das finalidades </a:t>
            </a:r>
            <a:r>
              <a:rPr lang="pt-BR" dirty="0"/>
              <a:t>do Convênio e Termo Fomento/Colaboração.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sistema só permite analisar a Prestação de Contas Final, se todas as suas Parciais estiverem sido analisadas (regular, regular com ressalva ou irregulares).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391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85D00-4B62-F216-FFFA-83C26AFE0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DECD1-DA3B-86E5-FC35-FD14239E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Módulos SIGEF – Campos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7EFD0A-61A9-4798-9B6C-BFDC18050C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C1516ED-1157-8079-321D-6B562AA7D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145" y="1651000"/>
            <a:ext cx="10136221" cy="4492719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76FEE6C-15C1-1F6E-CE14-257D953C4DC4}"/>
              </a:ext>
            </a:extLst>
          </p:cNvPr>
          <p:cNvSpPr/>
          <p:nvPr/>
        </p:nvSpPr>
        <p:spPr>
          <a:xfrm>
            <a:off x="3703783" y="2604655"/>
            <a:ext cx="6821546" cy="303738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974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43583-42BC-9BE7-EB6A-B391BA2B7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6E875-5939-80DD-39C6-E3CDAE61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3C2D5E-E89A-1316-0CE8-81B1F8676A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DD03C0B-FC4D-7479-E523-C675CA6A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77" y="1651000"/>
            <a:ext cx="10832723" cy="4513262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AA0593E-FB27-63C0-E478-C10BF0DEB3D7}"/>
              </a:ext>
            </a:extLst>
          </p:cNvPr>
          <p:cNvSpPr/>
          <p:nvPr/>
        </p:nvSpPr>
        <p:spPr>
          <a:xfrm>
            <a:off x="5522614" y="2888055"/>
            <a:ext cx="977774" cy="43456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C671CF9-95D0-AC5A-8129-4F81B0801756}"/>
              </a:ext>
            </a:extLst>
          </p:cNvPr>
          <p:cNvSpPr/>
          <p:nvPr/>
        </p:nvSpPr>
        <p:spPr>
          <a:xfrm>
            <a:off x="2055137" y="4282289"/>
            <a:ext cx="1167897" cy="24444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2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B87F1-F43A-384C-9F1A-2C07B40AB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D9B6F-C930-2689-A162-8C6D042C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CC5F8B-30CC-9BCF-AE9C-3BC42F690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DCDC3F2-E2BF-3FE0-BA0E-E50959FC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93" y="1752599"/>
            <a:ext cx="10660707" cy="4195527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45A2C7E-F6D8-DD61-2546-2FD0195EB419}"/>
              </a:ext>
            </a:extLst>
          </p:cNvPr>
          <p:cNvSpPr/>
          <p:nvPr/>
        </p:nvSpPr>
        <p:spPr>
          <a:xfrm>
            <a:off x="1946495" y="4381877"/>
            <a:ext cx="3286408" cy="38929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4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40ABC-C8F1-A5E8-95A6-9B34DD1F7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2AC12-D2B5-D5ED-46EF-9FCCF649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213005-2C33-378E-DFC5-0E0CCAB83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06284D-96B7-C21D-6433-47AC8E328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2" y="1762124"/>
            <a:ext cx="10873212" cy="4263303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9BA6192-BFC3-7498-0E1F-182959C90AC0}"/>
              </a:ext>
            </a:extLst>
          </p:cNvPr>
          <p:cNvSpPr/>
          <p:nvPr/>
        </p:nvSpPr>
        <p:spPr>
          <a:xfrm>
            <a:off x="7423842" y="2670772"/>
            <a:ext cx="2580237" cy="5975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096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006EC-F878-499D-D756-B82BF5AF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5FBBA-549A-0809-3910-EFC35592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Questionário Acompanhamento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8BC12E2-3B73-218D-2C3F-5C0CFEBA2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Apenas para o </a:t>
            </a:r>
            <a:r>
              <a:rPr lang="pt-BR" b="1" dirty="0"/>
              <a:t>Instrumento Convênio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Analisar se a finalidade do Convênio foi atingida</a:t>
            </a:r>
          </a:p>
          <a:p>
            <a:endParaRPr lang="pt-BR" dirty="0"/>
          </a:p>
          <a:p>
            <a:r>
              <a:rPr lang="pt-BR" dirty="0"/>
              <a:t>O envio da Prestação de Contas Final está condicionado ao envio do questionário respondido;</a:t>
            </a:r>
          </a:p>
          <a:p>
            <a:endParaRPr lang="pt-BR" dirty="0"/>
          </a:p>
          <a:p>
            <a:r>
              <a:rPr lang="pt-BR" dirty="0"/>
              <a:t>Não é possível enviar o Questionário para diligência;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0860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2E275-825B-0C14-5A96-670FE0156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2F31C-1C3C-1C32-BC95-BC437E2E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Questionário Acompanhamento 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BA6F6F2-D1B4-B1AA-5717-5DE3FC4BE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610FCA2-016F-7BC4-31CB-1BAE3A18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80" y="1765426"/>
            <a:ext cx="9777743" cy="4019738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855A9B2-3C3E-E518-7FB0-C2F0EE53ED03}"/>
              </a:ext>
            </a:extLst>
          </p:cNvPr>
          <p:cNvSpPr/>
          <p:nvPr/>
        </p:nvSpPr>
        <p:spPr>
          <a:xfrm>
            <a:off x="6708618" y="2209046"/>
            <a:ext cx="2661719" cy="121995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FED5BA3-A248-819E-7FF7-90BD9862DB65}"/>
              </a:ext>
            </a:extLst>
          </p:cNvPr>
          <p:cNvSpPr/>
          <p:nvPr/>
        </p:nvSpPr>
        <p:spPr>
          <a:xfrm>
            <a:off x="4499572" y="3168713"/>
            <a:ext cx="561315" cy="19012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0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D0214-AAB7-320A-93D2-69E5E546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0B18E-8942-9C03-5D90-4993C5FE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Questionário Acompanhamento 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B2F1490-E20E-67F6-961C-BA6DD26441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AB297A-AD2C-4F43-3988-699647A3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47" y="1741534"/>
            <a:ext cx="9804903" cy="4093582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6C69207-62E8-D111-1963-A8B740206ABA}"/>
              </a:ext>
            </a:extLst>
          </p:cNvPr>
          <p:cNvSpPr/>
          <p:nvPr/>
        </p:nvSpPr>
        <p:spPr>
          <a:xfrm>
            <a:off x="2435382" y="2209046"/>
            <a:ext cx="1113576" cy="46172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11F4EF1-3650-622E-576D-164972FE213A}"/>
              </a:ext>
            </a:extLst>
          </p:cNvPr>
          <p:cNvSpPr/>
          <p:nvPr/>
        </p:nvSpPr>
        <p:spPr>
          <a:xfrm>
            <a:off x="2734148" y="3005750"/>
            <a:ext cx="669956" cy="27160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5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85D39-25BD-375F-F355-809135D0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12B9F-BC92-DED3-1F25-104E9FC8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Questionário Acompanhamento 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BC90DCD-61EC-421E-F63E-15C560F70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798781-43D6-1756-F529-0E813B64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74" y="1774480"/>
            <a:ext cx="8863343" cy="369381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08E1EED-D6CD-5758-D8F1-4C446B3A47CE}"/>
              </a:ext>
            </a:extLst>
          </p:cNvPr>
          <p:cNvSpPr/>
          <p:nvPr/>
        </p:nvSpPr>
        <p:spPr>
          <a:xfrm>
            <a:off x="2408222" y="3349782"/>
            <a:ext cx="5975287" cy="152098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66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08CD5-359E-75DC-2DBE-FC3C213C8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45B02-6CB6-6B2A-31FC-EA896121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104DE3-8362-4B29-8F66-B9885B460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ABC980-0C63-B326-C47F-87527B7F4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1" y="1651000"/>
            <a:ext cx="10380050" cy="440690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F2D508A-E918-F745-0060-5C9D48438D48}"/>
              </a:ext>
            </a:extLst>
          </p:cNvPr>
          <p:cNvSpPr/>
          <p:nvPr/>
        </p:nvSpPr>
        <p:spPr>
          <a:xfrm>
            <a:off x="1244600" y="3358835"/>
            <a:ext cx="1208889" cy="24444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42B60-D4BD-AB6E-C91D-06E342ECD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AB7AD-A42E-BAFD-E2A8-44E7BFBE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D21299-D8E8-0D30-36C9-E68D09326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D75D15-3EF2-C04A-1F1F-F3D50A688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28" y="1671637"/>
            <a:ext cx="10570172" cy="435379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6247CDC-9F0C-A23D-C3EA-952389F220ED}"/>
              </a:ext>
            </a:extLst>
          </p:cNvPr>
          <p:cNvSpPr/>
          <p:nvPr/>
        </p:nvSpPr>
        <p:spPr>
          <a:xfrm>
            <a:off x="9017251" y="5549774"/>
            <a:ext cx="950614" cy="47565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7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080A7-47DF-D580-0865-4F57F9FDA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03784-508D-AEC7-1844-71CF07ED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6951FA-F2EC-B7C5-4666-FDCD6675B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3CEB920-7DBA-9817-30ED-446BC843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74" y="1650999"/>
            <a:ext cx="10579226" cy="43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12FF7-3828-2F56-996E-345A39F5C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9369E-346D-7B42-4255-E954351A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Transferências Registro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5B44DFC-469C-C58C-997C-6EF560EF2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O Módulo Transferências Registro é utilizado somente pelos Concedentes do Recurso;</a:t>
            </a:r>
          </a:p>
          <a:p>
            <a:endParaRPr lang="pt-BR" dirty="0"/>
          </a:p>
          <a:p>
            <a:r>
              <a:rPr lang="pt-BR" dirty="0"/>
              <a:t>Contempla informações resumidas da Transferência, ou seja, não há as etapas de Proposta e de Prestação de Contas do Proponente;</a:t>
            </a:r>
          </a:p>
          <a:p>
            <a:endParaRPr lang="pt-BR" dirty="0"/>
          </a:p>
          <a:p>
            <a:r>
              <a:rPr lang="pt-BR" dirty="0"/>
              <a:t> A etapa de Prestação de Contas é realizada por meio do Módulo Situação Credor.</a:t>
            </a:r>
          </a:p>
        </p:txBody>
      </p:sp>
    </p:spTree>
    <p:extLst>
      <p:ext uri="{BB962C8B-B14F-4D97-AF65-F5344CB8AC3E}">
        <p14:creationId xmlns:p14="http://schemas.microsoft.com/office/powerpoint/2010/main" val="12977179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BA54D-8B23-5402-A9F6-60A575CF7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AB936-EDB5-9975-CC4A-3289E418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F8507F-F771-1242-FD89-63456D8D2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71074A-07AF-FD0B-C8CC-28CCF155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44" y="1752599"/>
            <a:ext cx="9949758" cy="427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422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41AD5-BAEA-EF04-00F8-CCB93C14F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2A27C-0F19-F16C-837D-C0730E8A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09DF78-C694-72EE-A4D6-DA42C38D3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93366E5-309C-EC46-6CFA-9F1197633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83" y="1776412"/>
            <a:ext cx="10320951" cy="415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485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1AA7F-6B32-2778-7A20-2260A2C17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714E0-6156-7339-7431-2B292E85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A2BA6D-FC7F-5A1B-BC92-1287701162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04D9EF-92D3-E828-2F89-78B7AC256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21" y="1771649"/>
            <a:ext cx="10674035" cy="42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78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30B7B-C792-047F-137D-0E185E068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C0D17-90D1-0AFD-6831-F7AC8E38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40901C-2120-78C2-11A0-EFF1B3243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20729F-13C3-53E6-63F7-F111A95C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86" y="1766887"/>
            <a:ext cx="10678814" cy="42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390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830E1-E22B-BE11-78ED-3AFFC8D58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C1EB6-97D5-72AF-284C-7DAEF3C7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– Prestação Contas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EF41F0-AF90-E4F8-7991-252ADC168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97D8D9-88C0-82B4-B97E-C42933611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28" y="1671637"/>
            <a:ext cx="10570172" cy="435379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5AA842D-36D7-4DE3-EEE8-7B5DB5DEBBA5}"/>
              </a:ext>
            </a:extLst>
          </p:cNvPr>
          <p:cNvSpPr/>
          <p:nvPr/>
        </p:nvSpPr>
        <p:spPr>
          <a:xfrm>
            <a:off x="2435382" y="4934139"/>
            <a:ext cx="3757188" cy="27286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EDE9891-ABE9-B701-61FF-CB88049C1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91" y="4437955"/>
            <a:ext cx="3045170" cy="17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80114-37D2-3D37-D514-0F5F27717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1970E-701E-A427-5E36-86525943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Módulo Transferências – Situações Irregulares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958E06E-1933-5180-D30D-5AA93C99D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999" y="1651000"/>
            <a:ext cx="10862901" cy="10182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</a:rPr>
              <a:t>Irregular Sem Comprovação: </a:t>
            </a:r>
            <a:r>
              <a:rPr lang="pt-BR" sz="2000" dirty="0">
                <a:solidFill>
                  <a:schemeClr val="tx1"/>
                </a:solidFill>
              </a:rPr>
              <a:t>indica que a PC não foi apresentada, ou seja, está omissa, ou nos casos em que a PC foi apresentada não há elementos comprobatórios da realização de despesas e/ou do cumprimento do objeto.</a:t>
            </a:r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D824B8FF-7E13-8535-5CFB-63100F1BF4F3}"/>
              </a:ext>
            </a:extLst>
          </p:cNvPr>
          <p:cNvSpPr txBox="1">
            <a:spLocks/>
          </p:cNvSpPr>
          <p:nvPr/>
        </p:nvSpPr>
        <p:spPr>
          <a:xfrm>
            <a:off x="634997" y="4965494"/>
            <a:ext cx="10862900" cy="865863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chemeClr val="tx1"/>
                </a:solidFill>
              </a:rPr>
              <a:t>Irregular Pagamentos Indevido: </a:t>
            </a:r>
            <a:r>
              <a:rPr lang="pt-BR" sz="2000" dirty="0">
                <a:solidFill>
                  <a:schemeClr val="tx1"/>
                </a:solidFill>
              </a:rPr>
              <a:t>indica que a PC contém despesas não autorizadas e /ou irregulares que geraram dano ao erário.</a:t>
            </a:r>
          </a:p>
        </p:txBody>
      </p:sp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2E074A07-A6E5-3DBF-375F-CFE91913D189}"/>
              </a:ext>
            </a:extLst>
          </p:cNvPr>
          <p:cNvSpPr txBox="1">
            <a:spLocks/>
          </p:cNvSpPr>
          <p:nvPr/>
        </p:nvSpPr>
        <p:spPr>
          <a:xfrm>
            <a:off x="634999" y="2824428"/>
            <a:ext cx="10862899" cy="865863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tx1"/>
                </a:solidFill>
              </a:rPr>
              <a:t>Irregular Saldo Não Recolhido: </a:t>
            </a:r>
            <a:r>
              <a:rPr lang="pt-BR" sz="2000" dirty="0">
                <a:solidFill>
                  <a:schemeClr val="tx1"/>
                </a:solidFill>
              </a:rPr>
              <a:t>indica que não houve recolhimento do saldo do repasse devido ao concedente e/ou ao proponente.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90194D4C-D043-7F03-3C15-7C42BFD0EA27}"/>
              </a:ext>
            </a:extLst>
          </p:cNvPr>
          <p:cNvSpPr txBox="1">
            <a:spLocks/>
          </p:cNvSpPr>
          <p:nvPr/>
        </p:nvSpPr>
        <p:spPr>
          <a:xfrm>
            <a:off x="634999" y="3845456"/>
            <a:ext cx="10862898" cy="865863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chemeClr val="tx1"/>
                </a:solidFill>
              </a:rPr>
              <a:t>Irregular Desvio Finalidade: </a:t>
            </a:r>
            <a:r>
              <a:rPr lang="pt-BR" sz="2000" dirty="0">
                <a:solidFill>
                  <a:schemeClr val="tx1"/>
                </a:solidFill>
              </a:rPr>
              <a:t>indica que os recursos não foram aplicados na finalidade pactuada ou a finalidade não foi atingida.</a:t>
            </a:r>
          </a:p>
        </p:txBody>
      </p:sp>
    </p:spTree>
    <p:extLst>
      <p:ext uri="{BB962C8B-B14F-4D97-AF65-F5344CB8AC3E}">
        <p14:creationId xmlns:p14="http://schemas.microsoft.com/office/powerpoint/2010/main" val="27899074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BC000-EA09-258D-0816-69EC63681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3529B-372B-1C8A-1BCA-9CD0C59C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Acompanhar Prazo Prestação de Contas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51E0786-8491-598A-9427-059F9EF7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94" y="1604961"/>
            <a:ext cx="10185721" cy="4420465"/>
          </a:xfrm>
          <a:prstGeom prst="rect">
            <a:avLst/>
          </a:prstGeom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715D667C-B78B-6EB4-E1A3-99D59FEDCBB4}"/>
              </a:ext>
            </a:extLst>
          </p:cNvPr>
          <p:cNvSpPr/>
          <p:nvPr/>
        </p:nvSpPr>
        <p:spPr>
          <a:xfrm>
            <a:off x="3159889" y="2789499"/>
            <a:ext cx="3113589" cy="25464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F48DE602-37FA-9679-F7B3-DF51B70B76DC}"/>
              </a:ext>
            </a:extLst>
          </p:cNvPr>
          <p:cNvSpPr/>
          <p:nvPr/>
        </p:nvSpPr>
        <p:spPr>
          <a:xfrm>
            <a:off x="3900668" y="3150502"/>
            <a:ext cx="1828800" cy="27849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0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963C6-7074-E8C7-6637-E0647230D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61165-FF4E-0F58-E43E-6E58995A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Possíveis Erros Prestação Contas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CBF50DD-05A8-866B-13F7-5D3E6E2E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13" y="1647730"/>
            <a:ext cx="9524245" cy="45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783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631C0-F69F-5DF9-F584-0B513061E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C356A-E8F4-44C0-D0E1-5223F8B7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Possíveis Erros Prestação Contas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E535F4-E774-FA27-E9FE-FC1B03532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53" y="1423262"/>
            <a:ext cx="7704499" cy="487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6886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13E79-7503-1AE1-1EA6-4577EEC86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398AD-8801-D656-AB23-CF615598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Prestação de Contas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2C053712-A424-C0C8-05C1-EFF07DBED5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000" y="1651000"/>
            <a:ext cx="11125200" cy="4406900"/>
          </a:xfrm>
        </p:spPr>
        <p:txBody>
          <a:bodyPr/>
          <a:lstStyle/>
          <a:p>
            <a:endParaRPr lang="pt-BR" sz="3600" dirty="0"/>
          </a:p>
          <a:p>
            <a:pPr marL="0" indent="0" algn="ctr">
              <a:buNone/>
            </a:pPr>
            <a:r>
              <a:rPr lang="pt-BR" b="1" dirty="0"/>
              <a:t>Obrigado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Equipe GERAN/SCTRANSFERÊNCIAS</a:t>
            </a:r>
          </a:p>
        </p:txBody>
      </p:sp>
    </p:spTree>
    <p:extLst>
      <p:ext uri="{BB962C8B-B14F-4D97-AF65-F5344CB8AC3E}">
        <p14:creationId xmlns:p14="http://schemas.microsoft.com/office/powerpoint/2010/main" val="22798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2BA04-91C9-FC76-8048-21BE7BEB6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1C395-FF95-8D65-7AC2-A1922660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Transferências Registro - Instrumento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DE3C91C-D5C9-B826-AF50-F5F333DDF2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Termo de Colaboração (inciso II, par. 1º art. 8º Lei 13.334/2005) Instrumento 57 SIGEF.</a:t>
            </a:r>
          </a:p>
          <a:p>
            <a:endParaRPr lang="pt-BR" dirty="0"/>
          </a:p>
          <a:p>
            <a:r>
              <a:rPr lang="pt-BR" dirty="0"/>
              <a:t>Específico para a Fundação Catarinense de Educação Especial -  FCEE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62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2BD0A-669F-9ACC-EB92-3CA39D5D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14245-F133-AE72-EFBB-D0C3A0EB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Transferências Registro - Funcionalidade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5E9311C-8BD9-2C16-24BC-639656492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BDBBDC0-56D1-8E88-661B-5987046D1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07" y="1722090"/>
            <a:ext cx="10022186" cy="4108342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EDA2237-5A85-9355-79C2-09BE83DC7121}"/>
              </a:ext>
            </a:extLst>
          </p:cNvPr>
          <p:cNvSpPr/>
          <p:nvPr/>
        </p:nvSpPr>
        <p:spPr>
          <a:xfrm>
            <a:off x="2353901" y="3304515"/>
            <a:ext cx="905347" cy="21728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2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3749F37B2AB84F9C231310C83A5560" ma:contentTypeVersion="12" ma:contentTypeDescription="Create a new document." ma:contentTypeScope="" ma:versionID="861575b6ce0ba2f9024d5057cc80d448">
  <xsd:schema xmlns:xsd="http://www.w3.org/2001/XMLSchema" xmlns:xs="http://www.w3.org/2001/XMLSchema" xmlns:p="http://schemas.microsoft.com/office/2006/metadata/properties" xmlns:ns3="4587ffc1-31a6-447b-a9e7-9f34af7c3035" targetNamespace="http://schemas.microsoft.com/office/2006/metadata/properties" ma:root="true" ma:fieldsID="7c636d36d1e601bdf91a880a8cdda206" ns3:_="">
    <xsd:import namespace="4587ffc1-31a6-447b-a9e7-9f34af7c3035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7ffc1-31a6-447b-a9e7-9f34af7c3035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87ffc1-31a6-447b-a9e7-9f34af7c3035" xsi:nil="true"/>
  </documentManagement>
</p:properties>
</file>

<file path=customXml/itemProps1.xml><?xml version="1.0" encoding="utf-8"?>
<ds:datastoreItem xmlns:ds="http://schemas.openxmlformats.org/officeDocument/2006/customXml" ds:itemID="{30FC55C8-5DFA-49E5-95E9-E5AD17681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87ffc1-31a6-447b-a9e7-9f34af7c3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A21E30-A8C7-4BB5-98C8-4776F335EE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FCD94-EAFE-4884-BF7F-4E41E040F0C1}">
  <ds:schemaRefs>
    <ds:schemaRef ds:uri="http://purl.org/dc/dcmitype/"/>
    <ds:schemaRef ds:uri="http://purl.org/dc/elements/1.1/"/>
    <ds:schemaRef ds:uri="4587ffc1-31a6-447b-a9e7-9f34af7c3035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1022</Words>
  <Application>Microsoft Office PowerPoint</Application>
  <PresentationFormat>Widescreen</PresentationFormat>
  <Paragraphs>191</Paragraphs>
  <Slides>79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4" baseType="lpstr">
      <vt:lpstr>Aptos</vt:lpstr>
      <vt:lpstr>Arial</vt:lpstr>
      <vt:lpstr>Century Gothic</vt:lpstr>
      <vt:lpstr>Wingdings</vt:lpstr>
      <vt:lpstr>Tema do Office</vt:lpstr>
      <vt:lpstr>Apresentação Sistema Prestação de Contas</vt:lpstr>
      <vt:lpstr>Módulos SIGEF – Gestão CGE</vt:lpstr>
      <vt:lpstr>Módulos SIGEF – Gestão CGE</vt:lpstr>
      <vt:lpstr>Módulos SIGEF – Funcionalidades</vt:lpstr>
      <vt:lpstr>Módulos SIGEF – Abas</vt:lpstr>
      <vt:lpstr>Módulos SIGEF – Campos</vt:lpstr>
      <vt:lpstr>Módulo Transferências Registro</vt:lpstr>
      <vt:lpstr>Módulo Transferências Registro - Instrumento</vt:lpstr>
      <vt:lpstr>Módulo Transferências Registro - Funcionalidade</vt:lpstr>
      <vt:lpstr>Módulo Transferências Registro - Abas</vt:lpstr>
      <vt:lpstr>Módulo Transferências Registro - Abas</vt:lpstr>
      <vt:lpstr>Módulo Transferências Registro - Abas</vt:lpstr>
      <vt:lpstr>Módulo Transferências Registro - Abas</vt:lpstr>
      <vt:lpstr>Módulo Situação Credor</vt:lpstr>
      <vt:lpstr>Módulo Situação Credor - Consultar</vt:lpstr>
      <vt:lpstr>Módulo Situação Credor - Consultar</vt:lpstr>
      <vt:lpstr>Módulo Situação Credor - Consultar</vt:lpstr>
      <vt:lpstr>Módulo Situação Credor – Realizar Análise</vt:lpstr>
      <vt:lpstr>Módulo Situação Credor – Realizar Análise</vt:lpstr>
      <vt:lpstr>Módulo Situação Credor – Realizar Análise</vt:lpstr>
      <vt:lpstr>Módulo Situação Credor – Realizar Análise</vt:lpstr>
      <vt:lpstr>Módulo Situação Credor - Situações</vt:lpstr>
      <vt:lpstr>Módulo Transferência </vt:lpstr>
      <vt:lpstr>Módulo Transferência - Instrumentos </vt:lpstr>
      <vt:lpstr>Módulo Transferência </vt:lpstr>
      <vt:lpstr>Módulo Transferências – Prestação Contas Parcial</vt:lpstr>
      <vt:lpstr>Módulo Transferências – Plano Trabalho</vt:lpstr>
      <vt:lpstr>Módulo Transferências – Plano Trabalho</vt:lpstr>
      <vt:lpstr>Módulo Transferências – Plano Trabalho</vt:lpstr>
      <vt:lpstr>Módulo Transferências – Plano Trabalho</vt:lpstr>
      <vt:lpstr>Módulo Transferências – Plano Trabalho</vt:lpstr>
      <vt:lpstr>Módulo Transferências – Plano Trabalho</vt:lpstr>
      <vt:lpstr>Módulo Transferências – Plano Trabalho</vt:lpstr>
      <vt:lpstr>Módulo Transferências – PC Parcial Plano Trabalho</vt:lpstr>
      <vt:lpstr>Módulo Transferências – Plano Trabalho</vt:lpstr>
      <vt:lpstr>Módulo Transferências – Plano Trabalho</vt:lpstr>
      <vt:lpstr>Módulo Transferências –  Plano Trabalho</vt:lpstr>
      <vt:lpstr>Módulo Transferências –  Prestação Contas Parcial</vt:lpstr>
      <vt:lpstr>Módulo Transferências –  Prestação Contas Parcial</vt:lpstr>
      <vt:lpstr>Módulo Transferências –  Prestação Contas Parcial</vt:lpstr>
      <vt:lpstr>Monitoramento e Avaliação- Funcionalidade</vt:lpstr>
      <vt:lpstr>Monitoramento e Avaliação- Funcionalidade</vt:lpstr>
      <vt:lpstr>Monitoramento e Avaliação- Funcionalidade</vt:lpstr>
      <vt:lpstr>Monitoramento e Avaliação- Funcionalidade</vt:lpstr>
      <vt:lpstr>Monitoramento e Avaliação- Funcionalidade</vt:lpstr>
      <vt:lpstr>Monitoramento e Avaliação- Funcionalidade</vt:lpstr>
      <vt:lpstr>Monitoramento e Avaliação- Funcionalidade</vt:lpstr>
      <vt:lpstr>Módulo Transferências –  Prestação Contas Parcial</vt:lpstr>
      <vt:lpstr>Módulo Transferências –  Prestação Contas Parcial</vt:lpstr>
      <vt:lpstr>Módulo Transferências –  Prestação Contas Parcial</vt:lpstr>
      <vt:lpstr>Módulo Transferências –  Prestação Contas Parcial</vt:lpstr>
      <vt:lpstr>Módulo Transferências –  Prestação Contas Parcial</vt:lpstr>
      <vt:lpstr>Módulo Transferências –  Prestação Contas Parcial</vt:lpstr>
      <vt:lpstr>Módulo Transferências –  Prestação Contas Parcial</vt:lpstr>
      <vt:lpstr>Módulo Transferências –  Prestação Contas Parcial</vt:lpstr>
      <vt:lpstr>Módulo Transferências –  Prestação Contas Parcial</vt:lpstr>
      <vt:lpstr>Módulo Transferências –  Prestação Contas Parcial</vt:lpstr>
      <vt:lpstr>Módulo Transferências –  Prestação Contas Parcial</vt:lpstr>
      <vt:lpstr>Módulo Transferências – Prestação Contas Final</vt:lpstr>
      <vt:lpstr>Módulo Transferências – Prestação Contas Final</vt:lpstr>
      <vt:lpstr>Módulo Transferências – Prestação Contas Final</vt:lpstr>
      <vt:lpstr>Módulo Transferências – Prestação Contas Final</vt:lpstr>
      <vt:lpstr>Questionário Acompanhamento </vt:lpstr>
      <vt:lpstr>Questionário Acompanhamento - Funcionalidade</vt:lpstr>
      <vt:lpstr>Questionário Acompanhamento - Funcionalidade</vt:lpstr>
      <vt:lpstr>Questionário Acompanhamento - Funcionalidade</vt:lpstr>
      <vt:lpstr>Módulo Transferências – Prestação Contas Final</vt:lpstr>
      <vt:lpstr>Módulo Transferências – Prestação Contas Final</vt:lpstr>
      <vt:lpstr>Módulo Transferências – Prestação Contas Final</vt:lpstr>
      <vt:lpstr>Módulo Transferências – Prestação Contas Final</vt:lpstr>
      <vt:lpstr>Módulo Transferências – Prestação Contas Final</vt:lpstr>
      <vt:lpstr>Módulo Transferências – Prestação Contas Final</vt:lpstr>
      <vt:lpstr>Módulo Transferências – Prestação Contas Final</vt:lpstr>
      <vt:lpstr>Módulo Transferências – Prestação Contas Final</vt:lpstr>
      <vt:lpstr>Módulo Transferências – Situações Irregulares</vt:lpstr>
      <vt:lpstr>Acompanhar Prazo Prestação de Contas</vt:lpstr>
      <vt:lpstr>Possíveis Erros Prestação Contas </vt:lpstr>
      <vt:lpstr>Possíveis Erros Prestação Contas </vt:lpstr>
      <vt:lpstr>Prestação de Contas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Claudio Dubina Neto</dc:creator>
  <cp:lastModifiedBy>Edson Fernandes Santos Junior</cp:lastModifiedBy>
  <cp:revision>22</cp:revision>
  <dcterms:created xsi:type="dcterms:W3CDTF">2025-05-13T16:12:44Z</dcterms:created>
  <dcterms:modified xsi:type="dcterms:W3CDTF">2025-07-08T12:50:27Z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0x010100073749F37B2AB84F9C231310C83A5560</vt:lpwstr>
  </property>
</Properties>
</file>