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1" r:id="rId3"/>
    <p:sldId id="283" r:id="rId4"/>
    <p:sldId id="335" r:id="rId5"/>
    <p:sldId id="359" r:id="rId6"/>
    <p:sldId id="363" r:id="rId7"/>
    <p:sldId id="375" r:id="rId8"/>
    <p:sldId id="362" r:id="rId9"/>
    <p:sldId id="364" r:id="rId10"/>
    <p:sldId id="360" r:id="rId11"/>
    <p:sldId id="366" r:id="rId12"/>
    <p:sldId id="369" r:id="rId13"/>
    <p:sldId id="370" r:id="rId14"/>
    <p:sldId id="376" r:id="rId15"/>
    <p:sldId id="377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9" userDrawn="1">
          <p15:clr>
            <a:srgbClr val="A4A3A4"/>
          </p15:clr>
        </p15:guide>
        <p15:guide id="2" orient="horz" pos="3861" userDrawn="1">
          <p15:clr>
            <a:srgbClr val="A4A3A4"/>
          </p15:clr>
        </p15:guide>
        <p15:guide id="3" pos="461" userDrawn="1">
          <p15:clr>
            <a:srgbClr val="A4A3A4"/>
          </p15:clr>
        </p15:guide>
        <p15:guide id="4" pos="7242" userDrawn="1">
          <p15:clr>
            <a:srgbClr val="A4A3A4"/>
          </p15:clr>
        </p15:guide>
        <p15:guide id="5" pos="914" userDrawn="1">
          <p15:clr>
            <a:srgbClr val="A4A3A4"/>
          </p15:clr>
        </p15:guide>
        <p15:guide id="7" pos="2842" userDrawn="1">
          <p15:clr>
            <a:srgbClr val="A4A3A4"/>
          </p15:clr>
        </p15:guide>
        <p15:guide id="8" pos="982" userDrawn="1">
          <p15:clr>
            <a:srgbClr val="A4A3A4"/>
          </p15:clr>
        </p15:guide>
        <p15:guide id="9" pos="4067" userDrawn="1">
          <p15:clr>
            <a:srgbClr val="A4A3A4"/>
          </p15:clr>
        </p15:guide>
        <p15:guide id="14" orient="horz" pos="3407" userDrawn="1">
          <p15:clr>
            <a:srgbClr val="A4A3A4"/>
          </p15:clr>
        </p15:guide>
        <p15:guide id="15" pos="6766" userDrawn="1">
          <p15:clr>
            <a:srgbClr val="A4A3A4"/>
          </p15:clr>
        </p15:guide>
        <p15:guide id="17" pos="4271" userDrawn="1">
          <p15:clr>
            <a:srgbClr val="A4A3A4"/>
          </p15:clr>
        </p15:guide>
        <p15:guide id="19" pos="5428" userDrawn="1">
          <p15:clr>
            <a:srgbClr val="A4A3A4"/>
          </p15:clr>
        </p15:guide>
        <p15:guide id="21" orient="horz" pos="2954" userDrawn="1">
          <p15:clr>
            <a:srgbClr val="A4A3A4"/>
          </p15:clr>
        </p15:guide>
        <p15:guide id="23" orient="horz" pos="3181" userDrawn="1">
          <p15:clr>
            <a:srgbClr val="A4A3A4"/>
          </p15:clr>
        </p15:guide>
        <p15:guide id="24" pos="39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456D"/>
    <a:srgbClr val="415881"/>
    <a:srgbClr val="546E9A"/>
    <a:srgbClr val="6986B8"/>
    <a:srgbClr val="ECECEC"/>
    <a:srgbClr val="FF0000"/>
    <a:srgbClr val="2135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66"/>
      </p:cViewPr>
      <p:guideLst>
        <p:guide orient="horz" pos="459"/>
        <p:guide orient="horz" pos="3861"/>
        <p:guide pos="461"/>
        <p:guide pos="7242"/>
        <p:guide pos="914"/>
        <p:guide pos="2842"/>
        <p:guide pos="982"/>
        <p:guide pos="4067"/>
        <p:guide orient="horz" pos="3407"/>
        <p:guide pos="6766"/>
        <p:guide pos="4271"/>
        <p:guide pos="5428"/>
        <p:guide orient="horz" pos="2954"/>
        <p:guide orient="horz" pos="3181"/>
        <p:guide pos="39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706DAA-262D-4257-9C01-3FA1927851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C73B12F-B03E-4F80-BA73-5AD4D527EC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B08E902-4BC3-41C6-BDA7-7F2166E09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6163-2E70-4452-9396-8CE20CB45219}" type="datetimeFigureOut">
              <a:rPr lang="pt-BR" smtClean="0"/>
              <a:t>29/04/2022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CB3139-1C10-419A-B8AC-2CE0FD10E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C1B914-9F56-4F76-B44D-18A7801F1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EE1D-E637-4841-81BE-012EDDF5BD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7639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984FD5-E029-4524-ACCD-039E43061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09EFFD0-0B30-4620-8A21-7FE5656AC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C222AE9-F922-41AB-A715-3CCB6F7BCE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6163-2E70-4452-9396-8CE20CB45219}" type="datetimeFigureOut">
              <a:rPr lang="pt-BR" smtClean="0"/>
              <a:t>29/04/2022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510F55-3E9C-4353-A7A5-C7DB2BAA7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F2B9B09-21E5-4F25-A214-595CD9B17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EE1D-E637-4841-81BE-012EDDF5BD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812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5CB027C-D1DA-4D48-8311-E99B3EA063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91B8D1B-A78A-4C69-A46F-65E4DEAC1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54E9CB2-44C2-4865-B8F3-E4B2BDA30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6163-2E70-4452-9396-8CE20CB45219}" type="datetimeFigureOut">
              <a:rPr lang="pt-BR" smtClean="0"/>
              <a:t>29/04/2022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AFB81C-3CA4-4492-B11B-D2D7C15EA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6890683-97DF-4840-A041-56F4B3DA2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EE1D-E637-4841-81BE-012EDDF5BD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5856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6F52EB-975D-40EC-83F2-C2FBD0A64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57338EF-A286-48E9-BBE9-371CC90D6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EA7821-4D5E-4E96-88FF-1B561BF0C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6163-2E70-4452-9396-8CE20CB45219}" type="datetimeFigureOut">
              <a:rPr lang="pt-BR" smtClean="0"/>
              <a:t>29/04/2022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ECAC333-0782-46A9-9791-F2187F96E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54C96BC-BBCF-4EF3-B6FE-4719FB912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EE1D-E637-4841-81BE-012EDDF5BD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0793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3E501D-53E5-4967-9974-B14518544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ACA26FB-1E15-46C4-94D9-3AEBF85EC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07DA55-6BF4-4D16-8D23-E45BFC5F4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6163-2E70-4452-9396-8CE20CB45219}" type="datetimeFigureOut">
              <a:rPr lang="pt-BR" smtClean="0"/>
              <a:t>29/04/2022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61A6DE2-FCAC-47D9-983B-2D016DEE1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D88629A-4B2A-43B6-A1A7-EAB340522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EE1D-E637-4841-81BE-012EDDF5BD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2609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7EBBC7-A381-4042-89AB-2A992CEA9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31120E-97D9-4211-82F5-6D039D902D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639D23D-B4FA-4F7A-B0FD-12E31FE7CB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38BE549-925D-42C0-A205-D2EF1047E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6163-2E70-4452-9396-8CE20CB45219}" type="datetimeFigureOut">
              <a:rPr lang="pt-BR" smtClean="0"/>
              <a:t>29/04/2022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4926123-5371-490B-AF86-3E2A70E08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A91B10A-FE52-4315-ACFD-6B7FDAE97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EE1D-E637-4841-81BE-012EDDF5BD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930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CC85DF-C795-4628-8EF7-0E16450DD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8F20C15-72C6-43B4-9870-52BFFEDE2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2C22322-2EEA-4936-A0F4-8464AA442C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79BFCE7-C5E7-45C6-A7A6-BB8A6BBBA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16ED0FAB-82C8-4046-8198-45748628DA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25D8E5BA-14B5-4228-B521-56584158E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6163-2E70-4452-9396-8CE20CB45219}" type="datetimeFigureOut">
              <a:rPr lang="pt-BR" smtClean="0"/>
              <a:t>29/04/2022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B7A62-3788-4CE2-9FA7-4E9108C57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7CE3D02-586B-416A-95BB-1E7E27CB4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EE1D-E637-4841-81BE-012EDDF5BD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2798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03FB89-EE71-4481-926B-94543B77C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95557B9-7E33-4845-A94B-5D8EA9BCB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6163-2E70-4452-9396-8CE20CB45219}" type="datetimeFigureOut">
              <a:rPr lang="pt-BR" smtClean="0"/>
              <a:t>29/04/2022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2767FFE-A5EA-4F83-BC1C-EB655C73C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04F8B6B-2E77-4662-8BD7-2C381011B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EE1D-E637-4841-81BE-012EDDF5BD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1376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EBE12A1-DE01-44B9-A637-DB5C44A39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6163-2E70-4452-9396-8CE20CB45219}" type="datetimeFigureOut">
              <a:rPr lang="pt-BR" smtClean="0"/>
              <a:t>29/04/2022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506469D-66AD-41B5-85A5-1EE4AFDA1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419A971-D622-4066-A640-BAD324FD1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EE1D-E637-4841-81BE-012EDDF5BD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3171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DD4DBC-45E0-478D-96B7-39BE15BB3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077917-32B2-4CC3-8390-948A458B8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55D707E-6F78-49A5-A993-05E3BDFAC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81B83B5-E5FF-4767-8E11-B7BDB847F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6163-2E70-4452-9396-8CE20CB45219}" type="datetimeFigureOut">
              <a:rPr lang="pt-BR" smtClean="0"/>
              <a:t>29/04/2022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B5559E9-EF9F-4FD2-9013-1C5B96663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4000779-F2DD-4BA7-8B23-3F5141849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EE1D-E637-4841-81BE-012EDDF5BD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7252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0C5BF4-97DA-4D48-9197-325271D76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1E232D0-BD47-45F4-B43C-A10D43E2EC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14A9A2B-CB48-405E-AFBC-6B8379ACA5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9BB722B-A2E4-45B4-94CB-72ED2AACD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66163-2E70-4452-9396-8CE20CB45219}" type="datetimeFigureOut">
              <a:rPr lang="pt-BR" smtClean="0"/>
              <a:t>29/04/2022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1A6B438-3DB3-489B-B379-79EC7BC5C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54F81D6-5AB3-4EF0-B79A-47F8FB5A8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0EE1D-E637-4841-81BE-012EDDF5BD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5503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12A8018-9845-445A-8B2E-CAF43C47B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B4F1D80-8CCC-40D8-B394-BAEB46361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CF016C4-0F31-4D95-BFA5-6CBAC8BAA4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66163-2E70-4452-9396-8CE20CB45219}" type="datetimeFigureOut">
              <a:rPr lang="pt-BR" smtClean="0"/>
              <a:t>29/04/2022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DA25D55-63F1-43F7-B4FE-B879C0EEB4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7056B33-6203-42F4-9169-B4FBCDFF69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0EE1D-E637-4841-81BE-012EDDF5BDD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348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ixaDeTexto 12">
            <a:extLst>
              <a:ext uri="{FF2B5EF4-FFF2-40B4-BE49-F238E27FC236}">
                <a16:creationId xmlns:a16="http://schemas.microsoft.com/office/drawing/2014/main" id="{BCC73887-97B5-4B17-A9A8-C5EBAD97FA5B}"/>
              </a:ext>
            </a:extLst>
          </p:cNvPr>
          <p:cNvSpPr txBox="1"/>
          <p:nvPr/>
        </p:nvSpPr>
        <p:spPr>
          <a:xfrm>
            <a:off x="773234" y="1718304"/>
            <a:ext cx="10613803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6000" dirty="0">
                <a:solidFill>
                  <a:srgbClr val="6986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SIGEF&amp; </a:t>
            </a:r>
            <a:r>
              <a:rPr lang="pt-BR" sz="6000" dirty="0" err="1">
                <a:solidFill>
                  <a:srgbClr val="6986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endParaRPr lang="pt-BR" sz="6000" dirty="0">
              <a:solidFill>
                <a:srgbClr val="6986B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5000" dirty="0">
                <a:solidFill>
                  <a:srgbClr val="2F45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Acompanhamento</a:t>
            </a:r>
          </a:p>
        </p:txBody>
      </p:sp>
      <p:sp>
        <p:nvSpPr>
          <p:cNvPr id="18" name="Retângulo 17">
            <a:extLst>
              <a:ext uri="{FF2B5EF4-FFF2-40B4-BE49-F238E27FC236}">
                <a16:creationId xmlns:a16="http://schemas.microsoft.com/office/drawing/2014/main" id="{6B3F8D50-BB90-4CFF-AFF2-1302219FD545}"/>
              </a:ext>
            </a:extLst>
          </p:cNvPr>
          <p:cNvSpPr/>
          <p:nvPr/>
        </p:nvSpPr>
        <p:spPr>
          <a:xfrm>
            <a:off x="1" y="5408613"/>
            <a:ext cx="12191999" cy="1449387"/>
          </a:xfrm>
          <a:prstGeom prst="rect">
            <a:avLst/>
          </a:prstGeom>
          <a:solidFill>
            <a:srgbClr val="2F45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3695B1C6-0F41-468F-8C82-75036D1C4EE7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503983" y="5734881"/>
            <a:ext cx="1438429" cy="796849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1691347-93B9-4FF1-AF7D-8CCB98A0AE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3786" y="5213686"/>
            <a:ext cx="3675076" cy="1839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665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43A95891-C7A5-4A04-8553-E856F15E39DE}"/>
              </a:ext>
            </a:extLst>
          </p:cNvPr>
          <p:cNvSpPr/>
          <p:nvPr/>
        </p:nvSpPr>
        <p:spPr>
          <a:xfrm>
            <a:off x="1" y="6138000"/>
            <a:ext cx="12191999" cy="720000"/>
          </a:xfrm>
          <a:prstGeom prst="rect">
            <a:avLst/>
          </a:prstGeom>
          <a:solidFill>
            <a:srgbClr val="2F45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rgbClr val="2F456D"/>
              </a:solidFill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CC179C32-EFE0-4C17-8829-0E30DC0CCE6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807756" y="6307179"/>
            <a:ext cx="688919" cy="38164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8F253C5-8D75-4FF5-8689-77E3A7BAC21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568" y="5991574"/>
            <a:ext cx="2023830" cy="1012851"/>
          </a:xfrm>
          <a:prstGeom prst="rect">
            <a:avLst/>
          </a:prstGeom>
        </p:spPr>
      </p:pic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D27D6E6-4899-49A1-AFA0-9CD687206CA6}"/>
              </a:ext>
            </a:extLst>
          </p:cNvPr>
          <p:cNvSpPr/>
          <p:nvPr/>
        </p:nvSpPr>
        <p:spPr>
          <a:xfrm>
            <a:off x="4358460" y="205274"/>
            <a:ext cx="3264649" cy="678969"/>
          </a:xfrm>
          <a:prstGeom prst="roundRect">
            <a:avLst/>
          </a:prstGeom>
          <a:solidFill>
            <a:srgbClr val="546E9A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TRANSFERÊNCIA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31C86ED1-AD3F-4EC1-979B-A78CAEC21A58}"/>
              </a:ext>
            </a:extLst>
          </p:cNvPr>
          <p:cNvSpPr txBox="1"/>
          <p:nvPr/>
        </p:nvSpPr>
        <p:spPr>
          <a:xfrm>
            <a:off x="546359" y="6329318"/>
            <a:ext cx="4869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SIGEF &amp; </a:t>
            </a:r>
            <a:r>
              <a:rPr lang="pt-B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F7C788E-A75C-4397-8D3E-616F256B73A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875" y="1069906"/>
            <a:ext cx="10488249" cy="4718187"/>
          </a:xfrm>
          <a:prstGeom prst="rect">
            <a:avLst/>
          </a:prstGeom>
        </p:spPr>
      </p:pic>
      <p:sp>
        <p:nvSpPr>
          <p:cNvPr id="10" name="Seta: Curva para a Esquerda 9">
            <a:extLst>
              <a:ext uri="{FF2B5EF4-FFF2-40B4-BE49-F238E27FC236}">
                <a16:creationId xmlns:a16="http://schemas.microsoft.com/office/drawing/2014/main" id="{9FA03038-8962-43A0-BDB8-F21DEA10A8FE}"/>
              </a:ext>
            </a:extLst>
          </p:cNvPr>
          <p:cNvSpPr/>
          <p:nvPr/>
        </p:nvSpPr>
        <p:spPr>
          <a:xfrm rot="13436363">
            <a:off x="7044357" y="4260593"/>
            <a:ext cx="432959" cy="931445"/>
          </a:xfrm>
          <a:prstGeom prst="curvedLeftArrow">
            <a:avLst/>
          </a:prstGeom>
          <a:solidFill>
            <a:srgbClr val="4158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2" name="Retângulo de cantos arredondados 7">
            <a:extLst>
              <a:ext uri="{FF2B5EF4-FFF2-40B4-BE49-F238E27FC236}">
                <a16:creationId xmlns:a16="http://schemas.microsoft.com/office/drawing/2014/main" id="{636BEA63-7E94-4382-A446-930111C7947F}"/>
              </a:ext>
            </a:extLst>
          </p:cNvPr>
          <p:cNvSpPr/>
          <p:nvPr/>
        </p:nvSpPr>
        <p:spPr>
          <a:xfrm>
            <a:off x="7832520" y="4245428"/>
            <a:ext cx="2543121" cy="750198"/>
          </a:xfrm>
          <a:prstGeom prst="roundRect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spcAft>
                <a:spcPts val="600"/>
              </a:spcAft>
              <a:buClr>
                <a:srgbClr val="0070C0"/>
              </a:buClr>
            </a:pPr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Cancelamento e integração manual        </a:t>
            </a:r>
          </a:p>
        </p:txBody>
      </p:sp>
    </p:spTree>
    <p:extLst>
      <p:ext uri="{BB962C8B-B14F-4D97-AF65-F5344CB8AC3E}">
        <p14:creationId xmlns:p14="http://schemas.microsoft.com/office/powerpoint/2010/main" val="1659849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43A95891-C7A5-4A04-8553-E856F15E39DE}"/>
              </a:ext>
            </a:extLst>
          </p:cNvPr>
          <p:cNvSpPr/>
          <p:nvPr/>
        </p:nvSpPr>
        <p:spPr>
          <a:xfrm>
            <a:off x="1" y="6138000"/>
            <a:ext cx="12191999" cy="720000"/>
          </a:xfrm>
          <a:prstGeom prst="rect">
            <a:avLst/>
          </a:prstGeom>
          <a:solidFill>
            <a:srgbClr val="2F45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rgbClr val="2F456D"/>
              </a:solidFill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CC179C32-EFE0-4C17-8829-0E30DC0CCE6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807756" y="6307179"/>
            <a:ext cx="688919" cy="38164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8F253C5-8D75-4FF5-8689-77E3A7BAC21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568" y="5991574"/>
            <a:ext cx="2023830" cy="1012851"/>
          </a:xfrm>
          <a:prstGeom prst="rect">
            <a:avLst/>
          </a:prstGeo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30F94ABC-FA65-4D4A-9A44-AEDC4D13FF5F}"/>
              </a:ext>
            </a:extLst>
          </p:cNvPr>
          <p:cNvSpPr/>
          <p:nvPr/>
        </p:nvSpPr>
        <p:spPr>
          <a:xfrm>
            <a:off x="3918683" y="147783"/>
            <a:ext cx="4107717" cy="693668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TRANSFERÊNCIA ALTERAÇÃO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31C86ED1-AD3F-4EC1-979B-A78CAEC21A58}"/>
              </a:ext>
            </a:extLst>
          </p:cNvPr>
          <p:cNvSpPr txBox="1"/>
          <p:nvPr/>
        </p:nvSpPr>
        <p:spPr>
          <a:xfrm>
            <a:off x="546359" y="6329318"/>
            <a:ext cx="4869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SIGEF &amp; </a:t>
            </a:r>
            <a:r>
              <a:rPr lang="pt-B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83226EE-7E50-4B05-99FD-68472329C7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1875" y="960581"/>
            <a:ext cx="10488249" cy="5079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502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43A95891-C7A5-4A04-8553-E856F15E39DE}"/>
              </a:ext>
            </a:extLst>
          </p:cNvPr>
          <p:cNvSpPr/>
          <p:nvPr/>
        </p:nvSpPr>
        <p:spPr>
          <a:xfrm>
            <a:off x="1" y="6138000"/>
            <a:ext cx="12191999" cy="720000"/>
          </a:xfrm>
          <a:prstGeom prst="rect">
            <a:avLst/>
          </a:prstGeom>
          <a:solidFill>
            <a:srgbClr val="2F45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rgbClr val="2F456D"/>
              </a:solidFill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CC179C32-EFE0-4C17-8829-0E30DC0CCE6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807756" y="6307179"/>
            <a:ext cx="688919" cy="38164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8F253C5-8D75-4FF5-8689-77E3A7BAC21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568" y="5991574"/>
            <a:ext cx="2023830" cy="1012851"/>
          </a:xfrm>
          <a:prstGeom prst="rect">
            <a:avLst/>
          </a:prstGeom>
        </p:spPr>
      </p:pic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D27D6E6-4899-49A1-AFA0-9CD687206CA6}"/>
              </a:ext>
            </a:extLst>
          </p:cNvPr>
          <p:cNvSpPr/>
          <p:nvPr/>
        </p:nvSpPr>
        <p:spPr>
          <a:xfrm>
            <a:off x="3747635" y="120073"/>
            <a:ext cx="3908462" cy="655782"/>
          </a:xfrm>
          <a:prstGeom prst="roundRect">
            <a:avLst/>
          </a:prstGeom>
          <a:solidFill>
            <a:srgbClr val="546E9A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TRANSFERÊNCIA REGISTRO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31C86ED1-AD3F-4EC1-979B-A78CAEC21A58}"/>
              </a:ext>
            </a:extLst>
          </p:cNvPr>
          <p:cNvSpPr txBox="1"/>
          <p:nvPr/>
        </p:nvSpPr>
        <p:spPr>
          <a:xfrm>
            <a:off x="546359" y="6329318"/>
            <a:ext cx="4869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SIGEF &amp; </a:t>
            </a:r>
            <a:r>
              <a:rPr lang="pt-B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DE01BC5-6D6F-4015-BCA1-95C4A99244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8761" y="831273"/>
            <a:ext cx="11014186" cy="518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9987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43A95891-C7A5-4A04-8553-E856F15E39DE}"/>
              </a:ext>
            </a:extLst>
          </p:cNvPr>
          <p:cNvSpPr/>
          <p:nvPr/>
        </p:nvSpPr>
        <p:spPr>
          <a:xfrm>
            <a:off x="1" y="6138000"/>
            <a:ext cx="12191999" cy="720000"/>
          </a:xfrm>
          <a:prstGeom prst="rect">
            <a:avLst/>
          </a:prstGeom>
          <a:solidFill>
            <a:srgbClr val="2F45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rgbClr val="2F456D"/>
              </a:solidFill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CC179C32-EFE0-4C17-8829-0E30DC0CCE6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807756" y="6307179"/>
            <a:ext cx="688919" cy="38164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8F253C5-8D75-4FF5-8689-77E3A7BAC21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568" y="5991574"/>
            <a:ext cx="2023830" cy="1012851"/>
          </a:xfrm>
          <a:prstGeom prst="rect">
            <a:avLst/>
          </a:prstGeom>
        </p:spPr>
      </p:pic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D27D6E6-4899-49A1-AFA0-9CD687206CA6}"/>
              </a:ext>
            </a:extLst>
          </p:cNvPr>
          <p:cNvSpPr/>
          <p:nvPr/>
        </p:nvSpPr>
        <p:spPr>
          <a:xfrm>
            <a:off x="3230397" y="101600"/>
            <a:ext cx="5433311" cy="634673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TRANSFERÊNCIA REGISTRO ALTERAÇÃO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31C86ED1-AD3F-4EC1-979B-A78CAEC21A58}"/>
              </a:ext>
            </a:extLst>
          </p:cNvPr>
          <p:cNvSpPr txBox="1"/>
          <p:nvPr/>
        </p:nvSpPr>
        <p:spPr>
          <a:xfrm>
            <a:off x="546359" y="6329318"/>
            <a:ext cx="4869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SIGEF &amp; </a:t>
            </a:r>
            <a:r>
              <a:rPr lang="pt-B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EE5442C-2074-4F50-B091-814435BF2E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365" y="785092"/>
            <a:ext cx="11037052" cy="5255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9367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43A95891-C7A5-4A04-8553-E856F15E39DE}"/>
              </a:ext>
            </a:extLst>
          </p:cNvPr>
          <p:cNvSpPr/>
          <p:nvPr/>
        </p:nvSpPr>
        <p:spPr>
          <a:xfrm>
            <a:off x="1" y="6138000"/>
            <a:ext cx="12191999" cy="720000"/>
          </a:xfrm>
          <a:prstGeom prst="rect">
            <a:avLst/>
          </a:prstGeom>
          <a:solidFill>
            <a:srgbClr val="2F45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rgbClr val="2F456D"/>
              </a:solidFill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CC179C32-EFE0-4C17-8829-0E30DC0CCE6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807756" y="6307179"/>
            <a:ext cx="688919" cy="38164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8F253C5-8D75-4FF5-8689-77E3A7BAC21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568" y="5991574"/>
            <a:ext cx="2023830" cy="1012851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90FB8FBB-2A27-47F0-AC0F-C684A920CD90}"/>
              </a:ext>
            </a:extLst>
          </p:cNvPr>
          <p:cNvSpPr txBox="1"/>
          <p:nvPr/>
        </p:nvSpPr>
        <p:spPr>
          <a:xfrm>
            <a:off x="546359" y="6329318"/>
            <a:ext cx="4869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SIGEF &amp; </a:t>
            </a:r>
            <a:r>
              <a:rPr lang="pt-B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8FB1B612-FBA6-4B3E-B027-B0DDE2266884}"/>
              </a:ext>
            </a:extLst>
          </p:cNvPr>
          <p:cNvSpPr/>
          <p:nvPr/>
        </p:nvSpPr>
        <p:spPr>
          <a:xfrm>
            <a:off x="1604882" y="3956179"/>
            <a:ext cx="3884534" cy="1327433"/>
          </a:xfrm>
          <a:prstGeom prst="roundRect">
            <a:avLst/>
          </a:prstGeom>
          <a:solidFill>
            <a:srgbClr val="41588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1ºCancela a integração automática já realizada</a:t>
            </a:r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B90D8F06-EE9D-4B91-A780-D55E1A66471C}"/>
              </a:ext>
            </a:extLst>
          </p:cNvPr>
          <p:cNvSpPr/>
          <p:nvPr/>
        </p:nvSpPr>
        <p:spPr>
          <a:xfrm>
            <a:off x="6206175" y="3965510"/>
            <a:ext cx="4000203" cy="1318442"/>
          </a:xfrm>
          <a:prstGeom prst="roundRect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2º Realiza a integração manual</a:t>
            </a:r>
          </a:p>
        </p:txBody>
      </p:sp>
      <p:sp>
        <p:nvSpPr>
          <p:cNvPr id="16" name="Retângulo de cantos arredondados 7">
            <a:extLst>
              <a:ext uri="{FF2B5EF4-FFF2-40B4-BE49-F238E27FC236}">
                <a16:creationId xmlns:a16="http://schemas.microsoft.com/office/drawing/2014/main" id="{54B42765-20A3-4836-B48B-208C27BEE5EF}"/>
              </a:ext>
            </a:extLst>
          </p:cNvPr>
          <p:cNvSpPr/>
          <p:nvPr/>
        </p:nvSpPr>
        <p:spPr>
          <a:xfrm>
            <a:off x="4090473" y="2211355"/>
            <a:ext cx="3644605" cy="1217106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600"/>
              </a:spcAft>
            </a:pPr>
            <a:r>
              <a:rPr lang="pt-BR" sz="2400" dirty="0">
                <a:solidFill>
                  <a:srgbClr val="2F45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Funcionalidade Gerar Integração </a:t>
            </a:r>
            <a:r>
              <a:rPr lang="pt-BR" sz="2400" dirty="0" err="1">
                <a:solidFill>
                  <a:srgbClr val="2F45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2400" dirty="0">
                <a:solidFill>
                  <a:srgbClr val="2F45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transferências</a:t>
            </a:r>
          </a:p>
        </p:txBody>
      </p:sp>
      <p:sp>
        <p:nvSpPr>
          <p:cNvPr id="10" name="Retângulo de cantos arredondados 7">
            <a:extLst>
              <a:ext uri="{FF2B5EF4-FFF2-40B4-BE49-F238E27FC236}">
                <a16:creationId xmlns:a16="http://schemas.microsoft.com/office/drawing/2014/main" id="{7DB21651-03A4-4422-8A35-CB312CB81DB9}"/>
              </a:ext>
            </a:extLst>
          </p:cNvPr>
          <p:cNvSpPr/>
          <p:nvPr/>
        </p:nvSpPr>
        <p:spPr>
          <a:xfrm>
            <a:off x="4121573" y="569167"/>
            <a:ext cx="3585511" cy="1203647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600"/>
              </a:spcAft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Após a correção de campos enviados ao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314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43A95891-C7A5-4A04-8553-E856F15E39DE}"/>
              </a:ext>
            </a:extLst>
          </p:cNvPr>
          <p:cNvSpPr/>
          <p:nvPr/>
        </p:nvSpPr>
        <p:spPr>
          <a:xfrm>
            <a:off x="1" y="6138000"/>
            <a:ext cx="12191999" cy="720000"/>
          </a:xfrm>
          <a:prstGeom prst="rect">
            <a:avLst/>
          </a:prstGeom>
          <a:solidFill>
            <a:srgbClr val="2F45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rgbClr val="2F456D"/>
              </a:solidFill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CC179C32-EFE0-4C17-8829-0E30DC0CCE6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807756" y="6307179"/>
            <a:ext cx="688919" cy="38164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8F253C5-8D75-4FF5-8689-77E3A7BAC21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568" y="5991574"/>
            <a:ext cx="2023830" cy="1012851"/>
          </a:xfrm>
          <a:prstGeom prst="rect">
            <a:avLst/>
          </a:prstGeom>
        </p:spPr>
      </p:pic>
      <p:sp>
        <p:nvSpPr>
          <p:cNvPr id="23" name="CaixaDeTexto 22">
            <a:extLst>
              <a:ext uri="{FF2B5EF4-FFF2-40B4-BE49-F238E27FC236}">
                <a16:creationId xmlns:a16="http://schemas.microsoft.com/office/drawing/2014/main" id="{90FB8FBB-2A27-47F0-AC0F-C684A920CD90}"/>
              </a:ext>
            </a:extLst>
          </p:cNvPr>
          <p:cNvSpPr txBox="1"/>
          <p:nvPr/>
        </p:nvSpPr>
        <p:spPr>
          <a:xfrm>
            <a:off x="546359" y="6329318"/>
            <a:ext cx="4869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SIGEF &amp; </a:t>
            </a:r>
            <a:r>
              <a:rPr lang="pt-B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8FB1B612-FBA6-4B3E-B027-B0DDE2266884}"/>
              </a:ext>
            </a:extLst>
          </p:cNvPr>
          <p:cNvSpPr/>
          <p:nvPr/>
        </p:nvSpPr>
        <p:spPr>
          <a:xfrm>
            <a:off x="3255517" y="1263481"/>
            <a:ext cx="2799183" cy="1502229"/>
          </a:xfrm>
          <a:prstGeom prst="roundRect">
            <a:avLst/>
          </a:prstGeom>
          <a:solidFill>
            <a:srgbClr val="41588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Acompanhamento: Listar Integração </a:t>
            </a:r>
            <a:r>
              <a:rPr 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. Situação: </a:t>
            </a: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Rejeitado</a:t>
            </a:r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B90D8F06-EE9D-4B91-A780-D55E1A66471C}"/>
              </a:ext>
            </a:extLst>
          </p:cNvPr>
          <p:cNvSpPr/>
          <p:nvPr/>
        </p:nvSpPr>
        <p:spPr>
          <a:xfrm>
            <a:off x="122424" y="4099792"/>
            <a:ext cx="3012469" cy="1455577"/>
          </a:xfrm>
          <a:prstGeom prst="roundRect">
            <a:avLst/>
          </a:prstGeom>
          <a:solidFill>
            <a:srgbClr val="41588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Integração concluída com sucesso - Listar Integração </a:t>
            </a:r>
            <a:r>
              <a:rPr 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- Situação: </a:t>
            </a: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Integrado</a:t>
            </a:r>
          </a:p>
        </p:txBody>
      </p:sp>
      <p:sp>
        <p:nvSpPr>
          <p:cNvPr id="16" name="Retângulo de cantos arredondados 7">
            <a:extLst>
              <a:ext uri="{FF2B5EF4-FFF2-40B4-BE49-F238E27FC236}">
                <a16:creationId xmlns:a16="http://schemas.microsoft.com/office/drawing/2014/main" id="{54B42765-20A3-4836-B48B-208C27BEE5EF}"/>
              </a:ext>
            </a:extLst>
          </p:cNvPr>
          <p:cNvSpPr/>
          <p:nvPr/>
        </p:nvSpPr>
        <p:spPr>
          <a:xfrm>
            <a:off x="133429" y="1194985"/>
            <a:ext cx="2823510" cy="1593130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600"/>
              </a:spcAft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Envio automático dos dados após a publicação </a:t>
            </a:r>
          </a:p>
        </p:txBody>
      </p:sp>
      <p:sp>
        <p:nvSpPr>
          <p:cNvPr id="10" name="Retângulo de cantos arredondados 7">
            <a:extLst>
              <a:ext uri="{FF2B5EF4-FFF2-40B4-BE49-F238E27FC236}">
                <a16:creationId xmlns:a16="http://schemas.microsoft.com/office/drawing/2014/main" id="{514C885B-A8C1-44D5-A95C-DAD4CACD6DFC}"/>
              </a:ext>
            </a:extLst>
          </p:cNvPr>
          <p:cNvSpPr/>
          <p:nvPr/>
        </p:nvSpPr>
        <p:spPr>
          <a:xfrm>
            <a:off x="6369965" y="1291664"/>
            <a:ext cx="2708431" cy="1481475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Aft>
                <a:spcPts val="600"/>
              </a:spcAft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Correção do erro</a:t>
            </a:r>
          </a:p>
          <a:p>
            <a:pPr lvl="0" algn="ctr">
              <a:spcAft>
                <a:spcPts val="600"/>
              </a:spcAft>
            </a:pP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(se houve erro do usuário)</a:t>
            </a: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85503424-2A18-4D8E-8D82-9656B76AABC3}"/>
              </a:ext>
            </a:extLst>
          </p:cNvPr>
          <p:cNvSpPr/>
          <p:nvPr/>
        </p:nvSpPr>
        <p:spPr>
          <a:xfrm>
            <a:off x="9342684" y="1263192"/>
            <a:ext cx="2696531" cy="1486679"/>
          </a:xfrm>
          <a:prstGeom prst="roundRect">
            <a:avLst/>
          </a:prstGeom>
          <a:solidFill>
            <a:srgbClr val="41588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Funcionalidade Gerar integração </a:t>
            </a:r>
            <a:r>
              <a:rPr 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: integração manual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B7FFD0D4-3040-4C68-A118-36405367846F}"/>
              </a:ext>
            </a:extLst>
          </p:cNvPr>
          <p:cNvSpPr/>
          <p:nvPr/>
        </p:nvSpPr>
        <p:spPr>
          <a:xfrm>
            <a:off x="6452727" y="4086102"/>
            <a:ext cx="2696531" cy="1502229"/>
          </a:xfrm>
          <a:prstGeom prst="roundRect">
            <a:avLst/>
          </a:prstGeom>
          <a:solidFill>
            <a:srgbClr val="41588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Gerar Integração </a:t>
            </a:r>
            <a:r>
              <a:rPr 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9" name="Retângulo: Cantos Arredondados 18">
            <a:extLst>
              <a:ext uri="{FF2B5EF4-FFF2-40B4-BE49-F238E27FC236}">
                <a16:creationId xmlns:a16="http://schemas.microsoft.com/office/drawing/2014/main" id="{5792BF03-562E-4258-A09C-38206FDEC47B}"/>
              </a:ext>
            </a:extLst>
          </p:cNvPr>
          <p:cNvSpPr/>
          <p:nvPr/>
        </p:nvSpPr>
        <p:spPr>
          <a:xfrm>
            <a:off x="3442145" y="4090272"/>
            <a:ext cx="2741839" cy="1502229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Correção de campos da Transferência e/ou Alteração </a:t>
            </a:r>
          </a:p>
        </p:txBody>
      </p:sp>
      <p:sp>
        <p:nvSpPr>
          <p:cNvPr id="21" name="Retângulo: Cantos Arredondados 20">
            <a:extLst>
              <a:ext uri="{FF2B5EF4-FFF2-40B4-BE49-F238E27FC236}">
                <a16:creationId xmlns:a16="http://schemas.microsoft.com/office/drawing/2014/main" id="{F912CCDE-1DE2-440B-9085-032A529B0F26}"/>
              </a:ext>
            </a:extLst>
          </p:cNvPr>
          <p:cNvSpPr/>
          <p:nvPr/>
        </p:nvSpPr>
        <p:spPr>
          <a:xfrm>
            <a:off x="9410628" y="4119512"/>
            <a:ext cx="2696531" cy="710569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Cancelamento da integração 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F924E92A-0CD5-4212-8787-5C0BA5C805A6}"/>
              </a:ext>
            </a:extLst>
          </p:cNvPr>
          <p:cNvSpPr/>
          <p:nvPr/>
        </p:nvSpPr>
        <p:spPr>
          <a:xfrm>
            <a:off x="4763875" y="3073138"/>
            <a:ext cx="2984478" cy="796792"/>
          </a:xfrm>
          <a:prstGeom prst="roundRect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       2ª Situação</a:t>
            </a: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AC1C3E3E-35F4-4C8C-9B75-EA0384B48CFB}"/>
              </a:ext>
            </a:extLst>
          </p:cNvPr>
          <p:cNvSpPr/>
          <p:nvPr/>
        </p:nvSpPr>
        <p:spPr>
          <a:xfrm>
            <a:off x="4746593" y="254524"/>
            <a:ext cx="2984478" cy="704095"/>
          </a:xfrm>
          <a:prstGeom prst="roundRect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        1ª Situação</a:t>
            </a:r>
          </a:p>
        </p:txBody>
      </p:sp>
      <p:sp>
        <p:nvSpPr>
          <p:cNvPr id="22" name="Retângulo: Cantos Arredondados 21">
            <a:extLst>
              <a:ext uri="{FF2B5EF4-FFF2-40B4-BE49-F238E27FC236}">
                <a16:creationId xmlns:a16="http://schemas.microsoft.com/office/drawing/2014/main" id="{274EAF06-37DE-403F-BC0B-D4513FDE3A5A}"/>
              </a:ext>
            </a:extLst>
          </p:cNvPr>
          <p:cNvSpPr/>
          <p:nvPr/>
        </p:nvSpPr>
        <p:spPr>
          <a:xfrm>
            <a:off x="9410628" y="4911365"/>
            <a:ext cx="2696531" cy="683859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Integração manual</a:t>
            </a:r>
          </a:p>
        </p:txBody>
      </p:sp>
    </p:spTree>
    <p:extLst>
      <p:ext uri="{BB962C8B-B14F-4D97-AF65-F5344CB8AC3E}">
        <p14:creationId xmlns:p14="http://schemas.microsoft.com/office/powerpoint/2010/main" val="446170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16" grpId="0" animBg="1"/>
      <p:bldP spid="10" grpId="0" animBg="1"/>
      <p:bldP spid="12" grpId="0" animBg="1"/>
      <p:bldP spid="18" grpId="0" animBg="1"/>
      <p:bldP spid="19" grpId="0" animBg="1"/>
      <p:bldP spid="21" grpId="0" animBg="1"/>
      <p:bldP spid="17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43A95891-C7A5-4A04-8553-E856F15E39DE}"/>
              </a:ext>
            </a:extLst>
          </p:cNvPr>
          <p:cNvSpPr/>
          <p:nvPr/>
        </p:nvSpPr>
        <p:spPr>
          <a:xfrm>
            <a:off x="1" y="6138000"/>
            <a:ext cx="12191999" cy="720000"/>
          </a:xfrm>
          <a:prstGeom prst="rect">
            <a:avLst/>
          </a:prstGeom>
          <a:solidFill>
            <a:srgbClr val="2F45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rgbClr val="2F456D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3C203E9F-6535-49A3-A508-B5E20693CA0D}"/>
              </a:ext>
            </a:extLst>
          </p:cNvPr>
          <p:cNvSpPr txBox="1"/>
          <p:nvPr/>
        </p:nvSpPr>
        <p:spPr>
          <a:xfrm>
            <a:off x="546359" y="6329318"/>
            <a:ext cx="4869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SIGEF &amp; </a:t>
            </a:r>
            <a:r>
              <a:rPr lang="pt-B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Dados legados</a:t>
            </a: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CC179C32-EFE0-4C17-8829-0E30DC0CCE6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807756" y="6307179"/>
            <a:ext cx="688919" cy="38164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8F253C5-8D75-4FF5-8689-77E3A7BAC21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568" y="5991574"/>
            <a:ext cx="2023830" cy="1012851"/>
          </a:xfrm>
          <a:prstGeom prst="rect">
            <a:avLst/>
          </a:prstGeom>
        </p:spPr>
      </p:pic>
      <p:sp>
        <p:nvSpPr>
          <p:cNvPr id="13" name="Retângulo de cantos arredondados 7">
            <a:extLst>
              <a:ext uri="{FF2B5EF4-FFF2-40B4-BE49-F238E27FC236}">
                <a16:creationId xmlns:a16="http://schemas.microsoft.com/office/drawing/2014/main" id="{85F15104-5275-47E4-AF12-A3F63BE3957D}"/>
              </a:ext>
            </a:extLst>
          </p:cNvPr>
          <p:cNvSpPr/>
          <p:nvPr/>
        </p:nvSpPr>
        <p:spPr>
          <a:xfrm>
            <a:off x="489246" y="830424"/>
            <a:ext cx="4867561" cy="2346036"/>
          </a:xfrm>
          <a:prstGeom prst="roundRect">
            <a:avLst/>
          </a:prstGeom>
          <a:solidFill>
            <a:srgbClr val="41588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9705" indent="540385" algn="just">
              <a:spcAft>
                <a:spcPts val="600"/>
              </a:spcAft>
            </a:pPr>
            <a:r>
              <a:rPr lang="pt-BR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Instrução Normativa nº TC-28/2021, do TCE instituiu a versão on-line do Sistema de Fiscalização Integrada de Gestão (</a:t>
            </a:r>
            <a:r>
              <a:rPr lang="pt-BR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e-SFINGE</a:t>
            </a:r>
            <a:r>
              <a:rPr lang="pt-BR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on-line)</a:t>
            </a:r>
            <a:endParaRPr lang="pt-B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6" name="Retângulo de cantos arredondados 10">
            <a:extLst>
              <a:ext uri="{FF2B5EF4-FFF2-40B4-BE49-F238E27FC236}">
                <a16:creationId xmlns:a16="http://schemas.microsoft.com/office/drawing/2014/main" id="{C825AFDE-A2E6-42A4-9ADA-A25F042F89F8}"/>
              </a:ext>
            </a:extLst>
          </p:cNvPr>
          <p:cNvSpPr/>
          <p:nvPr/>
        </p:nvSpPr>
        <p:spPr>
          <a:xfrm>
            <a:off x="6132758" y="298579"/>
            <a:ext cx="5043055" cy="1573292"/>
          </a:xfrm>
          <a:prstGeom prst="roundRect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algn="just">
              <a:tabLst>
                <a:tab pos="4489450" algn="l"/>
              </a:tabLst>
            </a:pPr>
            <a:r>
              <a:rPr lang="pt-BR" sz="2000" dirty="0">
                <a:latin typeface="Arial" panose="020B0604020202020204" pitchFamily="34" charset="0"/>
                <a:ea typeface="Times New Roman" panose="02020603050405020304" pitchFamily="18" charset="0"/>
              </a:rPr>
              <a:t>Previsão da remessa de dados e informações </a:t>
            </a:r>
            <a:r>
              <a:rPr lang="pt-BR" sz="2000" b="1" dirty="0">
                <a:solidFill>
                  <a:srgbClr val="41588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por meio informatizado</a:t>
            </a:r>
            <a:r>
              <a:rPr lang="pt-BR" sz="2000" dirty="0">
                <a:latin typeface="Arial" panose="020B0604020202020204" pitchFamily="34" charset="0"/>
                <a:ea typeface="Times New Roman" panose="02020603050405020304" pitchFamily="18" charset="0"/>
              </a:rPr>
              <a:t>, pelas unidades gestoras do Estado e dos Municípios de Santa Catarina. </a:t>
            </a:r>
            <a:endParaRPr lang="pt-BR" sz="2000" dirty="0"/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1BE33A55-E538-466B-8F28-54F55483210C}"/>
              </a:ext>
            </a:extLst>
          </p:cNvPr>
          <p:cNvSpPr/>
          <p:nvPr/>
        </p:nvSpPr>
        <p:spPr>
          <a:xfrm>
            <a:off x="3583709" y="4165601"/>
            <a:ext cx="4692073" cy="1212086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Integração SIGEF &amp; </a:t>
            </a:r>
            <a:r>
              <a:rPr lang="pt-BR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8" name="Seta: Curva para a Esquerda 17">
            <a:extLst>
              <a:ext uri="{FF2B5EF4-FFF2-40B4-BE49-F238E27FC236}">
                <a16:creationId xmlns:a16="http://schemas.microsoft.com/office/drawing/2014/main" id="{9202081F-FFC2-4E3C-9995-5AABC2A98E60}"/>
              </a:ext>
            </a:extLst>
          </p:cNvPr>
          <p:cNvSpPr/>
          <p:nvPr/>
        </p:nvSpPr>
        <p:spPr>
          <a:xfrm rot="20821671" flipH="1">
            <a:off x="2364509" y="3671336"/>
            <a:ext cx="777700" cy="1216152"/>
          </a:xfrm>
          <a:prstGeom prst="curvedLeftArrow">
            <a:avLst/>
          </a:prstGeom>
          <a:solidFill>
            <a:srgbClr val="546E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Seta: Curva para a Esquerda 18">
            <a:extLst>
              <a:ext uri="{FF2B5EF4-FFF2-40B4-BE49-F238E27FC236}">
                <a16:creationId xmlns:a16="http://schemas.microsoft.com/office/drawing/2014/main" id="{CB3C8A05-9AC6-4EDF-9620-05B0A82EE7DE}"/>
              </a:ext>
            </a:extLst>
          </p:cNvPr>
          <p:cNvSpPr/>
          <p:nvPr/>
        </p:nvSpPr>
        <p:spPr>
          <a:xfrm rot="1160584">
            <a:off x="8741958" y="3656726"/>
            <a:ext cx="717246" cy="1175812"/>
          </a:xfrm>
          <a:prstGeom prst="curvedLeftArrow">
            <a:avLst/>
          </a:prstGeom>
          <a:solidFill>
            <a:srgbClr val="546E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1" name="Retângulo de cantos arredondados 10">
            <a:extLst>
              <a:ext uri="{FF2B5EF4-FFF2-40B4-BE49-F238E27FC236}">
                <a16:creationId xmlns:a16="http://schemas.microsoft.com/office/drawing/2014/main" id="{DB1272F8-CFC5-49B9-B98C-FE64A6AFF121}"/>
              </a:ext>
            </a:extLst>
          </p:cNvPr>
          <p:cNvSpPr/>
          <p:nvPr/>
        </p:nvSpPr>
        <p:spPr>
          <a:xfrm>
            <a:off x="6160748" y="2061782"/>
            <a:ext cx="5010729" cy="1473200"/>
          </a:xfrm>
          <a:prstGeom prst="roundRect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algn="just">
              <a:tabLst>
                <a:tab pos="4489450" algn="l"/>
              </a:tabLst>
            </a:pPr>
            <a:endParaRPr lang="pt-BR" sz="20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68288" algn="just">
              <a:tabLst>
                <a:tab pos="4489450" algn="l"/>
              </a:tabLst>
            </a:pPr>
            <a:r>
              <a:rPr lang="pt-BR" sz="2000" dirty="0">
                <a:latin typeface="Arial" panose="020B0604020202020204" pitchFamily="34" charset="0"/>
                <a:ea typeface="Times New Roman" panose="02020603050405020304" pitchFamily="18" charset="0"/>
              </a:rPr>
              <a:t>Dados e informações previstos na IN = constam dos Módulos Transferência e Transferência Registro do SIGEF </a:t>
            </a:r>
            <a:endParaRPr lang="pt-BR" sz="2000" dirty="0"/>
          </a:p>
          <a:p>
            <a:pPr marL="268288" algn="just">
              <a:tabLst>
                <a:tab pos="4489450" algn="l"/>
              </a:tabLst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55711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43A95891-C7A5-4A04-8553-E856F15E39DE}"/>
              </a:ext>
            </a:extLst>
          </p:cNvPr>
          <p:cNvSpPr/>
          <p:nvPr/>
        </p:nvSpPr>
        <p:spPr>
          <a:xfrm>
            <a:off x="1" y="6138000"/>
            <a:ext cx="12191999" cy="720000"/>
          </a:xfrm>
          <a:prstGeom prst="rect">
            <a:avLst/>
          </a:prstGeom>
          <a:solidFill>
            <a:srgbClr val="2F45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rgbClr val="2F456D"/>
              </a:solidFill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CC179C32-EFE0-4C17-8829-0E30DC0CCE6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807756" y="6307179"/>
            <a:ext cx="688919" cy="38164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8F253C5-8D75-4FF5-8689-77E3A7BAC21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568" y="5991574"/>
            <a:ext cx="2023830" cy="1012851"/>
          </a:xfrm>
          <a:prstGeom prst="rect">
            <a:avLst/>
          </a:prstGeom>
        </p:spPr>
      </p:pic>
      <p:sp>
        <p:nvSpPr>
          <p:cNvPr id="12" name="Retângulo de cantos arredondados 3">
            <a:extLst>
              <a:ext uri="{FF2B5EF4-FFF2-40B4-BE49-F238E27FC236}">
                <a16:creationId xmlns:a16="http://schemas.microsoft.com/office/drawing/2014/main" id="{529D0137-CBE6-4551-A494-12A5D7270992}"/>
              </a:ext>
            </a:extLst>
          </p:cNvPr>
          <p:cNvSpPr/>
          <p:nvPr/>
        </p:nvSpPr>
        <p:spPr>
          <a:xfrm>
            <a:off x="479160" y="1154545"/>
            <a:ext cx="2522424" cy="748146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Convênio</a:t>
            </a:r>
            <a:endParaRPr lang="pt-BR" sz="2000" dirty="0"/>
          </a:p>
        </p:txBody>
      </p:sp>
      <p:sp>
        <p:nvSpPr>
          <p:cNvPr id="13" name="Retângulo de cantos arredondados 4">
            <a:extLst>
              <a:ext uri="{FF2B5EF4-FFF2-40B4-BE49-F238E27FC236}">
                <a16:creationId xmlns:a16="http://schemas.microsoft.com/office/drawing/2014/main" id="{CA368726-4DFD-4B87-A8A5-3CC7B345C8F6}"/>
              </a:ext>
            </a:extLst>
          </p:cNvPr>
          <p:cNvSpPr/>
          <p:nvPr/>
        </p:nvSpPr>
        <p:spPr>
          <a:xfrm>
            <a:off x="474820" y="2264535"/>
            <a:ext cx="2499289" cy="771035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Termo de Fomento</a:t>
            </a:r>
            <a:endParaRPr lang="pt-BR" sz="2000" dirty="0"/>
          </a:p>
        </p:txBody>
      </p:sp>
      <p:sp>
        <p:nvSpPr>
          <p:cNvPr id="16" name="Retângulo de cantos arredondados 5">
            <a:extLst>
              <a:ext uri="{FF2B5EF4-FFF2-40B4-BE49-F238E27FC236}">
                <a16:creationId xmlns:a16="http://schemas.microsoft.com/office/drawing/2014/main" id="{1B453176-656A-4A1C-8FE8-F8CC6D087C8E}"/>
              </a:ext>
            </a:extLst>
          </p:cNvPr>
          <p:cNvSpPr/>
          <p:nvPr/>
        </p:nvSpPr>
        <p:spPr>
          <a:xfrm>
            <a:off x="8256440" y="258618"/>
            <a:ext cx="2974978" cy="877455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 Termo de Outorga de Apoio Financeiro - FAPESC</a:t>
            </a:r>
            <a:endParaRPr lang="pt-BR" sz="2000" dirty="0"/>
          </a:p>
        </p:txBody>
      </p:sp>
      <p:sp>
        <p:nvSpPr>
          <p:cNvPr id="17" name="Retângulo de cantos arredondados 6">
            <a:extLst>
              <a:ext uri="{FF2B5EF4-FFF2-40B4-BE49-F238E27FC236}">
                <a16:creationId xmlns:a16="http://schemas.microsoft.com/office/drawing/2014/main" id="{B0BBCC15-2B26-47B8-8000-543B5D92EBE3}"/>
              </a:ext>
            </a:extLst>
          </p:cNvPr>
          <p:cNvSpPr/>
          <p:nvPr/>
        </p:nvSpPr>
        <p:spPr>
          <a:xfrm>
            <a:off x="8215949" y="2190666"/>
            <a:ext cx="2969287" cy="848098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 Contratos de Gestão</a:t>
            </a:r>
            <a:endParaRPr lang="pt-BR" sz="2000" dirty="0"/>
          </a:p>
        </p:txBody>
      </p:sp>
      <p:sp>
        <p:nvSpPr>
          <p:cNvPr id="18" name="Retângulo de cantos arredondados 7">
            <a:extLst>
              <a:ext uri="{FF2B5EF4-FFF2-40B4-BE49-F238E27FC236}">
                <a16:creationId xmlns:a16="http://schemas.microsoft.com/office/drawing/2014/main" id="{94D6FF7C-5447-4C69-9621-04A9B2040376}"/>
              </a:ext>
            </a:extLst>
          </p:cNvPr>
          <p:cNvSpPr/>
          <p:nvPr/>
        </p:nvSpPr>
        <p:spPr>
          <a:xfrm>
            <a:off x="4016719" y="2398972"/>
            <a:ext cx="3061820" cy="1145115"/>
          </a:xfrm>
          <a:prstGeom prst="roundRect">
            <a:avLst/>
          </a:prstGeom>
          <a:solidFill>
            <a:srgbClr val="41588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INTEGRAÇÃO</a:t>
            </a:r>
          </a:p>
        </p:txBody>
      </p:sp>
      <p:sp>
        <p:nvSpPr>
          <p:cNvPr id="19" name="Retângulo de cantos arredondados 8">
            <a:extLst>
              <a:ext uri="{FF2B5EF4-FFF2-40B4-BE49-F238E27FC236}">
                <a16:creationId xmlns:a16="http://schemas.microsoft.com/office/drawing/2014/main" id="{B5CF6F8A-2D86-40F0-A17C-2C12C7AF9228}"/>
              </a:ext>
            </a:extLst>
          </p:cNvPr>
          <p:cNvSpPr/>
          <p:nvPr/>
        </p:nvSpPr>
        <p:spPr>
          <a:xfrm>
            <a:off x="8220899" y="1237673"/>
            <a:ext cx="3010520" cy="828988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Subvenção </a:t>
            </a:r>
            <a:r>
              <a:rPr lang="pt-BR" dirty="0" err="1"/>
              <a:t>Ecônomica</a:t>
            </a:r>
            <a:r>
              <a:rPr lang="pt-BR" dirty="0"/>
              <a:t> - FAPESC</a:t>
            </a:r>
            <a:endParaRPr lang="pt-BR" sz="2000" dirty="0"/>
          </a:p>
        </p:txBody>
      </p:sp>
      <p:sp>
        <p:nvSpPr>
          <p:cNvPr id="24" name="Retângulo de cantos arredondados 4">
            <a:extLst>
              <a:ext uri="{FF2B5EF4-FFF2-40B4-BE49-F238E27FC236}">
                <a16:creationId xmlns:a16="http://schemas.microsoft.com/office/drawing/2014/main" id="{C7B8A0BC-0ABE-406F-B0CE-1D27B154D889}"/>
              </a:ext>
            </a:extLst>
          </p:cNvPr>
          <p:cNvSpPr/>
          <p:nvPr/>
        </p:nvSpPr>
        <p:spPr>
          <a:xfrm>
            <a:off x="488675" y="3442171"/>
            <a:ext cx="2513143" cy="825029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Termo de Colaboração</a:t>
            </a:r>
            <a:endParaRPr lang="pt-BR" sz="2000" dirty="0"/>
          </a:p>
        </p:txBody>
      </p:sp>
      <p:sp>
        <p:nvSpPr>
          <p:cNvPr id="26" name="Retângulo de cantos arredondados 6">
            <a:extLst>
              <a:ext uri="{FF2B5EF4-FFF2-40B4-BE49-F238E27FC236}">
                <a16:creationId xmlns:a16="http://schemas.microsoft.com/office/drawing/2014/main" id="{FB0BF040-ED00-44B2-9D03-273E53C43925}"/>
              </a:ext>
            </a:extLst>
          </p:cNvPr>
          <p:cNvSpPr/>
          <p:nvPr/>
        </p:nvSpPr>
        <p:spPr>
          <a:xfrm>
            <a:off x="8211332" y="3174340"/>
            <a:ext cx="3029323" cy="812812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Termo de Parceria Lei Federal n º 9790/1999</a:t>
            </a:r>
            <a:endParaRPr lang="pt-BR" sz="2000" dirty="0"/>
          </a:p>
        </p:txBody>
      </p:sp>
      <p:sp>
        <p:nvSpPr>
          <p:cNvPr id="27" name="Retângulo de cantos arredondados 6">
            <a:extLst>
              <a:ext uri="{FF2B5EF4-FFF2-40B4-BE49-F238E27FC236}">
                <a16:creationId xmlns:a16="http://schemas.microsoft.com/office/drawing/2014/main" id="{B83D0390-EB6D-49B5-A0D0-BF6AD24E44FA}"/>
              </a:ext>
            </a:extLst>
          </p:cNvPr>
          <p:cNvSpPr/>
          <p:nvPr/>
        </p:nvSpPr>
        <p:spPr>
          <a:xfrm>
            <a:off x="8257514" y="4110183"/>
            <a:ext cx="2955431" cy="874495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 Convênio Municipalização de Atividades na Área da Educação</a:t>
            </a:r>
            <a:endParaRPr lang="pt-BR" sz="2000" dirty="0"/>
          </a:p>
        </p:txBody>
      </p:sp>
      <p:sp>
        <p:nvSpPr>
          <p:cNvPr id="28" name="Seta: Curva para a Esquerda 27">
            <a:extLst>
              <a:ext uri="{FF2B5EF4-FFF2-40B4-BE49-F238E27FC236}">
                <a16:creationId xmlns:a16="http://schemas.microsoft.com/office/drawing/2014/main" id="{8A4F144F-508E-4FCB-9722-6F7A8DB7D5D8}"/>
              </a:ext>
            </a:extLst>
          </p:cNvPr>
          <p:cNvSpPr/>
          <p:nvPr/>
        </p:nvSpPr>
        <p:spPr>
          <a:xfrm rot="8181878" flipH="1">
            <a:off x="3701071" y="703612"/>
            <a:ext cx="761273" cy="1370730"/>
          </a:xfrm>
          <a:prstGeom prst="curvedLeftArrow">
            <a:avLst/>
          </a:prstGeom>
          <a:solidFill>
            <a:srgbClr val="546E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9" name="Seta: Curva para a Esquerda 28">
            <a:extLst>
              <a:ext uri="{FF2B5EF4-FFF2-40B4-BE49-F238E27FC236}">
                <a16:creationId xmlns:a16="http://schemas.microsoft.com/office/drawing/2014/main" id="{1E5629E7-9926-4E77-905B-B7F36E8ED73A}"/>
              </a:ext>
            </a:extLst>
          </p:cNvPr>
          <p:cNvSpPr/>
          <p:nvPr/>
        </p:nvSpPr>
        <p:spPr>
          <a:xfrm rot="13103315">
            <a:off x="6553378" y="710913"/>
            <a:ext cx="772365" cy="1370730"/>
          </a:xfrm>
          <a:prstGeom prst="curvedLeftArrow">
            <a:avLst/>
          </a:prstGeom>
          <a:solidFill>
            <a:srgbClr val="546E9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45A1CB58-3DA0-461A-A122-075AA1ED9CBB}"/>
              </a:ext>
            </a:extLst>
          </p:cNvPr>
          <p:cNvSpPr txBox="1"/>
          <p:nvPr/>
        </p:nvSpPr>
        <p:spPr>
          <a:xfrm>
            <a:off x="3602182" y="1357746"/>
            <a:ext cx="567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>
                <a:solidFill>
                  <a:srgbClr val="0070C0"/>
                </a:solidFill>
              </a:rPr>
              <a:t>TRA</a:t>
            </a: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6CE6D135-5F2C-482C-910F-624EC43485E9}"/>
              </a:ext>
            </a:extLst>
          </p:cNvPr>
          <p:cNvSpPr txBox="1"/>
          <p:nvPr/>
        </p:nvSpPr>
        <p:spPr>
          <a:xfrm>
            <a:off x="6677891" y="1367043"/>
            <a:ext cx="15886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0070C0"/>
                </a:solidFill>
              </a:rPr>
              <a:t>TRA REGISTRO</a:t>
            </a:r>
          </a:p>
        </p:txBody>
      </p:sp>
      <p:sp>
        <p:nvSpPr>
          <p:cNvPr id="31" name="Retângulo de cantos arredondados 3">
            <a:extLst>
              <a:ext uri="{FF2B5EF4-FFF2-40B4-BE49-F238E27FC236}">
                <a16:creationId xmlns:a16="http://schemas.microsoft.com/office/drawing/2014/main" id="{97FF59D6-0691-47C7-A1F8-AC5B1AD33EA2}"/>
              </a:ext>
            </a:extLst>
          </p:cNvPr>
          <p:cNvSpPr/>
          <p:nvPr/>
        </p:nvSpPr>
        <p:spPr>
          <a:xfrm>
            <a:off x="4074556" y="4358054"/>
            <a:ext cx="2960726" cy="1221652"/>
          </a:xfrm>
          <a:prstGeom prst="roundRect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Outros instrumentos não serão enviados de forma automática</a:t>
            </a:r>
            <a:endParaRPr lang="pt-BR" sz="2000" dirty="0"/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id="{AE305F27-6DF9-440C-BD75-70722345858D}"/>
              </a:ext>
            </a:extLst>
          </p:cNvPr>
          <p:cNvSpPr txBox="1"/>
          <p:nvPr/>
        </p:nvSpPr>
        <p:spPr>
          <a:xfrm>
            <a:off x="546359" y="6329318"/>
            <a:ext cx="4869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SIGEF &amp; </a:t>
            </a:r>
            <a:r>
              <a:rPr lang="pt-B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0" name="Retângulo de cantos arredondados 6">
            <a:extLst>
              <a:ext uri="{FF2B5EF4-FFF2-40B4-BE49-F238E27FC236}">
                <a16:creationId xmlns:a16="http://schemas.microsoft.com/office/drawing/2014/main" id="{401EDCD5-A850-4AD9-B982-72F24AE69233}"/>
              </a:ext>
            </a:extLst>
          </p:cNvPr>
          <p:cNvSpPr/>
          <p:nvPr/>
        </p:nvSpPr>
        <p:spPr>
          <a:xfrm>
            <a:off x="8266750" y="5141685"/>
            <a:ext cx="2946196" cy="848098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 Termo de Colaboração (inc. II, par. 1º, art. 8º, Lei 13.334/2005 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937591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6" grpId="0" animBg="1"/>
      <p:bldP spid="17" grpId="0" animBg="1"/>
      <p:bldP spid="19" grpId="0" animBg="1"/>
      <p:bldP spid="24" grpId="0" animBg="1"/>
      <p:bldP spid="26" grpId="0" animBg="1"/>
      <p:bldP spid="27" grpId="0" animBg="1"/>
      <p:bldP spid="28" grpId="0" animBg="1"/>
      <p:bldP spid="29" grpId="0" animBg="1"/>
      <p:bldP spid="2" grpId="0"/>
      <p:bldP spid="30" grpId="0"/>
      <p:bldP spid="31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43A95891-C7A5-4A04-8553-E856F15E39DE}"/>
              </a:ext>
            </a:extLst>
          </p:cNvPr>
          <p:cNvSpPr/>
          <p:nvPr/>
        </p:nvSpPr>
        <p:spPr>
          <a:xfrm>
            <a:off x="1" y="6138000"/>
            <a:ext cx="12191999" cy="720000"/>
          </a:xfrm>
          <a:prstGeom prst="rect">
            <a:avLst/>
          </a:prstGeom>
          <a:solidFill>
            <a:srgbClr val="2F45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rgbClr val="2F456D"/>
              </a:solidFill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CC179C32-EFE0-4C17-8829-0E30DC0CCE6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807756" y="6307179"/>
            <a:ext cx="688919" cy="38164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8F253C5-8D75-4FF5-8689-77E3A7BAC21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568" y="5991574"/>
            <a:ext cx="2023830" cy="1012851"/>
          </a:xfrm>
          <a:prstGeom prst="rect">
            <a:avLst/>
          </a:prstGeo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30F94ABC-FA65-4D4A-9A44-AEDC4D13FF5F}"/>
              </a:ext>
            </a:extLst>
          </p:cNvPr>
          <p:cNvSpPr/>
          <p:nvPr/>
        </p:nvSpPr>
        <p:spPr>
          <a:xfrm>
            <a:off x="4478518" y="242596"/>
            <a:ext cx="3685768" cy="1370727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INÍCIO INTEGRAÇÃO:</a:t>
            </a:r>
          </a:p>
          <a:p>
            <a:pPr algn="ctr"/>
            <a:r>
              <a:rPr lang="pt-BR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2022 -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22/04/22</a:t>
            </a:r>
          </a:p>
          <a:p>
            <a:pPr algn="ctr"/>
            <a:r>
              <a:rPr lang="pt-BR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2021 - </a:t>
            </a:r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26/04/22</a:t>
            </a:r>
          </a:p>
          <a:p>
            <a:pPr algn="ctr"/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(dados legados)</a:t>
            </a:r>
          </a:p>
        </p:txBody>
      </p:sp>
      <p:sp>
        <p:nvSpPr>
          <p:cNvPr id="12" name="Retângulo de cantos arredondados 7">
            <a:extLst>
              <a:ext uri="{FF2B5EF4-FFF2-40B4-BE49-F238E27FC236}">
                <a16:creationId xmlns:a16="http://schemas.microsoft.com/office/drawing/2014/main" id="{EA891A3E-C958-4E15-9D00-060FBC64F5D9}"/>
              </a:ext>
            </a:extLst>
          </p:cNvPr>
          <p:cNvSpPr/>
          <p:nvPr/>
        </p:nvSpPr>
        <p:spPr>
          <a:xfrm>
            <a:off x="4357397" y="3638939"/>
            <a:ext cx="3984172" cy="2257856"/>
          </a:xfrm>
          <a:prstGeom prst="roundRect">
            <a:avLst/>
          </a:prstGeom>
          <a:solidFill>
            <a:srgbClr val="546E9A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Unidades Gestoras: </a:t>
            </a: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ACOMPANHAMENTO frequente</a:t>
            </a:r>
          </a:p>
          <a:p>
            <a:pPr algn="ctr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da integração, 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dar cumprimento à IN TC28/2021</a:t>
            </a:r>
            <a:endParaRPr lang="pt-BR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D27D6E6-4899-49A1-AFA0-9CD687206CA6}"/>
              </a:ext>
            </a:extLst>
          </p:cNvPr>
          <p:cNvSpPr/>
          <p:nvPr/>
        </p:nvSpPr>
        <p:spPr>
          <a:xfrm>
            <a:off x="4498418" y="1908952"/>
            <a:ext cx="3672088" cy="1401251"/>
          </a:xfrm>
          <a:prstGeom prst="roundRect">
            <a:avLst/>
          </a:prstGeom>
          <a:solidFill>
            <a:srgbClr val="41588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Remessa dos dados do SIGEF para o </a:t>
            </a:r>
            <a:r>
              <a:rPr 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de forma AUTOMÁTICA</a:t>
            </a:r>
            <a:endParaRPr lang="pt-BR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Seta: Curva para a Esquerda 17">
            <a:extLst>
              <a:ext uri="{FF2B5EF4-FFF2-40B4-BE49-F238E27FC236}">
                <a16:creationId xmlns:a16="http://schemas.microsoft.com/office/drawing/2014/main" id="{45D8DCC3-FAA2-43DF-BB0B-8D1ADA0EEE18}"/>
              </a:ext>
            </a:extLst>
          </p:cNvPr>
          <p:cNvSpPr/>
          <p:nvPr/>
        </p:nvSpPr>
        <p:spPr>
          <a:xfrm flipH="1">
            <a:off x="3409294" y="1065293"/>
            <a:ext cx="761273" cy="1489180"/>
          </a:xfrm>
          <a:prstGeom prst="curved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Seta: Curva para a Esquerda 18">
            <a:extLst>
              <a:ext uri="{FF2B5EF4-FFF2-40B4-BE49-F238E27FC236}">
                <a16:creationId xmlns:a16="http://schemas.microsoft.com/office/drawing/2014/main" id="{C53C30EC-29A7-4EDE-BACF-5A7D387D0460}"/>
              </a:ext>
            </a:extLst>
          </p:cNvPr>
          <p:cNvSpPr/>
          <p:nvPr/>
        </p:nvSpPr>
        <p:spPr>
          <a:xfrm rot="286345">
            <a:off x="8805971" y="3006882"/>
            <a:ext cx="743229" cy="1370730"/>
          </a:xfrm>
          <a:prstGeom prst="curvedLef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31C86ED1-AD3F-4EC1-979B-A78CAEC21A58}"/>
              </a:ext>
            </a:extLst>
          </p:cNvPr>
          <p:cNvSpPr txBox="1"/>
          <p:nvPr/>
        </p:nvSpPr>
        <p:spPr>
          <a:xfrm>
            <a:off x="546359" y="6329318"/>
            <a:ext cx="4869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SIGEF &amp; </a:t>
            </a:r>
            <a:r>
              <a:rPr lang="pt-B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941873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43A95891-C7A5-4A04-8553-E856F15E39DE}"/>
              </a:ext>
            </a:extLst>
          </p:cNvPr>
          <p:cNvSpPr/>
          <p:nvPr/>
        </p:nvSpPr>
        <p:spPr>
          <a:xfrm>
            <a:off x="1" y="6138000"/>
            <a:ext cx="12191999" cy="720000"/>
          </a:xfrm>
          <a:prstGeom prst="rect">
            <a:avLst/>
          </a:prstGeom>
          <a:solidFill>
            <a:srgbClr val="2F45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rgbClr val="2F456D"/>
              </a:solidFill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CC179C32-EFE0-4C17-8829-0E30DC0CCE6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807756" y="6307179"/>
            <a:ext cx="688919" cy="38164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8F253C5-8D75-4FF5-8689-77E3A7BAC21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568" y="5991574"/>
            <a:ext cx="2023830" cy="1012851"/>
          </a:xfrm>
          <a:prstGeom prst="rect">
            <a:avLst/>
          </a:prstGeo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30F94ABC-FA65-4D4A-9A44-AEDC4D13FF5F}"/>
              </a:ext>
            </a:extLst>
          </p:cNvPr>
          <p:cNvSpPr/>
          <p:nvPr/>
        </p:nvSpPr>
        <p:spPr>
          <a:xfrm>
            <a:off x="933061" y="4012163"/>
            <a:ext cx="4282751" cy="1388627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 Dados do SIGEF são enviados ao </a:t>
            </a:r>
            <a:r>
              <a:rPr 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de forma automática</a:t>
            </a:r>
          </a:p>
        </p:txBody>
      </p:sp>
      <p:sp>
        <p:nvSpPr>
          <p:cNvPr id="12" name="Retângulo de cantos arredondados 7">
            <a:extLst>
              <a:ext uri="{FF2B5EF4-FFF2-40B4-BE49-F238E27FC236}">
                <a16:creationId xmlns:a16="http://schemas.microsoft.com/office/drawing/2014/main" id="{EA891A3E-C958-4E15-9D00-060FBC64F5D9}"/>
              </a:ext>
            </a:extLst>
          </p:cNvPr>
          <p:cNvSpPr/>
          <p:nvPr/>
        </p:nvSpPr>
        <p:spPr>
          <a:xfrm>
            <a:off x="4693458" y="377168"/>
            <a:ext cx="2963801" cy="1180506"/>
          </a:xfrm>
          <a:prstGeom prst="roundRect">
            <a:avLst/>
          </a:prstGeom>
          <a:solidFill>
            <a:srgbClr val="41588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PUBLICAÇÃO</a:t>
            </a:r>
          </a:p>
          <a:p>
            <a:pPr algn="ctr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do termo/alteração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90FB8FBB-2A27-47F0-AC0F-C684A920CD90}"/>
              </a:ext>
            </a:extLst>
          </p:cNvPr>
          <p:cNvSpPr txBox="1"/>
          <p:nvPr/>
        </p:nvSpPr>
        <p:spPr>
          <a:xfrm>
            <a:off x="546359" y="6329318"/>
            <a:ext cx="4869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SIGEF &amp; </a:t>
            </a:r>
            <a:r>
              <a:rPr lang="pt-B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45FBA50C-BD73-4EEF-99BB-901F4563B38B}"/>
              </a:ext>
            </a:extLst>
          </p:cNvPr>
          <p:cNvSpPr/>
          <p:nvPr/>
        </p:nvSpPr>
        <p:spPr>
          <a:xfrm>
            <a:off x="4722154" y="2241753"/>
            <a:ext cx="2966269" cy="1160554"/>
          </a:xfrm>
          <a:prstGeom prst="ellipse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INTEGRAÇÃO</a:t>
            </a: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8FB1B612-FBA6-4B3E-B027-B0DDE2266884}"/>
              </a:ext>
            </a:extLst>
          </p:cNvPr>
          <p:cNvSpPr/>
          <p:nvPr/>
        </p:nvSpPr>
        <p:spPr>
          <a:xfrm>
            <a:off x="7062535" y="4040155"/>
            <a:ext cx="4255497" cy="1399912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SEM ação do órgão</a:t>
            </a:r>
          </a:p>
        </p:txBody>
      </p:sp>
      <p:sp>
        <p:nvSpPr>
          <p:cNvPr id="17" name="Seta: para a Direita Listrada 16">
            <a:extLst>
              <a:ext uri="{FF2B5EF4-FFF2-40B4-BE49-F238E27FC236}">
                <a16:creationId xmlns:a16="http://schemas.microsoft.com/office/drawing/2014/main" id="{A88B4053-9BBD-4354-BA6D-60E32E70613E}"/>
              </a:ext>
            </a:extLst>
          </p:cNvPr>
          <p:cNvSpPr/>
          <p:nvPr/>
        </p:nvSpPr>
        <p:spPr>
          <a:xfrm>
            <a:off x="5837116" y="4522840"/>
            <a:ext cx="749808" cy="502819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eta: Curva para a Esquerda 17">
            <a:extLst>
              <a:ext uri="{FF2B5EF4-FFF2-40B4-BE49-F238E27FC236}">
                <a16:creationId xmlns:a16="http://schemas.microsoft.com/office/drawing/2014/main" id="{290F85EA-AC43-419E-9AB4-D1E2CB816391}"/>
              </a:ext>
            </a:extLst>
          </p:cNvPr>
          <p:cNvSpPr/>
          <p:nvPr/>
        </p:nvSpPr>
        <p:spPr>
          <a:xfrm flipH="1">
            <a:off x="3590616" y="1363391"/>
            <a:ext cx="761273" cy="1489180"/>
          </a:xfrm>
          <a:prstGeom prst="curvedLeftArrow">
            <a:avLst/>
          </a:prstGeom>
          <a:solidFill>
            <a:srgbClr val="4158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Seta: Curva para a Esquerda 18">
            <a:extLst>
              <a:ext uri="{FF2B5EF4-FFF2-40B4-BE49-F238E27FC236}">
                <a16:creationId xmlns:a16="http://schemas.microsoft.com/office/drawing/2014/main" id="{0822C2E5-4095-46A8-A064-C2F658B1932E}"/>
              </a:ext>
            </a:extLst>
          </p:cNvPr>
          <p:cNvSpPr/>
          <p:nvPr/>
        </p:nvSpPr>
        <p:spPr>
          <a:xfrm rot="286345">
            <a:off x="7878874" y="1381911"/>
            <a:ext cx="743229" cy="1370730"/>
          </a:xfrm>
          <a:prstGeom prst="curvedLeftArrow">
            <a:avLst/>
          </a:prstGeom>
          <a:solidFill>
            <a:srgbClr val="4158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3" name="Retângulo de cantos arredondados 10">
            <a:extLst>
              <a:ext uri="{FF2B5EF4-FFF2-40B4-BE49-F238E27FC236}">
                <a16:creationId xmlns:a16="http://schemas.microsoft.com/office/drawing/2014/main" id="{FB26DC88-4D8B-4344-8189-11642975F6F1}"/>
              </a:ext>
            </a:extLst>
          </p:cNvPr>
          <p:cNvSpPr/>
          <p:nvPr/>
        </p:nvSpPr>
        <p:spPr>
          <a:xfrm>
            <a:off x="149289" y="261257"/>
            <a:ext cx="3489650" cy="1418254"/>
          </a:xfrm>
          <a:prstGeom prst="roundRect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8288" algn="just">
              <a:tabLst>
                <a:tab pos="4489450" algn="l"/>
              </a:tabLst>
            </a:pPr>
            <a:r>
              <a:rPr lang="pt-BR" sz="2200" dirty="0"/>
              <a:t>Em que momento ocorre a integração com o envio dos dados?</a:t>
            </a:r>
          </a:p>
        </p:txBody>
      </p:sp>
    </p:spTree>
    <p:extLst>
      <p:ext uri="{BB962C8B-B14F-4D97-AF65-F5344CB8AC3E}">
        <p14:creationId xmlns:p14="http://schemas.microsoft.com/office/powerpoint/2010/main" val="3953495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  <p:bldP spid="14" grpId="0" animBg="1"/>
      <p:bldP spid="17" grpId="0" animBg="1"/>
      <p:bldP spid="18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43A95891-C7A5-4A04-8553-E856F15E39DE}"/>
              </a:ext>
            </a:extLst>
          </p:cNvPr>
          <p:cNvSpPr/>
          <p:nvPr/>
        </p:nvSpPr>
        <p:spPr>
          <a:xfrm>
            <a:off x="1" y="6138000"/>
            <a:ext cx="12191999" cy="720000"/>
          </a:xfrm>
          <a:prstGeom prst="rect">
            <a:avLst/>
          </a:prstGeom>
          <a:solidFill>
            <a:srgbClr val="2F45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rgbClr val="2F456D"/>
              </a:solidFill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CC179C32-EFE0-4C17-8829-0E30DC0CCE6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807756" y="6307179"/>
            <a:ext cx="688919" cy="38164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8F253C5-8D75-4FF5-8689-77E3A7BAC21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568" y="5991574"/>
            <a:ext cx="2023830" cy="1012851"/>
          </a:xfrm>
          <a:prstGeom prst="rect">
            <a:avLst/>
          </a:prstGeo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30F94ABC-FA65-4D4A-9A44-AEDC4D13FF5F}"/>
              </a:ext>
            </a:extLst>
          </p:cNvPr>
          <p:cNvSpPr/>
          <p:nvPr/>
        </p:nvSpPr>
        <p:spPr>
          <a:xfrm>
            <a:off x="3909916" y="387926"/>
            <a:ext cx="3682280" cy="1453503"/>
          </a:xfrm>
          <a:prstGeom prst="roundRect">
            <a:avLst/>
          </a:prstGeom>
          <a:solidFill>
            <a:srgbClr val="41588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ACOMPANHAMENTO frequente da integração</a:t>
            </a:r>
          </a:p>
        </p:txBody>
      </p:sp>
      <p:sp>
        <p:nvSpPr>
          <p:cNvPr id="12" name="Retângulo de cantos arredondados 7">
            <a:extLst>
              <a:ext uri="{FF2B5EF4-FFF2-40B4-BE49-F238E27FC236}">
                <a16:creationId xmlns:a16="http://schemas.microsoft.com/office/drawing/2014/main" id="{EA891A3E-C958-4E15-9D00-060FBC64F5D9}"/>
              </a:ext>
            </a:extLst>
          </p:cNvPr>
          <p:cNvSpPr/>
          <p:nvPr/>
        </p:nvSpPr>
        <p:spPr>
          <a:xfrm>
            <a:off x="3681906" y="2225777"/>
            <a:ext cx="4147986" cy="1828799"/>
          </a:xfrm>
          <a:prstGeom prst="roundRect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Funcionalidade Listar Integração </a:t>
            </a:r>
            <a:r>
              <a:rPr 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– transferências: consultar a situação da integração</a:t>
            </a:r>
          </a:p>
        </p:txBody>
      </p:sp>
      <p:sp>
        <p:nvSpPr>
          <p:cNvPr id="18" name="Seta: Curva para a Esquerda 17">
            <a:extLst>
              <a:ext uri="{FF2B5EF4-FFF2-40B4-BE49-F238E27FC236}">
                <a16:creationId xmlns:a16="http://schemas.microsoft.com/office/drawing/2014/main" id="{45D8DCC3-FAA2-43DF-BB0B-8D1ADA0EEE18}"/>
              </a:ext>
            </a:extLst>
          </p:cNvPr>
          <p:cNvSpPr/>
          <p:nvPr/>
        </p:nvSpPr>
        <p:spPr>
          <a:xfrm flipH="1">
            <a:off x="2709969" y="1219013"/>
            <a:ext cx="761273" cy="1489180"/>
          </a:xfrm>
          <a:prstGeom prst="curvedLeft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31C86ED1-AD3F-4EC1-979B-A78CAEC21A58}"/>
              </a:ext>
            </a:extLst>
          </p:cNvPr>
          <p:cNvSpPr txBox="1"/>
          <p:nvPr/>
        </p:nvSpPr>
        <p:spPr>
          <a:xfrm>
            <a:off x="546359" y="6329318"/>
            <a:ext cx="4869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SIGEF &amp; </a:t>
            </a:r>
            <a:r>
              <a:rPr lang="pt-B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Seta: Curva para a Esquerda 9">
            <a:extLst>
              <a:ext uri="{FF2B5EF4-FFF2-40B4-BE49-F238E27FC236}">
                <a16:creationId xmlns:a16="http://schemas.microsoft.com/office/drawing/2014/main" id="{B0681523-452A-44B1-8745-0181AC0F96E6}"/>
              </a:ext>
            </a:extLst>
          </p:cNvPr>
          <p:cNvSpPr/>
          <p:nvPr/>
        </p:nvSpPr>
        <p:spPr>
          <a:xfrm rot="286345">
            <a:off x="8205608" y="3699609"/>
            <a:ext cx="743229" cy="1370730"/>
          </a:xfrm>
          <a:prstGeom prst="curvedLeftArrow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9F6C32E2-4BCE-49C0-B6FC-A88B9AA1E6FB}"/>
              </a:ext>
            </a:extLst>
          </p:cNvPr>
          <p:cNvSpPr/>
          <p:nvPr/>
        </p:nvSpPr>
        <p:spPr>
          <a:xfrm>
            <a:off x="4016135" y="4516582"/>
            <a:ext cx="3682280" cy="1430412"/>
          </a:xfrm>
          <a:prstGeom prst="roundRect">
            <a:avLst/>
          </a:prstGeom>
          <a:solidFill>
            <a:srgbClr val="41588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latin typeface="Arial" panose="020B0604020202020204" pitchFamily="34" charset="0"/>
                <a:cs typeface="Arial" panose="020B0604020202020204" pitchFamily="34" charset="0"/>
              </a:rPr>
              <a:t>REJEITADA: ação do órgão</a:t>
            </a:r>
          </a:p>
        </p:txBody>
      </p:sp>
    </p:spTree>
    <p:extLst>
      <p:ext uri="{BB962C8B-B14F-4D97-AF65-F5344CB8AC3E}">
        <p14:creationId xmlns:p14="http://schemas.microsoft.com/office/powerpoint/2010/main" val="1240941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8" grpId="0" animBg="1"/>
      <p:bldP spid="10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43A95891-C7A5-4A04-8553-E856F15E39DE}"/>
              </a:ext>
            </a:extLst>
          </p:cNvPr>
          <p:cNvSpPr/>
          <p:nvPr/>
        </p:nvSpPr>
        <p:spPr>
          <a:xfrm>
            <a:off x="1" y="6138000"/>
            <a:ext cx="12191999" cy="720000"/>
          </a:xfrm>
          <a:prstGeom prst="rect">
            <a:avLst/>
          </a:prstGeom>
          <a:solidFill>
            <a:srgbClr val="2F45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rgbClr val="2F456D"/>
              </a:solidFill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CC179C32-EFE0-4C17-8829-0E30DC0CCE6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807756" y="6307179"/>
            <a:ext cx="688919" cy="38164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8F253C5-8D75-4FF5-8689-77E3A7BAC21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568" y="5991574"/>
            <a:ext cx="2023830" cy="1012851"/>
          </a:xfrm>
          <a:prstGeom prst="rect">
            <a:avLst/>
          </a:prstGeo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30F94ABC-FA65-4D4A-9A44-AEDC4D13FF5F}"/>
              </a:ext>
            </a:extLst>
          </p:cNvPr>
          <p:cNvSpPr/>
          <p:nvPr/>
        </p:nvSpPr>
        <p:spPr>
          <a:xfrm>
            <a:off x="6671212" y="1875453"/>
            <a:ext cx="4740128" cy="1436039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pt-BR" sz="2000" b="1" dirty="0">
                <a:solidFill>
                  <a:srgbClr val="4158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Integrado: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significa que os dados foram enviados com sucesso e não há nenhuma ação a ser realizada pelo usuário. </a:t>
            </a:r>
          </a:p>
        </p:txBody>
      </p:sp>
      <p:sp>
        <p:nvSpPr>
          <p:cNvPr id="12" name="Retângulo de cantos arredondados 7">
            <a:extLst>
              <a:ext uri="{FF2B5EF4-FFF2-40B4-BE49-F238E27FC236}">
                <a16:creationId xmlns:a16="http://schemas.microsoft.com/office/drawing/2014/main" id="{EA891A3E-C958-4E15-9D00-060FBC64F5D9}"/>
              </a:ext>
            </a:extLst>
          </p:cNvPr>
          <p:cNvSpPr/>
          <p:nvPr/>
        </p:nvSpPr>
        <p:spPr>
          <a:xfrm>
            <a:off x="1562348" y="4279575"/>
            <a:ext cx="4633178" cy="1593130"/>
          </a:xfrm>
          <a:prstGeom prst="roundRect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spcAft>
                <a:spcPts val="600"/>
              </a:spcAft>
              <a:buClr>
                <a:srgbClr val="0070C0"/>
              </a:buClr>
            </a:pPr>
            <a:r>
              <a:rPr lang="pt-BR" sz="2000" b="1" dirty="0">
                <a:solidFill>
                  <a:srgbClr val="4158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Rejeitado: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significa que a integração não ocorreu, ou seja, os dados NÃO foram enviados ao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D27D6E6-4899-49A1-AFA0-9CD687206CA6}"/>
              </a:ext>
            </a:extLst>
          </p:cNvPr>
          <p:cNvSpPr/>
          <p:nvPr/>
        </p:nvSpPr>
        <p:spPr>
          <a:xfrm>
            <a:off x="1512622" y="2608749"/>
            <a:ext cx="4701566" cy="1422075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000" b="1" dirty="0">
                <a:solidFill>
                  <a:srgbClr val="4158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Cancelado: </a:t>
            </a:r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 que o registro foi integrado mas, posteriormente, foi cancelado pelo usuário.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31C86ED1-AD3F-4EC1-979B-A78CAEC21A58}"/>
              </a:ext>
            </a:extLst>
          </p:cNvPr>
          <p:cNvSpPr txBox="1"/>
          <p:nvPr/>
        </p:nvSpPr>
        <p:spPr>
          <a:xfrm>
            <a:off x="546359" y="6329318"/>
            <a:ext cx="4869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SIGEF &amp; </a:t>
            </a:r>
            <a:r>
              <a:rPr lang="pt-B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Retângulo de cantos arredondados 7">
            <a:extLst>
              <a:ext uri="{FF2B5EF4-FFF2-40B4-BE49-F238E27FC236}">
                <a16:creationId xmlns:a16="http://schemas.microsoft.com/office/drawing/2014/main" id="{67A8297A-1EF5-4F2D-A856-8C07487D0129}"/>
              </a:ext>
            </a:extLst>
          </p:cNvPr>
          <p:cNvSpPr/>
          <p:nvPr/>
        </p:nvSpPr>
        <p:spPr>
          <a:xfrm>
            <a:off x="7490396" y="5122506"/>
            <a:ext cx="3566378" cy="911929"/>
          </a:xfrm>
          <a:prstGeom prst="roundRect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spcAft>
                <a:spcPts val="600"/>
              </a:spcAft>
              <a:buClr>
                <a:srgbClr val="0070C0"/>
              </a:buClr>
            </a:pPr>
            <a:r>
              <a:rPr lang="pt-BR" sz="2000" dirty="0">
                <a:solidFill>
                  <a:srgbClr val="2F45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Instabilidade do </a:t>
            </a:r>
            <a:r>
              <a:rPr lang="pt-BR" sz="2000" dirty="0" err="1">
                <a:solidFill>
                  <a:srgbClr val="2F45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endParaRPr lang="pt-BR" sz="2000" dirty="0">
              <a:solidFill>
                <a:srgbClr val="2F456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tângulo de cantos arredondados 7">
            <a:extLst>
              <a:ext uri="{FF2B5EF4-FFF2-40B4-BE49-F238E27FC236}">
                <a16:creationId xmlns:a16="http://schemas.microsoft.com/office/drawing/2014/main" id="{ADACE97E-F47C-4823-8B06-2CC0D146810B}"/>
              </a:ext>
            </a:extLst>
          </p:cNvPr>
          <p:cNvSpPr/>
          <p:nvPr/>
        </p:nvSpPr>
        <p:spPr>
          <a:xfrm>
            <a:off x="7465516" y="4086808"/>
            <a:ext cx="3581929" cy="943030"/>
          </a:xfrm>
          <a:prstGeom prst="roundRect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spcAft>
                <a:spcPts val="600"/>
              </a:spcAft>
              <a:buClr>
                <a:srgbClr val="0070C0"/>
              </a:buClr>
            </a:pPr>
            <a:r>
              <a:rPr lang="pt-BR" sz="2000" dirty="0">
                <a:solidFill>
                  <a:srgbClr val="2F456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Campo preenchido de forma incorreta pelo usuário</a:t>
            </a:r>
          </a:p>
        </p:txBody>
      </p:sp>
      <p:sp>
        <p:nvSpPr>
          <p:cNvPr id="16" name="Seta: para a Direita 15">
            <a:extLst>
              <a:ext uri="{FF2B5EF4-FFF2-40B4-BE49-F238E27FC236}">
                <a16:creationId xmlns:a16="http://schemas.microsoft.com/office/drawing/2014/main" id="{EEC35434-13D5-4759-A8C4-4E02D727857D}"/>
              </a:ext>
            </a:extLst>
          </p:cNvPr>
          <p:cNvSpPr/>
          <p:nvPr/>
        </p:nvSpPr>
        <p:spPr>
          <a:xfrm rot="20514164">
            <a:off x="6619778" y="4551991"/>
            <a:ext cx="581302" cy="457211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/>
          </a:p>
        </p:txBody>
      </p:sp>
      <p:sp>
        <p:nvSpPr>
          <p:cNvPr id="18" name="Seta: para a Direita 17">
            <a:extLst>
              <a:ext uri="{FF2B5EF4-FFF2-40B4-BE49-F238E27FC236}">
                <a16:creationId xmlns:a16="http://schemas.microsoft.com/office/drawing/2014/main" id="{EB1B5C85-FF09-432B-9BE4-F9E1727B3A34}"/>
              </a:ext>
            </a:extLst>
          </p:cNvPr>
          <p:cNvSpPr/>
          <p:nvPr/>
        </p:nvSpPr>
        <p:spPr>
          <a:xfrm rot="802849">
            <a:off x="6618822" y="5130248"/>
            <a:ext cx="599233" cy="457211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/>
          </a:p>
        </p:txBody>
      </p:sp>
      <p:sp>
        <p:nvSpPr>
          <p:cNvPr id="19" name="Retângulo de cantos arredondados 7">
            <a:extLst>
              <a:ext uri="{FF2B5EF4-FFF2-40B4-BE49-F238E27FC236}">
                <a16:creationId xmlns:a16="http://schemas.microsoft.com/office/drawing/2014/main" id="{01F084FB-FEB1-4F7B-BACA-9D022DFB6695}"/>
              </a:ext>
            </a:extLst>
          </p:cNvPr>
          <p:cNvSpPr/>
          <p:nvPr/>
        </p:nvSpPr>
        <p:spPr>
          <a:xfrm>
            <a:off x="4800071" y="149289"/>
            <a:ext cx="3242917" cy="750198"/>
          </a:xfrm>
          <a:prstGeom prst="roundRect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spcAft>
                <a:spcPts val="600"/>
              </a:spcAft>
              <a:buClr>
                <a:srgbClr val="0070C0"/>
              </a:buClr>
            </a:pPr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SITUAÇÕES</a:t>
            </a: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19605F6B-253A-42E3-A512-49F6BD49F26B}"/>
              </a:ext>
            </a:extLst>
          </p:cNvPr>
          <p:cNvSpPr/>
          <p:nvPr/>
        </p:nvSpPr>
        <p:spPr>
          <a:xfrm>
            <a:off x="1467840" y="1101013"/>
            <a:ext cx="4740128" cy="1299190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pt-BR" sz="2000" b="1" dirty="0">
                <a:solidFill>
                  <a:srgbClr val="4158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 integração: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significa que os dados não foram integrados </a:t>
            </a:r>
          </a:p>
        </p:txBody>
      </p:sp>
    </p:spTree>
    <p:extLst>
      <p:ext uri="{BB962C8B-B14F-4D97-AF65-F5344CB8AC3E}">
        <p14:creationId xmlns:p14="http://schemas.microsoft.com/office/powerpoint/2010/main" val="1147917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7" grpId="0" animBg="1"/>
      <p:bldP spid="13" grpId="0" animBg="1"/>
      <p:bldP spid="14" grpId="0" animBg="1"/>
      <p:bldP spid="16" grpId="0" animBg="1"/>
      <p:bldP spid="18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43A95891-C7A5-4A04-8553-E856F15E39DE}"/>
              </a:ext>
            </a:extLst>
          </p:cNvPr>
          <p:cNvSpPr/>
          <p:nvPr/>
        </p:nvSpPr>
        <p:spPr>
          <a:xfrm>
            <a:off x="1" y="6138000"/>
            <a:ext cx="12191999" cy="720000"/>
          </a:xfrm>
          <a:prstGeom prst="rect">
            <a:avLst/>
          </a:prstGeom>
          <a:solidFill>
            <a:srgbClr val="2F45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rgbClr val="2F456D"/>
              </a:solidFill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CC179C32-EFE0-4C17-8829-0E30DC0CCE6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807756" y="6307179"/>
            <a:ext cx="688919" cy="38164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8F253C5-8D75-4FF5-8689-77E3A7BAC21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568" y="5991574"/>
            <a:ext cx="2023830" cy="1012851"/>
          </a:xfrm>
          <a:prstGeom prst="rect">
            <a:avLst/>
          </a:prstGeo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30F94ABC-FA65-4D4A-9A44-AEDC4D13FF5F}"/>
              </a:ext>
            </a:extLst>
          </p:cNvPr>
          <p:cNvSpPr/>
          <p:nvPr/>
        </p:nvSpPr>
        <p:spPr>
          <a:xfrm>
            <a:off x="4366549" y="998375"/>
            <a:ext cx="3682280" cy="1026368"/>
          </a:xfrm>
          <a:prstGeom prst="roundRect">
            <a:avLst/>
          </a:prstGeom>
          <a:solidFill>
            <a:srgbClr val="2F45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Verificar o motivo da rejeição.</a:t>
            </a:r>
          </a:p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Aba: retorno</a:t>
            </a:r>
          </a:p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Campo: motivo rejeite</a:t>
            </a:r>
          </a:p>
        </p:txBody>
      </p:sp>
      <p:sp>
        <p:nvSpPr>
          <p:cNvPr id="12" name="Retângulo de cantos arredondados 7">
            <a:extLst>
              <a:ext uri="{FF2B5EF4-FFF2-40B4-BE49-F238E27FC236}">
                <a16:creationId xmlns:a16="http://schemas.microsoft.com/office/drawing/2014/main" id="{EA891A3E-C958-4E15-9D00-060FBC64F5D9}"/>
              </a:ext>
            </a:extLst>
          </p:cNvPr>
          <p:cNvSpPr/>
          <p:nvPr/>
        </p:nvSpPr>
        <p:spPr>
          <a:xfrm>
            <a:off x="1198456" y="4497354"/>
            <a:ext cx="3746769" cy="1548881"/>
          </a:xfrm>
          <a:prstGeom prst="roundRect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spcAft>
                <a:spcPts val="600"/>
              </a:spcAft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Realizar nova tentativa de integração (manual), por meio da Funcionalidade Gerar Integração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– transferências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CD27D6E6-4899-49A1-AFA0-9CD687206CA6}"/>
              </a:ext>
            </a:extLst>
          </p:cNvPr>
          <p:cNvSpPr/>
          <p:nvPr/>
        </p:nvSpPr>
        <p:spPr>
          <a:xfrm>
            <a:off x="1214043" y="3517641"/>
            <a:ext cx="3672088" cy="849087"/>
          </a:xfrm>
          <a:prstGeom prst="roundRect">
            <a:avLst/>
          </a:prstGeom>
          <a:solidFill>
            <a:srgbClr val="546E9A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Realizar a correção, que vai variar de acordo com o erro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31C86ED1-AD3F-4EC1-979B-A78CAEC21A58}"/>
              </a:ext>
            </a:extLst>
          </p:cNvPr>
          <p:cNvSpPr txBox="1"/>
          <p:nvPr/>
        </p:nvSpPr>
        <p:spPr>
          <a:xfrm>
            <a:off x="546359" y="6329318"/>
            <a:ext cx="4869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SIGEF &amp; </a:t>
            </a:r>
            <a:r>
              <a:rPr lang="pt-B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Retângulo de cantos arredondados 7">
            <a:extLst>
              <a:ext uri="{FF2B5EF4-FFF2-40B4-BE49-F238E27FC236}">
                <a16:creationId xmlns:a16="http://schemas.microsoft.com/office/drawing/2014/main" id="{BCD2CCF8-1642-46D5-B9AB-11935327DF0C}"/>
              </a:ext>
            </a:extLst>
          </p:cNvPr>
          <p:cNvSpPr/>
          <p:nvPr/>
        </p:nvSpPr>
        <p:spPr>
          <a:xfrm>
            <a:off x="4343062" y="83975"/>
            <a:ext cx="3681265" cy="746449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SITUAÇÃO: REJEITADO</a:t>
            </a:r>
          </a:p>
        </p:txBody>
      </p:sp>
      <p:sp>
        <p:nvSpPr>
          <p:cNvPr id="10" name="Seta: Curva para a Esquerda 9">
            <a:extLst>
              <a:ext uri="{FF2B5EF4-FFF2-40B4-BE49-F238E27FC236}">
                <a16:creationId xmlns:a16="http://schemas.microsoft.com/office/drawing/2014/main" id="{EFAF5CA0-FD0B-4FED-A313-898BC7904F13}"/>
              </a:ext>
            </a:extLst>
          </p:cNvPr>
          <p:cNvSpPr/>
          <p:nvPr/>
        </p:nvSpPr>
        <p:spPr>
          <a:xfrm rot="286345">
            <a:off x="5066168" y="2676814"/>
            <a:ext cx="743229" cy="1269971"/>
          </a:xfrm>
          <a:prstGeom prst="curvedLeftArrow">
            <a:avLst/>
          </a:prstGeom>
          <a:solidFill>
            <a:srgbClr val="4158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4" name="Seta: Curva para a Esquerda 13">
            <a:extLst>
              <a:ext uri="{FF2B5EF4-FFF2-40B4-BE49-F238E27FC236}">
                <a16:creationId xmlns:a16="http://schemas.microsoft.com/office/drawing/2014/main" id="{399D8951-95AA-403B-978D-88343E1A7444}"/>
              </a:ext>
            </a:extLst>
          </p:cNvPr>
          <p:cNvSpPr/>
          <p:nvPr/>
        </p:nvSpPr>
        <p:spPr>
          <a:xfrm rot="286345">
            <a:off x="5093871" y="4176670"/>
            <a:ext cx="743229" cy="1263000"/>
          </a:xfrm>
          <a:prstGeom prst="curvedLeftArrow">
            <a:avLst/>
          </a:prstGeom>
          <a:solidFill>
            <a:srgbClr val="4158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C532D763-B205-48AC-A337-0548AB034DCF}"/>
              </a:ext>
            </a:extLst>
          </p:cNvPr>
          <p:cNvSpPr/>
          <p:nvPr/>
        </p:nvSpPr>
        <p:spPr>
          <a:xfrm>
            <a:off x="1178589" y="2090058"/>
            <a:ext cx="3682280" cy="1296953"/>
          </a:xfrm>
          <a:prstGeom prst="roundRect">
            <a:avLst/>
          </a:prstGeom>
          <a:solidFill>
            <a:srgbClr val="2F45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Erro de preenchimento de campo do usuário,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: Obrigatório informar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url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válida de documento da publicidade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B38D112F-519A-4474-A954-212721969CA1}"/>
              </a:ext>
            </a:extLst>
          </p:cNvPr>
          <p:cNvSpPr/>
          <p:nvPr/>
        </p:nvSpPr>
        <p:spPr>
          <a:xfrm>
            <a:off x="7265260" y="2295332"/>
            <a:ext cx="3682280" cy="835770"/>
          </a:xfrm>
          <a:prstGeom prst="roundRect">
            <a:avLst/>
          </a:prstGeom>
          <a:solidFill>
            <a:srgbClr val="2F456D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Erro decorrente de instabilidade do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tângulo de cantos arredondados 7">
            <a:extLst>
              <a:ext uri="{FF2B5EF4-FFF2-40B4-BE49-F238E27FC236}">
                <a16:creationId xmlns:a16="http://schemas.microsoft.com/office/drawing/2014/main" id="{9DC8D297-9B5C-4D0A-899D-0A9531FFE0F6}"/>
              </a:ext>
            </a:extLst>
          </p:cNvPr>
          <p:cNvSpPr/>
          <p:nvPr/>
        </p:nvSpPr>
        <p:spPr>
          <a:xfrm>
            <a:off x="7266463" y="4385323"/>
            <a:ext cx="3746769" cy="1664024"/>
          </a:xfrm>
          <a:prstGeom prst="roundRect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spcAft>
                <a:spcPts val="600"/>
              </a:spcAft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Realizar nova tentativa de integração (manual), por meio da Funcionalidade Gerar Integração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– transferências</a:t>
            </a:r>
          </a:p>
        </p:txBody>
      </p:sp>
      <p:sp>
        <p:nvSpPr>
          <p:cNvPr id="20" name="Seta: Curva para a Esquerda 19">
            <a:extLst>
              <a:ext uri="{FF2B5EF4-FFF2-40B4-BE49-F238E27FC236}">
                <a16:creationId xmlns:a16="http://schemas.microsoft.com/office/drawing/2014/main" id="{D3A9C995-8A8E-46E2-8932-0B63A6DDEABE}"/>
              </a:ext>
            </a:extLst>
          </p:cNvPr>
          <p:cNvSpPr/>
          <p:nvPr/>
        </p:nvSpPr>
        <p:spPr>
          <a:xfrm rot="286345">
            <a:off x="11217591" y="2693327"/>
            <a:ext cx="743229" cy="1256543"/>
          </a:xfrm>
          <a:prstGeom prst="curvedLeftArrow">
            <a:avLst/>
          </a:prstGeom>
          <a:solidFill>
            <a:srgbClr val="4158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22" name="Retângulo: Cantos Arredondados 21">
            <a:extLst>
              <a:ext uri="{FF2B5EF4-FFF2-40B4-BE49-F238E27FC236}">
                <a16:creationId xmlns:a16="http://schemas.microsoft.com/office/drawing/2014/main" id="{D46B2EBC-AF9D-4C8F-9DF9-6BB2CAB23754}"/>
              </a:ext>
            </a:extLst>
          </p:cNvPr>
          <p:cNvSpPr/>
          <p:nvPr/>
        </p:nvSpPr>
        <p:spPr>
          <a:xfrm>
            <a:off x="7306932" y="3321697"/>
            <a:ext cx="3672088" cy="970385"/>
          </a:xfrm>
          <a:prstGeom prst="roundRect">
            <a:avLst/>
          </a:prstGeom>
          <a:solidFill>
            <a:srgbClr val="546E9A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latin typeface="Arial" panose="020B0604020202020204" pitchFamily="34" charset="0"/>
                <a:cs typeface="Arial" panose="020B0604020202020204" pitchFamily="34" charset="0"/>
              </a:rPr>
              <a:t>Cancelamento da remessa efetuado devido a erro interno. Entre em contato com o suporte técnico.</a:t>
            </a:r>
          </a:p>
        </p:txBody>
      </p:sp>
    </p:spTree>
    <p:extLst>
      <p:ext uri="{BB962C8B-B14F-4D97-AF65-F5344CB8AC3E}">
        <p14:creationId xmlns:p14="http://schemas.microsoft.com/office/powerpoint/2010/main" val="185004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  <p:bldP spid="10" grpId="0" animBg="1"/>
      <p:bldP spid="14" grpId="0" animBg="1"/>
      <p:bldP spid="16" grpId="0" animBg="1"/>
      <p:bldP spid="18" grpId="0" animBg="1"/>
      <p:bldP spid="19" grpId="0" animBg="1"/>
      <p:bldP spid="20" grpId="0" animBg="1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43A95891-C7A5-4A04-8553-E856F15E39DE}"/>
              </a:ext>
            </a:extLst>
          </p:cNvPr>
          <p:cNvSpPr/>
          <p:nvPr/>
        </p:nvSpPr>
        <p:spPr>
          <a:xfrm>
            <a:off x="1" y="6138000"/>
            <a:ext cx="12191999" cy="720000"/>
          </a:xfrm>
          <a:prstGeom prst="rect">
            <a:avLst/>
          </a:prstGeom>
          <a:solidFill>
            <a:srgbClr val="2F45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00">
              <a:solidFill>
                <a:srgbClr val="2F456D"/>
              </a:solidFill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CC179C32-EFE0-4C17-8829-0E30DC0CCE6B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0807756" y="6307179"/>
            <a:ext cx="688919" cy="381642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38F253C5-8D75-4FF5-8689-77E3A7BAC215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568" y="5991574"/>
            <a:ext cx="2023830" cy="1012851"/>
          </a:xfrm>
          <a:prstGeom prst="rect">
            <a:avLst/>
          </a:prstGeom>
        </p:spPr>
      </p:pic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30F94ABC-FA65-4D4A-9A44-AEDC4D13FF5F}"/>
              </a:ext>
            </a:extLst>
          </p:cNvPr>
          <p:cNvSpPr/>
          <p:nvPr/>
        </p:nvSpPr>
        <p:spPr>
          <a:xfrm>
            <a:off x="233265" y="3513313"/>
            <a:ext cx="4189445" cy="1870450"/>
          </a:xfrm>
          <a:prstGeom prst="roundRect">
            <a:avLst/>
          </a:prstGeom>
          <a:solidFill>
            <a:schemeClr val="bg1">
              <a:lumMod val="5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    Necessidade de </a:t>
            </a:r>
            <a:r>
              <a:rPr lang="pt-BR" sz="22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corrigir </a:t>
            </a:r>
            <a:r>
              <a:rPr lang="pt-BR" sz="2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SIGEF dados da Transfe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rência/Alteração já enviados ao </a:t>
            </a:r>
            <a:r>
              <a:rPr 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(forma automática ou manual)</a:t>
            </a:r>
          </a:p>
        </p:txBody>
      </p:sp>
      <p:sp>
        <p:nvSpPr>
          <p:cNvPr id="12" name="Retângulo de cantos arredondados 7">
            <a:extLst>
              <a:ext uri="{FF2B5EF4-FFF2-40B4-BE49-F238E27FC236}">
                <a16:creationId xmlns:a16="http://schemas.microsoft.com/office/drawing/2014/main" id="{EA891A3E-C958-4E15-9D00-060FBC64F5D9}"/>
              </a:ext>
            </a:extLst>
          </p:cNvPr>
          <p:cNvSpPr/>
          <p:nvPr/>
        </p:nvSpPr>
        <p:spPr>
          <a:xfrm>
            <a:off x="5001369" y="139958"/>
            <a:ext cx="2963801" cy="969845"/>
          </a:xfrm>
          <a:prstGeom prst="roundRect">
            <a:avLst/>
          </a:prstGeom>
          <a:solidFill>
            <a:srgbClr val="41588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PUBLICAÇÃO</a:t>
            </a:r>
          </a:p>
          <a:p>
            <a:pPr algn="ctr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do termo/alteração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90FB8FBB-2A27-47F0-AC0F-C684A920CD90}"/>
              </a:ext>
            </a:extLst>
          </p:cNvPr>
          <p:cNvSpPr txBox="1"/>
          <p:nvPr/>
        </p:nvSpPr>
        <p:spPr>
          <a:xfrm>
            <a:off x="546359" y="6329318"/>
            <a:ext cx="48690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SIGEF &amp; </a:t>
            </a:r>
            <a:r>
              <a:rPr lang="pt-BR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45FBA50C-BD73-4EEF-99BB-901F4563B38B}"/>
              </a:ext>
            </a:extLst>
          </p:cNvPr>
          <p:cNvSpPr/>
          <p:nvPr/>
        </p:nvSpPr>
        <p:spPr>
          <a:xfrm>
            <a:off x="4918098" y="1532625"/>
            <a:ext cx="3180873" cy="1313211"/>
          </a:xfrm>
          <a:prstGeom prst="ellipse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INTEGRAÇÃO:</a:t>
            </a:r>
          </a:p>
          <a:p>
            <a:pPr algn="ctr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dados enviados ao </a:t>
            </a:r>
            <a:r>
              <a:rPr lang="pt-BR" sz="2200" dirty="0" err="1">
                <a:latin typeface="Arial" panose="020B0604020202020204" pitchFamily="34" charset="0"/>
                <a:cs typeface="Arial" panose="020B0604020202020204" pitchFamily="34" charset="0"/>
              </a:rPr>
              <a:t>e-SFINGE</a:t>
            </a: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8FB1B612-FBA6-4B3E-B027-B0DDE2266884}"/>
              </a:ext>
            </a:extLst>
          </p:cNvPr>
          <p:cNvSpPr/>
          <p:nvPr/>
        </p:nvSpPr>
        <p:spPr>
          <a:xfrm>
            <a:off x="6866593" y="3069770"/>
            <a:ext cx="4003570" cy="989365"/>
          </a:xfrm>
          <a:prstGeom prst="roundRect">
            <a:avLst/>
          </a:prstGeom>
          <a:solidFill>
            <a:srgbClr val="415881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Cancelar a integração automática já realizada</a:t>
            </a:r>
          </a:p>
        </p:txBody>
      </p:sp>
      <p:sp>
        <p:nvSpPr>
          <p:cNvPr id="17" name="Seta: para a Direita Listrada 16">
            <a:extLst>
              <a:ext uri="{FF2B5EF4-FFF2-40B4-BE49-F238E27FC236}">
                <a16:creationId xmlns:a16="http://schemas.microsoft.com/office/drawing/2014/main" id="{A88B4053-9BBD-4354-BA6D-60E32E70613E}"/>
              </a:ext>
            </a:extLst>
          </p:cNvPr>
          <p:cNvSpPr/>
          <p:nvPr/>
        </p:nvSpPr>
        <p:spPr>
          <a:xfrm>
            <a:off x="5298580" y="4084207"/>
            <a:ext cx="749808" cy="502819"/>
          </a:xfrm>
          <a:prstGeom prst="stripedRightArrow">
            <a:avLst/>
          </a:prstGeom>
          <a:solidFill>
            <a:schemeClr val="bg1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Seta: Curva para a Esquerda 17">
            <a:extLst>
              <a:ext uri="{FF2B5EF4-FFF2-40B4-BE49-F238E27FC236}">
                <a16:creationId xmlns:a16="http://schemas.microsoft.com/office/drawing/2014/main" id="{290F85EA-AC43-419E-9AB4-D1E2CB816391}"/>
              </a:ext>
            </a:extLst>
          </p:cNvPr>
          <p:cNvSpPr/>
          <p:nvPr/>
        </p:nvSpPr>
        <p:spPr>
          <a:xfrm flipH="1">
            <a:off x="3926519" y="710248"/>
            <a:ext cx="761273" cy="1489180"/>
          </a:xfrm>
          <a:prstGeom prst="curvedLeftArrow">
            <a:avLst/>
          </a:prstGeom>
          <a:solidFill>
            <a:srgbClr val="4158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9" name="Seta: Curva para a Esquerda 18">
            <a:extLst>
              <a:ext uri="{FF2B5EF4-FFF2-40B4-BE49-F238E27FC236}">
                <a16:creationId xmlns:a16="http://schemas.microsoft.com/office/drawing/2014/main" id="{0822C2E5-4095-46A8-A064-C2F658B1932E}"/>
              </a:ext>
            </a:extLst>
          </p:cNvPr>
          <p:cNvSpPr/>
          <p:nvPr/>
        </p:nvSpPr>
        <p:spPr>
          <a:xfrm rot="286345">
            <a:off x="8102808" y="738099"/>
            <a:ext cx="743229" cy="1370730"/>
          </a:xfrm>
          <a:prstGeom prst="curvedLeftArrow">
            <a:avLst/>
          </a:prstGeom>
          <a:solidFill>
            <a:srgbClr val="41588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B90D8F06-EE9D-4B91-A780-D55E1A66471C}"/>
              </a:ext>
            </a:extLst>
          </p:cNvPr>
          <p:cNvSpPr/>
          <p:nvPr/>
        </p:nvSpPr>
        <p:spPr>
          <a:xfrm>
            <a:off x="6876660" y="4338735"/>
            <a:ext cx="4000203" cy="1576873"/>
          </a:xfrm>
          <a:prstGeom prst="roundRect">
            <a:avLst/>
          </a:prstGeom>
          <a:solidFill>
            <a:srgbClr val="6986B8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Solicitar uma nova integração dos dados, por meio da integração manual</a:t>
            </a:r>
          </a:p>
        </p:txBody>
      </p:sp>
    </p:spTree>
    <p:extLst>
      <p:ext uri="{BB962C8B-B14F-4D97-AF65-F5344CB8AC3E}">
        <p14:creationId xmlns:p14="http://schemas.microsoft.com/office/powerpoint/2010/main" val="890469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4" grpId="0" animBg="1"/>
      <p:bldP spid="17" grpId="0" animBg="1"/>
      <p:bldP spid="13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23809</TotalTime>
  <Words>637</Words>
  <Application>Microsoft Office PowerPoint</Application>
  <PresentationFormat>Widescreen</PresentationFormat>
  <Paragraphs>95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Giovana Schmitt da Rosa</dc:creator>
  <cp:lastModifiedBy>Natalia Mazzorana</cp:lastModifiedBy>
  <cp:revision>164</cp:revision>
  <dcterms:created xsi:type="dcterms:W3CDTF">2021-06-09T13:53:36Z</dcterms:created>
  <dcterms:modified xsi:type="dcterms:W3CDTF">2022-04-29T17:44:14Z</dcterms:modified>
</cp:coreProperties>
</file>